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331" r:id="rId3"/>
    <p:sldId id="444" r:id="rId4"/>
    <p:sldId id="540" r:id="rId5"/>
    <p:sldId id="541" r:id="rId6"/>
    <p:sldId id="445" r:id="rId7"/>
    <p:sldId id="440" r:id="rId8"/>
    <p:sldId id="441" r:id="rId9"/>
    <p:sldId id="442" r:id="rId10"/>
    <p:sldId id="443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6" autoAdjust="0"/>
    <p:restoredTop sz="94616" autoAdjust="0"/>
  </p:normalViewPr>
  <p:slideViewPr>
    <p:cSldViewPr>
      <p:cViewPr varScale="1">
        <p:scale>
          <a:sx n="74" d="100"/>
          <a:sy n="74" d="100"/>
        </p:scale>
        <p:origin x="654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  <a:endParaRPr lang="en-GB" altLang="en-US" sz="140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2456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John Kenney, Toyota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9/18/2019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9/18/2019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9/18/2019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9/18/2019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9/18/2019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9/18/2019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4980" y="6475413"/>
            <a:ext cx="12989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John Kenney, Toyota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802.11-19/1670r0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openxmlformats.org/officeDocument/2006/relationships/hyperlink" Target="https://openclipart.org/detail/275129/puzzle-piece-1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September 2019</a:t>
            </a:r>
            <a:endParaRPr lang="en-GB" altLang="en-US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4980" y="6475413"/>
            <a:ext cx="129894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John Kenney, Toyota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IEEE 1609 WG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2019-09-18</a:t>
            </a:r>
          </a:p>
        </p:txBody>
      </p:sp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613B6FF1-ABCB-450B-AE2C-498346D96B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042708"/>
              </p:ext>
            </p:extLst>
          </p:nvPr>
        </p:nvGraphicFramePr>
        <p:xfrm>
          <a:off x="658311" y="2297875"/>
          <a:ext cx="7620000" cy="780288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John Kenney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Toyota Motor North America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465 Bernardo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Mountain View 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john.kenney@toyota.com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AA0A0-41F3-4A02-9A54-25C692326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DSRC/WAVE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7F790-B70F-4213-ACA1-C97A55858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632" y="1628800"/>
            <a:ext cx="8424935" cy="4114800"/>
          </a:xfrm>
        </p:spPr>
        <p:txBody>
          <a:bodyPr/>
          <a:lstStyle/>
          <a:p>
            <a:r>
              <a:rPr lang="en-US" dirty="0"/>
              <a:t>IEEE 802.11p-2010: WAVE amendment</a:t>
            </a:r>
          </a:p>
          <a:p>
            <a:pPr lvl="1"/>
            <a:r>
              <a:rPr lang="en-US" u="sng" dirty="0"/>
              <a:t>W</a:t>
            </a:r>
            <a:r>
              <a:rPr lang="en-US" dirty="0"/>
              <a:t>ireless </a:t>
            </a:r>
            <a:r>
              <a:rPr lang="en-US" u="sng" dirty="0"/>
              <a:t>A</a:t>
            </a:r>
            <a:r>
              <a:rPr lang="en-US" dirty="0"/>
              <a:t>ccess in </a:t>
            </a:r>
            <a:r>
              <a:rPr lang="en-US" u="sng" dirty="0"/>
              <a:t>V</a:t>
            </a:r>
            <a:r>
              <a:rPr lang="en-US" dirty="0"/>
              <a:t>ehicular </a:t>
            </a:r>
            <a:r>
              <a:rPr lang="en-US" u="sng" dirty="0"/>
              <a:t>E</a:t>
            </a:r>
            <a:r>
              <a:rPr lang="en-US" dirty="0"/>
              <a:t>nvironments</a:t>
            </a:r>
          </a:p>
          <a:p>
            <a:pPr lvl="1"/>
            <a:r>
              <a:rPr lang="en-US" dirty="0"/>
              <a:t>Basis for Dedicated Short Range Communication (DSRC) technology for Vehicle-to-Everything (V2X) communication</a:t>
            </a:r>
          </a:p>
          <a:p>
            <a:pPr lvl="2"/>
            <a:r>
              <a:rPr lang="en-US" dirty="0"/>
              <a:t>Used in US, Europe, Japan, and other global regions</a:t>
            </a:r>
          </a:p>
          <a:p>
            <a:pPr lvl="1"/>
            <a:r>
              <a:rPr lang="en-US" dirty="0"/>
              <a:t>Primary innovation: Communication outside the context of a BSS (OCB)</a:t>
            </a:r>
          </a:p>
          <a:p>
            <a:pPr lvl="1"/>
            <a:r>
              <a:rPr lang="en-US" dirty="0"/>
              <a:t>DSRC 5.9 GHz spectrum based on 10 MHz channels (802.11a/802.11j)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DF95F-E0D5-41AB-A9DE-C31A304A1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29733-D1EF-4441-BD85-800236C93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John Kenney, Toyota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E1D7D-091D-438A-86B9-F59847454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1C63A446-957E-4FA3-A6F6-424039CA2D54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4358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AA0A0-41F3-4A02-9A54-25C692326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DSRC/WAVE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7F790-B70F-4213-ACA1-C97A55858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632" y="1628800"/>
            <a:ext cx="8424935" cy="4114800"/>
          </a:xfrm>
        </p:spPr>
        <p:txBody>
          <a:bodyPr/>
          <a:lstStyle/>
          <a:p>
            <a:r>
              <a:rPr lang="en-US" dirty="0"/>
              <a:t>Automotive industry motivation for DSRC</a:t>
            </a:r>
          </a:p>
          <a:p>
            <a:pPr lvl="1"/>
            <a:r>
              <a:rPr lang="en-US" sz="2400" dirty="0"/>
              <a:t>Safety (collision avoidance)</a:t>
            </a:r>
          </a:p>
          <a:p>
            <a:pPr lvl="1"/>
            <a:r>
              <a:rPr lang="en-US" sz="2400" dirty="0"/>
              <a:t>Improved traffic efficiency and mobility</a:t>
            </a:r>
          </a:p>
          <a:p>
            <a:pPr lvl="1"/>
            <a:r>
              <a:rPr lang="en-US" sz="2400" dirty="0"/>
              <a:t>Support for automated driving</a:t>
            </a:r>
          </a:p>
          <a:p>
            <a:pPr lvl="1"/>
            <a:r>
              <a:rPr lang="en-US" sz="2400" dirty="0"/>
              <a:t>Reduced transportation emissions</a:t>
            </a:r>
          </a:p>
          <a:p>
            <a:r>
              <a:rPr lang="en-US" dirty="0"/>
              <a:t>USDOT:</a:t>
            </a:r>
          </a:p>
          <a:p>
            <a:pPr lvl="1"/>
            <a:r>
              <a:rPr lang="en-US" sz="2400" b="1" u="sng" dirty="0"/>
              <a:t>37,133</a:t>
            </a:r>
            <a:r>
              <a:rPr lang="en-US" sz="2400" dirty="0"/>
              <a:t> US road fatalities in 2017</a:t>
            </a:r>
          </a:p>
          <a:p>
            <a:pPr lvl="1"/>
            <a:r>
              <a:rPr lang="en-US" sz="2400" dirty="0"/>
              <a:t>DSRC can prevent or mitigate 80% of crashes not involving impaired driver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DF95F-E0D5-41AB-A9DE-C31A304A1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29733-D1EF-4441-BD85-800236C93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John Kenney, Toyota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E1D7D-091D-438A-86B9-F59847454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1C63A446-957E-4FA3-A6F6-424039CA2D54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4972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FEF2-C548-4ED7-A386-3E32C0345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Status of DSRC deployment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34E9B-3A4A-4485-AAC7-2A58E9EFB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0972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United States:</a:t>
            </a:r>
          </a:p>
          <a:p>
            <a:r>
              <a:rPr lang="en-US" b="0" dirty="0"/>
              <a:t>Commercial deployment since 2017</a:t>
            </a:r>
          </a:p>
          <a:p>
            <a:r>
              <a:rPr lang="en-US" b="0" dirty="0"/>
              <a:t>&gt; 10,000 devices deployed in New York and Tampa pilot deployment programs</a:t>
            </a:r>
          </a:p>
          <a:p>
            <a:r>
              <a:rPr lang="en-US" b="0" dirty="0"/>
              <a:t>~30 states have deployed DSRC infrastructure</a:t>
            </a:r>
          </a:p>
          <a:p>
            <a:pPr marL="0" indent="0">
              <a:buNone/>
            </a:pPr>
            <a:r>
              <a:rPr lang="en-US" dirty="0"/>
              <a:t>Europe:</a:t>
            </a:r>
          </a:p>
          <a:p>
            <a:r>
              <a:rPr lang="en-US" b="0" dirty="0"/>
              <a:t>Major automaker plan to commercialize in 2019</a:t>
            </a:r>
          </a:p>
          <a:p>
            <a:r>
              <a:rPr lang="en-US" b="0" dirty="0"/>
              <a:t>17 countries deploying as part of C-ROADS Project</a:t>
            </a:r>
          </a:p>
          <a:p>
            <a:pPr marL="0" indent="0">
              <a:buNone/>
            </a:pPr>
            <a:r>
              <a:rPr lang="en-US" dirty="0"/>
              <a:t>Japan</a:t>
            </a:r>
          </a:p>
          <a:p>
            <a:r>
              <a:rPr lang="en-US" b="0" dirty="0"/>
              <a:t>&gt;150,000 vehicles deployed with “ITS Connect”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D66227-0670-4D03-BB10-E4644A4DB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E1E53-63AD-4193-9E58-4F8661B41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John Kenney, Toyota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8AB83-3FB5-418D-981E-B3C5ACD63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1C63A446-957E-4FA3-A6F6-424039CA2D54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3011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04456-D6A3-4B23-8C56-8DD749F71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49" y="606474"/>
            <a:ext cx="8035102" cy="1066800"/>
          </a:xfrm>
        </p:spPr>
        <p:txBody>
          <a:bodyPr/>
          <a:lstStyle/>
          <a:p>
            <a:r>
              <a:rPr lang="en-US" dirty="0"/>
              <a:t>Auto stakeholders interested in IEEE NGV:</a:t>
            </a:r>
            <a:br>
              <a:rPr lang="en-US" dirty="0"/>
            </a:br>
            <a:r>
              <a:rPr lang="en-US" dirty="0"/>
              <a:t>Seamless evolution from IEEE 802.11p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B601E-7C70-40C1-BB87-5041998AE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ED9E2-D7AC-4730-90A6-49446A6FD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John Kenney, Toyota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9DA33-9FE2-446C-9CD8-D880329B2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1C63A446-957E-4FA3-A6F6-424039CA2D54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B1EBF3B-92E6-4D13-8D32-4791DD5A3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852" y="1789406"/>
            <a:ext cx="4819603" cy="4034999"/>
          </a:xfrm>
        </p:spPr>
        <p:txBody>
          <a:bodyPr>
            <a:noAutofit/>
          </a:bodyPr>
          <a:lstStyle/>
          <a:p>
            <a:pPr marL="214313" indent="-214313"/>
            <a:r>
              <a:rPr lang="en-CA" sz="1400" b="0" dirty="0"/>
              <a:t>802.11bd defines MAC/PHY enhancements from </a:t>
            </a:r>
            <a:br>
              <a:rPr lang="en-CA" sz="1400" b="0" dirty="0"/>
            </a:br>
            <a:r>
              <a:rPr lang="en-CA" sz="1400" dirty="0"/>
              <a:t>802.11n, ac, ax</a:t>
            </a:r>
            <a:r>
              <a:rPr lang="en-CA" sz="1400" b="0" dirty="0"/>
              <a:t>, to provide a backwards compatible next generation V2X protocol in </a:t>
            </a:r>
            <a:r>
              <a:rPr lang="en-CA" sz="1400" dirty="0"/>
              <a:t>10 MHz OCB </a:t>
            </a:r>
            <a:endParaRPr lang="en-CA" sz="1425" dirty="0"/>
          </a:p>
          <a:p>
            <a:pPr marL="157163" indent="-214313"/>
            <a:r>
              <a:rPr lang="en-US" sz="1450" dirty="0"/>
              <a:t>Seamless Evolution protects today’s DSRC investments</a:t>
            </a:r>
          </a:p>
          <a:p>
            <a:pPr marL="557213" lvl="1" indent="-214313"/>
            <a:r>
              <a:rPr lang="en-US" sz="1200" dirty="0"/>
              <a:t>Backward compatible frame format design, Version indication</a:t>
            </a:r>
          </a:p>
          <a:p>
            <a:pPr marL="557213" lvl="1" indent="-214313"/>
            <a:r>
              <a:rPr lang="en-US" sz="1200" dirty="0"/>
              <a:t>Interoperable communication with legacy 802.11p devices</a:t>
            </a:r>
          </a:p>
          <a:p>
            <a:pPr marL="557213" lvl="1" indent="-214313"/>
            <a:r>
              <a:rPr lang="en-US" sz="1200" dirty="0"/>
              <a:t>This is critical in ad hoc V2X communication</a:t>
            </a:r>
          </a:p>
          <a:p>
            <a:pPr marL="214313" indent="-214313"/>
            <a:r>
              <a:rPr lang="en-US" sz="1400" dirty="0"/>
              <a:t>Higher Throughput</a:t>
            </a:r>
          </a:p>
          <a:p>
            <a:pPr marL="557213" lvl="1" indent="-214313"/>
            <a:r>
              <a:rPr lang="en-US" sz="1200" dirty="0"/>
              <a:t>OFDM frame design</a:t>
            </a:r>
          </a:p>
          <a:p>
            <a:pPr marL="557213" lvl="1" indent="-214313"/>
            <a:r>
              <a:rPr lang="en-US" sz="1200" dirty="0"/>
              <a:t>Higher MCS, LDPC coding</a:t>
            </a:r>
          </a:p>
          <a:p>
            <a:pPr marL="557213" lvl="1" indent="-214313"/>
            <a:r>
              <a:rPr lang="en-US" sz="1200" dirty="0"/>
              <a:t>Packet aggregation</a:t>
            </a:r>
          </a:p>
          <a:p>
            <a:pPr marL="214313" indent="-214313"/>
            <a:r>
              <a:rPr lang="en-US" sz="1400" dirty="0"/>
              <a:t>Improved Reliability</a:t>
            </a:r>
          </a:p>
          <a:p>
            <a:pPr marL="557213" lvl="1" indent="-214313"/>
            <a:r>
              <a:rPr lang="en-US" altLang="zh-CN" sz="1200" dirty="0"/>
              <a:t>Mid-amble design </a:t>
            </a:r>
          </a:p>
          <a:p>
            <a:pPr marL="557213" lvl="1" indent="-214313"/>
            <a:r>
              <a:rPr lang="en-US" sz="1200" dirty="0"/>
              <a:t>Repeated transmission mechanism</a:t>
            </a:r>
          </a:p>
          <a:p>
            <a:pPr marL="557213" lvl="1" indent="-214313"/>
            <a:r>
              <a:rPr lang="en-US" sz="1200" dirty="0"/>
              <a:t>More robust channel coding</a:t>
            </a:r>
          </a:p>
          <a:p>
            <a:pPr marL="214313" indent="-214313"/>
            <a:r>
              <a:rPr lang="en-US" sz="1400" dirty="0"/>
              <a:t>Support for Positioning</a:t>
            </a:r>
            <a:endParaRPr lang="en-US" sz="11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EB69943-C9DD-4D44-BD11-B85103B9F2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31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425321" y="3804355"/>
            <a:ext cx="2060357" cy="162253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4F3988-3D8F-4CF9-A361-BDBF40B5A7A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922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16200000">
            <a:off x="6735966" y="3536802"/>
            <a:ext cx="2073943" cy="163322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2B93E6F-CB41-4F9C-A948-8EBB9882633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8137"/>
                    </a14:imgEffect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5400000">
            <a:off x="5150916" y="2475687"/>
            <a:ext cx="2073944" cy="1633230"/>
          </a:xfrm>
          <a:prstGeom prst="rect">
            <a:avLst/>
          </a:prstGeom>
          <a:noFill/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7299826-1CF2-4580-96B9-DA781271451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10800000">
            <a:off x="6497427" y="2239130"/>
            <a:ext cx="2017924" cy="158911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1C6DB9B-E04D-421D-AB39-5449260ECD0E}"/>
              </a:ext>
            </a:extLst>
          </p:cNvPr>
          <p:cNvSpPr txBox="1"/>
          <p:nvPr/>
        </p:nvSpPr>
        <p:spPr>
          <a:xfrm>
            <a:off x="5446963" y="2313802"/>
            <a:ext cx="1695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solidFill>
                  <a:schemeClr val="bg1"/>
                </a:solidFill>
              </a:rPr>
              <a:t>Seamless Evolution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4E09BE1-A065-4B76-9BA3-086A620D68C7}"/>
              </a:ext>
            </a:extLst>
          </p:cNvPr>
          <p:cNvSpPr txBox="1"/>
          <p:nvPr/>
        </p:nvSpPr>
        <p:spPr>
          <a:xfrm>
            <a:off x="7280231" y="2292139"/>
            <a:ext cx="1309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solidFill>
                  <a:schemeClr val="bg1"/>
                </a:solidFill>
              </a:rPr>
              <a:t>Higher Throughput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7EA76D4-2947-49C3-8C6A-7A5CD5F5B96D}"/>
              </a:ext>
            </a:extLst>
          </p:cNvPr>
          <p:cNvSpPr txBox="1"/>
          <p:nvPr/>
        </p:nvSpPr>
        <p:spPr>
          <a:xfrm>
            <a:off x="5419294" y="4747831"/>
            <a:ext cx="1615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solidFill>
                  <a:schemeClr val="bg1"/>
                </a:solidFill>
              </a:rPr>
              <a:t>Improved Reliability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EBF2F58-0C95-439B-95F5-FBFC85505B86}"/>
              </a:ext>
            </a:extLst>
          </p:cNvPr>
          <p:cNvSpPr txBox="1"/>
          <p:nvPr/>
        </p:nvSpPr>
        <p:spPr>
          <a:xfrm>
            <a:off x="7227861" y="4958819"/>
            <a:ext cx="1435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solidFill>
                  <a:schemeClr val="bg1"/>
                </a:solidFill>
              </a:rPr>
              <a:t>Positioning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0BDA420-C1F8-4B38-B95E-E83E36FA44F0}"/>
              </a:ext>
            </a:extLst>
          </p:cNvPr>
          <p:cNvSpPr txBox="1"/>
          <p:nvPr/>
        </p:nvSpPr>
        <p:spPr>
          <a:xfrm>
            <a:off x="600075" y="6198414"/>
            <a:ext cx="44310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Thanks to James Lepp for creating the original version of this slide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2706355-6462-4C88-8871-DD0413656AEB}"/>
              </a:ext>
            </a:extLst>
          </p:cNvPr>
          <p:cNvSpPr txBox="1"/>
          <p:nvPr/>
        </p:nvSpPr>
        <p:spPr>
          <a:xfrm>
            <a:off x="5178455" y="5532828"/>
            <a:ext cx="36066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NGV = Next Generation V2X (IEEE 802.11bd)</a:t>
            </a:r>
          </a:p>
        </p:txBody>
      </p:sp>
    </p:spTree>
    <p:extLst>
      <p:ext uri="{BB962C8B-B14F-4D97-AF65-F5344CB8AC3E}">
        <p14:creationId xmlns:p14="http://schemas.microsoft.com/office/powerpoint/2010/main" val="1557346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5319" y="668376"/>
            <a:ext cx="8498681" cy="540000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altLang="en-US" sz="2600" dirty="0"/>
              <a:t>Background: DSRC/WAVE protocol stack</a:t>
            </a: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3568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September 2019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 b="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FD13B46-D442-4C9A-A7B0-0A9740430BA6}"/>
              </a:ext>
            </a:extLst>
          </p:cNvPr>
          <p:cNvGrpSpPr/>
          <p:nvPr/>
        </p:nvGrpSpPr>
        <p:grpSpPr>
          <a:xfrm>
            <a:off x="852488" y="1252077"/>
            <a:ext cx="6985000" cy="4232601"/>
            <a:chOff x="1000125" y="1781175"/>
            <a:chExt cx="6985000" cy="4633807"/>
          </a:xfrm>
        </p:grpSpPr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4F4BDF9D-4CFE-4F1E-95AE-F19DF4A930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200" y="5857875"/>
              <a:ext cx="5700713" cy="455613"/>
            </a:xfrm>
            <a:prstGeom prst="rect">
              <a:avLst/>
            </a:prstGeom>
            <a:solidFill>
              <a:srgbClr val="00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/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B7373F80-FF57-4C7C-8BEF-BD661A3CA0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200" y="5197475"/>
              <a:ext cx="5700713" cy="452438"/>
            </a:xfrm>
            <a:prstGeom prst="rect">
              <a:avLst/>
            </a:prstGeom>
            <a:solidFill>
              <a:srgbClr val="99FFCC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/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85362A8E-64CD-4E0D-B12B-C453DBECDD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4225" y="3398838"/>
              <a:ext cx="2687638" cy="1389062"/>
            </a:xfrm>
            <a:prstGeom prst="rect">
              <a:avLst/>
            </a:prstGeom>
            <a:solidFill>
              <a:srgbClr val="99FFCC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/>
            </a:p>
          </p:txBody>
        </p:sp>
        <p:sp>
          <p:nvSpPr>
            <p:cNvPr id="8" name="Rectangle 9">
              <a:extLst>
                <a:ext uri="{FF2B5EF4-FFF2-40B4-BE49-F238E27FC236}">
                  <a16:creationId xmlns:a16="http://schemas.microsoft.com/office/drawing/2014/main" id="{F563EE88-0673-4C19-8405-FF4285489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313" y="4200525"/>
              <a:ext cx="2605087" cy="546100"/>
            </a:xfrm>
            <a:prstGeom prst="rect">
              <a:avLst/>
            </a:prstGeom>
            <a:solidFill>
              <a:srgbClr val="FFCC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/>
            </a:p>
          </p:txBody>
        </p:sp>
        <p:sp>
          <p:nvSpPr>
            <p:cNvPr id="9" name="Rectangle 10">
              <a:extLst>
                <a:ext uri="{FF2B5EF4-FFF2-40B4-BE49-F238E27FC236}">
                  <a16:creationId xmlns:a16="http://schemas.microsoft.com/office/drawing/2014/main" id="{6470697A-6920-448E-B826-340A69C010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3013" y="3470275"/>
              <a:ext cx="2606675" cy="454025"/>
            </a:xfrm>
            <a:prstGeom prst="rect">
              <a:avLst/>
            </a:prstGeom>
            <a:solidFill>
              <a:srgbClr val="FFCC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/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33B9096A-2679-4BF0-A507-B19B4E0A8F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3113" y="2005013"/>
              <a:ext cx="2687637" cy="1057275"/>
            </a:xfrm>
            <a:prstGeom prst="rect">
              <a:avLst/>
            </a:prstGeom>
            <a:solidFill>
              <a:srgbClr val="99CC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/>
            </a:p>
          </p:txBody>
        </p:sp>
        <p:sp>
          <p:nvSpPr>
            <p:cNvPr id="11" name="Rectangle 12">
              <a:extLst>
                <a:ext uri="{FF2B5EF4-FFF2-40B4-BE49-F238E27FC236}">
                  <a16:creationId xmlns:a16="http://schemas.microsoft.com/office/drawing/2014/main" id="{600896FA-D3E6-44CD-BB05-CF23223606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3013" y="2055813"/>
              <a:ext cx="2606675" cy="960437"/>
            </a:xfrm>
            <a:prstGeom prst="rect">
              <a:avLst/>
            </a:prstGeom>
            <a:solidFill>
              <a:srgbClr val="FFCC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/>
            </a:p>
          </p:txBody>
        </p:sp>
        <p:sp>
          <p:nvSpPr>
            <p:cNvPr id="12" name="Text Box 13">
              <a:extLst>
                <a:ext uri="{FF2B5EF4-FFF2-40B4-BE49-F238E27FC236}">
                  <a16:creationId xmlns:a16="http://schemas.microsoft.com/office/drawing/2014/main" id="{168DEACF-E035-4FB9-A7BE-517072028B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6368" y="5857875"/>
              <a:ext cx="4652963" cy="557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400" baseline="30000" dirty="0">
                  <a:latin typeface="Garamond" pitchFamily="18" charset="0"/>
                  <a:cs typeface="Arial" charset="0"/>
                </a:rPr>
                <a:t>DSRC PHY+MAC (IEEE 802.11p/IEEE 802.11bd)</a:t>
              </a:r>
            </a:p>
          </p:txBody>
        </p:sp>
        <p:sp>
          <p:nvSpPr>
            <p:cNvPr id="13" name="Text Box 14">
              <a:extLst>
                <a:ext uri="{FF2B5EF4-FFF2-40B4-BE49-F238E27FC236}">
                  <a16:creationId xmlns:a16="http://schemas.microsoft.com/office/drawing/2014/main" id="{354F576C-F47E-4703-A59E-2DD21BD67F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4813" y="5281613"/>
              <a:ext cx="3870325" cy="5095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400" baseline="30000">
                  <a:latin typeface="Garamond" pitchFamily="18" charset="0"/>
                  <a:cs typeface="Arial" charset="0"/>
                </a:rPr>
                <a:t>DSRC Multi-Channel MAC (IEEE 1609.4)</a:t>
              </a:r>
            </a:p>
          </p:txBody>
        </p:sp>
        <p:sp>
          <p:nvSpPr>
            <p:cNvPr id="14" name="Text Box 15">
              <a:extLst>
                <a:ext uri="{FF2B5EF4-FFF2-40B4-BE49-F238E27FC236}">
                  <a16:creationId xmlns:a16="http://schemas.microsoft.com/office/drawing/2014/main" id="{A92A109D-75FA-4680-A028-27FAEDEBBF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97550" y="4276725"/>
              <a:ext cx="868363" cy="504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400" baseline="30000">
                  <a:latin typeface="Garamond" pitchFamily="18" charset="0"/>
                  <a:cs typeface="Arial" charset="0"/>
                </a:rPr>
                <a:t>IPv6</a:t>
              </a:r>
            </a:p>
          </p:txBody>
        </p:sp>
        <p:sp>
          <p:nvSpPr>
            <p:cNvPr id="15" name="Text Box 16">
              <a:extLst>
                <a:ext uri="{FF2B5EF4-FFF2-40B4-BE49-F238E27FC236}">
                  <a16:creationId xmlns:a16="http://schemas.microsoft.com/office/drawing/2014/main" id="{FCF7D745-1F74-4F2F-83BD-99A6CD2926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14988" y="3530600"/>
              <a:ext cx="1385887" cy="504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400" baseline="30000">
                  <a:latin typeface="Garamond" pitchFamily="18" charset="0"/>
                  <a:cs typeface="Arial" charset="0"/>
                </a:rPr>
                <a:t>TCP/UDP</a:t>
              </a:r>
            </a:p>
          </p:txBody>
        </p:sp>
        <p:sp>
          <p:nvSpPr>
            <p:cNvPr id="16" name="Text Box 17">
              <a:extLst>
                <a:ext uri="{FF2B5EF4-FFF2-40B4-BE49-F238E27FC236}">
                  <a16:creationId xmlns:a16="http://schemas.microsoft.com/office/drawing/2014/main" id="{301F9309-2BA7-45B2-A1C8-E635F9B875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1838" y="2133600"/>
              <a:ext cx="2822575" cy="877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200" baseline="30000">
                  <a:latin typeface="Garamond" pitchFamily="18" charset="0"/>
                  <a:cs typeface="Arial" charset="0"/>
                </a:rPr>
                <a:t>Message</a:t>
              </a:r>
              <a:r>
                <a:rPr kumimoji="1" lang="en-US" altLang="en-US" sz="2400" baseline="30000">
                  <a:latin typeface="Garamond" pitchFamily="18" charset="0"/>
                  <a:cs typeface="Arial" charset="0"/>
                </a:rPr>
                <a:t> </a:t>
              </a:r>
              <a:r>
                <a:rPr kumimoji="1" lang="en-US" altLang="en-US" sz="2200" baseline="30000">
                  <a:latin typeface="Garamond" pitchFamily="18" charset="0"/>
                  <a:cs typeface="Arial" charset="0"/>
                </a:rPr>
                <a:t>Dictionary (SAE J2735</a:t>
              </a:r>
              <a:r>
                <a:rPr kumimoji="1" lang="en-US" altLang="en-US" sz="2400" baseline="30000">
                  <a:latin typeface="Garamond" pitchFamily="18" charset="0"/>
                  <a:cs typeface="Arial" charset="0"/>
                </a:rPr>
                <a:t>) </a:t>
              </a:r>
              <a:r>
                <a:rPr kumimoji="1" lang="en-US" altLang="en-US" sz="2200" baseline="30000">
                  <a:latin typeface="Garamond" pitchFamily="18" charset="0"/>
                  <a:cs typeface="Arial" charset="0"/>
                </a:rPr>
                <a:t>Application Reqs. (SAE J2945/x)</a:t>
              </a:r>
              <a:endParaRPr kumimoji="1" lang="en-US" altLang="en-US" sz="2200">
                <a:latin typeface="Garamond" pitchFamily="18" charset="0"/>
                <a:cs typeface="Arial" charset="0"/>
              </a:endParaRPr>
            </a:p>
          </p:txBody>
        </p:sp>
        <p:sp>
          <p:nvSpPr>
            <p:cNvPr id="17" name="Text Box 18">
              <a:extLst>
                <a:ext uri="{FF2B5EF4-FFF2-40B4-BE49-F238E27FC236}">
                  <a16:creationId xmlns:a16="http://schemas.microsoft.com/office/drawing/2014/main" id="{331EA149-168C-4493-AD32-E7418C3AED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3813" y="2160588"/>
              <a:ext cx="2767012" cy="631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400" baseline="30000">
                  <a:latin typeface="Garamond" pitchFamily="18" charset="0"/>
                  <a:cs typeface="Arial" charset="0"/>
                </a:rPr>
                <a:t>Other DSRC applications</a:t>
              </a:r>
              <a:endParaRPr kumimoji="1" lang="en-US" altLang="en-US" sz="2400">
                <a:latin typeface="Garamond" pitchFamily="18" charset="0"/>
                <a:cs typeface="Arial" charset="0"/>
              </a:endParaRPr>
            </a:p>
          </p:txBody>
        </p:sp>
        <p:sp>
          <p:nvSpPr>
            <p:cNvPr id="18" name="Rectangle 19">
              <a:extLst>
                <a:ext uri="{FF2B5EF4-FFF2-40B4-BE49-F238E27FC236}">
                  <a16:creationId xmlns:a16="http://schemas.microsoft.com/office/drawing/2014/main" id="{0BF11D90-C72A-4ED3-859C-70DA038735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0125" y="1982788"/>
              <a:ext cx="731838" cy="2914650"/>
            </a:xfrm>
            <a:prstGeom prst="rect">
              <a:avLst/>
            </a:prstGeom>
            <a:solidFill>
              <a:srgbClr val="99FFCC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/>
            </a:p>
          </p:txBody>
        </p:sp>
        <p:sp>
          <p:nvSpPr>
            <p:cNvPr id="19" name="Text Box 20">
              <a:extLst>
                <a:ext uri="{FF2B5EF4-FFF2-40B4-BE49-F238E27FC236}">
                  <a16:creationId xmlns:a16="http://schemas.microsoft.com/office/drawing/2014/main" id="{1AACBBBE-99F1-4717-BE9E-28A0EC0058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1250" y="1951038"/>
              <a:ext cx="377825" cy="2946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" lIns="65028" tIns="130055" rIns="65028" bIns="130055" anchor="b">
              <a:spAutoFit/>
            </a:bodyPr>
            <a:lstStyle>
              <a:lvl1pPr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2400" baseline="30000" dirty="0">
                  <a:latin typeface="Garamond" pitchFamily="18" charset="0"/>
                  <a:cs typeface="Arial" pitchFamily="34" charset="0"/>
                </a:rPr>
                <a:t>DSRC Security (IEEE 1609.2)</a:t>
              </a:r>
            </a:p>
          </p:txBody>
        </p:sp>
        <p:sp>
          <p:nvSpPr>
            <p:cNvPr id="20" name="Text Box 21">
              <a:extLst>
                <a:ext uri="{FF2B5EF4-FFF2-40B4-BE49-F238E27FC236}">
                  <a16:creationId xmlns:a16="http://schemas.microsoft.com/office/drawing/2014/main" id="{376EDE92-1F65-402E-A033-1DA3C4A07D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8881" y="3339307"/>
              <a:ext cx="2471738" cy="161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1600" dirty="0">
                  <a:latin typeface="Garamond" pitchFamily="18" charset="0"/>
                  <a:cs typeface="Arial" charset="0"/>
                </a:rPr>
                <a:t>DSRC WAVE Short Message Protocol (WSMP) and WAVE Service Advertisement (WSA)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1600" dirty="0">
                  <a:latin typeface="Garamond" pitchFamily="18" charset="0"/>
                  <a:cs typeface="Arial" charset="0"/>
                </a:rPr>
                <a:t>(IEEE 1609.3)</a:t>
              </a:r>
            </a:p>
          </p:txBody>
        </p:sp>
        <p:sp>
          <p:nvSpPr>
            <p:cNvPr id="21" name="AutoShape 22">
              <a:extLst>
                <a:ext uri="{FF2B5EF4-FFF2-40B4-BE49-F238E27FC236}">
                  <a16:creationId xmlns:a16="http://schemas.microsoft.com/office/drawing/2014/main" id="{6841239A-DAA0-4CAA-81A9-1A3F523E3E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5063" y="1781175"/>
              <a:ext cx="3040062" cy="311626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/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F99C30FC-2D9E-4EF2-81D8-7A8A7ED56D03}"/>
              </a:ext>
            </a:extLst>
          </p:cNvPr>
          <p:cNvSpPr txBox="1"/>
          <p:nvPr/>
        </p:nvSpPr>
        <p:spPr>
          <a:xfrm>
            <a:off x="683568" y="5605246"/>
            <a:ext cx="73281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IEEE 802.11 WG appointed liaison to IEEE 1609 WG in March 2019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21950"/>
            <a:ext cx="7772400" cy="58534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altLang="en-US" sz="2000" dirty="0"/>
              <a:t>Focus of joint work continues to be interface and primitives between MAC and IEEE 1609 middle layers.</a:t>
            </a:r>
          </a:p>
          <a:p>
            <a:pPr marL="0" indent="0">
              <a:buFontTx/>
              <a:buNone/>
              <a:defRPr/>
            </a:pPr>
            <a:endParaRPr lang="en-US" altLang="en-US" sz="2000" b="0" dirty="0"/>
          </a:p>
          <a:p>
            <a:pPr marL="0" indent="0">
              <a:buFontTx/>
              <a:buNone/>
              <a:defRPr/>
            </a:pPr>
            <a:r>
              <a:rPr lang="en-US" altLang="en-US" sz="2000" b="0" u="sng" dirty="0"/>
              <a:t>Activity since May 2019:</a:t>
            </a:r>
          </a:p>
          <a:p>
            <a:pPr>
              <a:defRPr/>
            </a:pPr>
            <a:r>
              <a:rPr lang="en-US" altLang="en-US" sz="2000" b="0" dirty="0"/>
              <a:t>Michael Fischer (NXP) guest at IEEE 1609 WG meeting June 19, 2019. Presented information from May IEEE 802.11 TGbd meeting.  Alignment of views remains strong.</a:t>
            </a:r>
          </a:p>
          <a:p>
            <a:pPr>
              <a:defRPr/>
            </a:pPr>
            <a:r>
              <a:rPr lang="en-US" altLang="en-US" sz="2000" b="0" dirty="0"/>
              <a:t>Joint teleconference between IEEE 802.11 TGbd and IEEE 1609 WG June 25, 2019</a:t>
            </a:r>
          </a:p>
          <a:p>
            <a:pPr lvl="1">
              <a:defRPr/>
            </a:pPr>
            <a:r>
              <a:rPr lang="en-US" altLang="en-US" sz="1600" dirty="0"/>
              <a:t>11-19-1031/r0 – Michael Fischer (NXP), “The MAC Services Mismatch Between 802.11 and IEEE 1609.4”</a:t>
            </a:r>
          </a:p>
          <a:p>
            <a:pPr>
              <a:defRPr/>
            </a:pPr>
            <a:r>
              <a:rPr lang="en-US" altLang="en-US" sz="2000" b="0" dirty="0"/>
              <a:t>IEEE 1609 WG sends liaison message to IEEE 802.11 WG July meeting (Vienna)</a:t>
            </a:r>
          </a:p>
          <a:p>
            <a:pPr lvl="1">
              <a:defRPr/>
            </a:pPr>
            <a:r>
              <a:rPr lang="en-US" altLang="en-US" sz="1600" dirty="0"/>
              <a:t>IEEE 1609 WG prefers interface specification to be updated in IEEE 802.11bd, rather than in IEEE 1609 standards</a:t>
            </a:r>
          </a:p>
          <a:p>
            <a:pPr>
              <a:defRPr/>
            </a:pPr>
            <a:r>
              <a:rPr lang="en-US" altLang="en-US" sz="2000" b="0" dirty="0"/>
              <a:t>IEEE 1609 WG meeting September 11-12, 2019 discusses status and future meetings.  J. Kenney brings verbal report to IEEE 802.11 Interim this week.</a:t>
            </a:r>
          </a:p>
          <a:p>
            <a:pPr marL="0" indent="0">
              <a:buFontTx/>
              <a:buNone/>
              <a:defRPr/>
            </a:pPr>
            <a:endParaRPr lang="en-GB" altLang="en-US" sz="2000" b="0" dirty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September 2019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21950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altLang="en-US" b="0" dirty="0"/>
              <a:t>IEEE 802.11 TGbd feedback to IEEE 1609 WG this week</a:t>
            </a:r>
          </a:p>
          <a:p>
            <a:pPr>
              <a:defRPr/>
            </a:pPr>
            <a:r>
              <a:rPr lang="en-US" altLang="en-US" sz="2000" b="0" dirty="0"/>
              <a:t>TGbd planning comment collection for v0.1 following November meeting</a:t>
            </a:r>
          </a:p>
          <a:p>
            <a:pPr>
              <a:defRPr/>
            </a:pPr>
            <a:r>
              <a:rPr lang="en-US" altLang="en-US" sz="2000" b="0" dirty="0"/>
              <a:t>Updates on MAC interface expected in v0.1.  IEEE 1609 feedback will be welcome</a:t>
            </a:r>
          </a:p>
          <a:p>
            <a:pPr>
              <a:defRPr/>
            </a:pPr>
            <a:r>
              <a:rPr lang="en-US" altLang="en-US" sz="2000" b="0" dirty="0"/>
              <a:t>Consider joint face-to-face meeting in conjunction with IEEE 802 plenary in Irvine, January 2020</a:t>
            </a:r>
          </a:p>
          <a:p>
            <a:pPr marL="0" indent="0">
              <a:buNone/>
              <a:defRPr/>
            </a:pPr>
            <a:endParaRPr lang="en-US" altLang="en-US" sz="2000" b="0" dirty="0"/>
          </a:p>
          <a:p>
            <a:pPr marL="0" indent="0">
              <a:buNone/>
              <a:defRPr/>
            </a:pPr>
            <a:r>
              <a:rPr lang="en-US" altLang="en-US" sz="2000" b="0" dirty="0"/>
              <a:t>Note: discussion within 802.11 and between 802.11/1609 about logistics of a possible F2F meeting are starting now.</a:t>
            </a:r>
          </a:p>
          <a:p>
            <a:pPr marL="0" indent="0">
              <a:buNone/>
              <a:defRPr/>
            </a:pPr>
            <a:endParaRPr lang="en-US" altLang="en-US" sz="2000" b="0" dirty="0"/>
          </a:p>
          <a:p>
            <a:pPr marL="0" indent="0">
              <a:buFontTx/>
              <a:buNone/>
              <a:defRPr/>
            </a:pPr>
            <a:endParaRPr lang="en-GB" altLang="en-US" sz="2000" b="0" dirty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September 2019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2083730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AB04E-FF69-42DD-8B6B-DB4082162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1148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Additional outreach from TGbd participants</a:t>
            </a:r>
          </a:p>
          <a:p>
            <a:r>
              <a:rPr lang="en-US" b="0" dirty="0"/>
              <a:t>Information shared with SAE DSRC Technical Committee during September 11 monthly meeting</a:t>
            </a:r>
          </a:p>
          <a:p>
            <a:pPr lvl="1"/>
            <a:r>
              <a:rPr lang="en-US" b="0" dirty="0"/>
              <a:t>TGbd considering inclusion of packet duplication capability</a:t>
            </a:r>
          </a:p>
          <a:p>
            <a:pPr lvl="1"/>
            <a:r>
              <a:rPr lang="en-US" dirty="0"/>
              <a:t>Capability would be invoked and controlled at higher layers, e.g. SAE or ETSI standards</a:t>
            </a:r>
            <a:r>
              <a:rPr lang="en-US" b="0" dirty="0"/>
              <a:t> </a:t>
            </a:r>
          </a:p>
          <a:p>
            <a:r>
              <a:rPr lang="en-US" b="0" dirty="0"/>
              <a:t>This was informal outreach, not a formal liaison relationship</a:t>
            </a:r>
          </a:p>
          <a:p>
            <a:pPr lvl="1"/>
            <a:endParaRPr lang="en-US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544D9-7D78-4C79-8FF8-E31DA9E5D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BBACC-72C8-439A-BCB5-8B2C3715D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John Kenney, Toyota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2A2CB8-6990-4950-A38F-4878DF8EC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1C63A446-957E-4FA3-A6F6-424039CA2D54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13725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712</Words>
  <Application>Microsoft Office PowerPoint</Application>
  <PresentationFormat>On-screen Show (4:3)</PresentationFormat>
  <Paragraphs>132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Garamond</vt:lpstr>
      <vt:lpstr>Times New Roman</vt:lpstr>
      <vt:lpstr>802-11-Submission</vt:lpstr>
      <vt:lpstr>Custom Design</vt:lpstr>
      <vt:lpstr>IEEE 1609 WG Liaison Update</vt:lpstr>
      <vt:lpstr>Background: DSRC/WAVE</vt:lpstr>
      <vt:lpstr>Background: DSRC/WAVE</vt:lpstr>
      <vt:lpstr>Background: Status of DSRC deployment</vt:lpstr>
      <vt:lpstr>Auto stakeholders interested in IEEE NGV: Seamless evolution from IEEE 802.11p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2019-09-18T02:29:08Z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