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8" r:id="rId3"/>
    <p:sldId id="259" r:id="rId4"/>
    <p:sldId id="260" r:id="rId5"/>
    <p:sldId id="261" r:id="rId6"/>
    <p:sldId id="263" r:id="rId7"/>
    <p:sldId id="264" r:id="rId8"/>
    <p:sldId id="265" r:id="rId9"/>
    <p:sldId id="266" r:id="rId10"/>
    <p:sldId id="270" r:id="rId11"/>
    <p:sldId id="352" r:id="rId12"/>
    <p:sldId id="353" r:id="rId13"/>
    <p:sldId id="343" r:id="rId14"/>
    <p:sldId id="354" r:id="rId15"/>
    <p:sldId id="350" r:id="rId16"/>
    <p:sldId id="355" r:id="rId17"/>
    <p:sldId id="336" r:id="rId18"/>
    <p:sldId id="356" r:id="rId19"/>
    <p:sldId id="357" r:id="rId20"/>
    <p:sldId id="358"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81" d="100"/>
          <a:sy n="81" d="100"/>
        </p:scale>
        <p:origin x="1435"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414046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Laurent Cariou, Intel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Laurent Cariou,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Laurent Cariou,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Laurent Cariou, Intel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802.11-18/1649r1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Laurent Cariou,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2019 </a:t>
            </a:r>
            <a:r>
              <a:rPr lang="en-US" altLang="en-US" dirty="0" smtClean="0"/>
              <a:t>MU ad hoc </a:t>
            </a:r>
            <a:r>
              <a:rPr lang="en-US" altLang="en-US" dirty="0"/>
              <a:t>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18541451"/>
              </p:ext>
            </p:extLst>
          </p:nvPr>
        </p:nvGraphicFramePr>
        <p:xfrm>
          <a:off x="517525" y="2713038"/>
          <a:ext cx="8240713" cy="2540000"/>
        </p:xfrm>
        <a:graphic>
          <a:graphicData uri="http://schemas.openxmlformats.org/presentationml/2006/ole">
            <mc:AlternateContent xmlns:mc="http://schemas.openxmlformats.org/markup-compatibility/2006">
              <mc:Choice xmlns:v="urn:schemas-microsoft-com:vml" Requires="v">
                <p:oleObj spid="_x0000_s3223" name="Document" r:id="rId4" imgW="8267030" imgH="2539535" progId="Word.Document.8">
                  <p:embed/>
                </p:oleObj>
              </mc:Choice>
              <mc:Fallback>
                <p:oleObj name="Document" r:id="rId4" imgW="8267030" imgH="2539535" progId="Word.Document.8">
                  <p:embed/>
                  <p:pic>
                    <p:nvPicPr>
                      <p:cNvPr id="0" name="Picture 3"/>
                      <p:cNvPicPr>
                        <a:picLocks noChangeAspect="1" noChangeArrowheads="1"/>
                      </p:cNvPicPr>
                      <p:nvPr/>
                    </p:nvPicPr>
                    <p:blipFill>
                      <a:blip r:embed="rId5"/>
                      <a:srcRect/>
                      <a:stretch>
                        <a:fillRect/>
                      </a:stretch>
                    </p:blipFill>
                    <p:spPr bwMode="auto">
                      <a:xfrm>
                        <a:off x="517525" y="2713038"/>
                        <a:ext cx="8240713" cy="2540000"/>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nvPr>
        </p:nvGraphicFramePr>
        <p:xfrm>
          <a:off x="1828800" y="2600365"/>
          <a:ext cx="5314950" cy="1739225"/>
        </p:xfrm>
        <a:graphic>
          <a:graphicData uri="http://schemas.openxmlformats.org/drawingml/2006/table">
            <a:tbl>
              <a:tblPr firstRow="1" bandRow="1">
                <a:tableStyleId>{616DA210-FB5B-4158-B5E0-FEB733F419BA}</a:tableStyleId>
              </a:tblPr>
              <a:tblGrid>
                <a:gridCol w="1062990">
                  <a:extLst>
                    <a:ext uri="{9D8B030D-6E8A-4147-A177-3AD203B41FA5}">
                      <a16:colId xmlns:a16="http://schemas.microsoft.com/office/drawing/2014/main" xmlns="" val="20000"/>
                    </a:ext>
                  </a:extLst>
                </a:gridCol>
                <a:gridCol w="531495">
                  <a:extLst>
                    <a:ext uri="{9D8B030D-6E8A-4147-A177-3AD203B41FA5}">
                      <a16:colId xmlns:a16="http://schemas.microsoft.com/office/drawing/2014/main" xmlns="" val="20001"/>
                    </a:ext>
                  </a:extLst>
                </a:gridCol>
                <a:gridCol w="531495">
                  <a:extLst>
                    <a:ext uri="{9D8B030D-6E8A-4147-A177-3AD203B41FA5}">
                      <a16:colId xmlns:a16="http://schemas.microsoft.com/office/drawing/2014/main" xmlns="" val="20002"/>
                    </a:ext>
                  </a:extLst>
                </a:gridCol>
                <a:gridCol w="531495">
                  <a:extLst>
                    <a:ext uri="{9D8B030D-6E8A-4147-A177-3AD203B41FA5}">
                      <a16:colId xmlns:a16="http://schemas.microsoft.com/office/drawing/2014/main" xmlns="" val="20003"/>
                    </a:ext>
                  </a:extLst>
                </a:gridCol>
                <a:gridCol w="531495">
                  <a:extLst>
                    <a:ext uri="{9D8B030D-6E8A-4147-A177-3AD203B41FA5}">
                      <a16:colId xmlns:a16="http://schemas.microsoft.com/office/drawing/2014/main" xmlns="" val="20004"/>
                    </a:ext>
                  </a:extLst>
                </a:gridCol>
                <a:gridCol w="1062990">
                  <a:extLst>
                    <a:ext uri="{9D8B030D-6E8A-4147-A177-3AD203B41FA5}">
                      <a16:colId xmlns:a16="http://schemas.microsoft.com/office/drawing/2014/main" xmlns="" val="20005"/>
                    </a:ext>
                  </a:extLst>
                </a:gridCol>
                <a:gridCol w="1062990">
                  <a:extLst>
                    <a:ext uri="{9D8B030D-6E8A-4147-A177-3AD203B41FA5}">
                      <a16:colId xmlns:a16="http://schemas.microsoft.com/office/drawing/2014/main" xmlns="" val="20006"/>
                    </a:ext>
                  </a:extLst>
                </a:gridCol>
              </a:tblGrid>
              <a:tr h="314285">
                <a:tc>
                  <a:txBody>
                    <a:bodyPr/>
                    <a:lstStyle/>
                    <a:p>
                      <a:pPr algn="ctr"/>
                      <a:endParaRPr lang="en-US" sz="1400" dirty="0"/>
                    </a:p>
                  </a:txBody>
                  <a:tcPr marL="68580" marR="68580" marT="34290" marB="34290"/>
                </a:tc>
                <a:tc gridSpan="2">
                  <a:txBody>
                    <a:bodyPr/>
                    <a:lstStyle/>
                    <a:p>
                      <a:pPr algn="ctr"/>
                      <a:r>
                        <a:rPr lang="en-US" sz="1400" dirty="0"/>
                        <a:t>Monday</a:t>
                      </a:r>
                    </a:p>
                  </a:txBody>
                  <a:tcPr marL="68580" marR="68580" marT="34290" marB="34290"/>
                </a:tc>
                <a:tc hMerge="1">
                  <a:txBody>
                    <a:bodyPr/>
                    <a:lstStyle/>
                    <a:p>
                      <a:endParaRPr lang="en-US"/>
                    </a:p>
                  </a:txBody>
                  <a:tcPr/>
                </a:tc>
                <a:tc gridSpan="2">
                  <a:txBody>
                    <a:bodyPr/>
                    <a:lstStyle/>
                    <a:p>
                      <a:pPr algn="ctr"/>
                      <a:r>
                        <a:rPr lang="en-US" sz="1400" dirty="0"/>
                        <a:t>Tuesday</a:t>
                      </a:r>
                    </a:p>
                  </a:txBody>
                  <a:tcPr marL="68580" marR="68580" marT="34290" marB="34290"/>
                </a:tc>
                <a:tc hMerge="1">
                  <a:txBody>
                    <a:bodyPr/>
                    <a:lstStyle/>
                    <a:p>
                      <a:endParaRPr lang="en-US"/>
                    </a:p>
                  </a:txBody>
                  <a:tcPr/>
                </a:tc>
                <a:tc>
                  <a:txBody>
                    <a:bodyPr/>
                    <a:lstStyle/>
                    <a:p>
                      <a:pPr algn="ctr"/>
                      <a:r>
                        <a:rPr lang="en-US" sz="1400" dirty="0"/>
                        <a:t>Wednesday</a:t>
                      </a:r>
                    </a:p>
                  </a:txBody>
                  <a:tcPr marL="68580" marR="68580" marT="34290" marB="34290"/>
                </a:tc>
                <a:tc>
                  <a:txBody>
                    <a:bodyPr/>
                    <a:lstStyle/>
                    <a:p>
                      <a:pPr algn="ctr"/>
                      <a:r>
                        <a:rPr lang="en-US" sz="1400" dirty="0"/>
                        <a:t>Thursday</a:t>
                      </a:r>
                    </a:p>
                  </a:txBody>
                  <a:tcPr marL="68580" marR="68580" marT="34290" marB="34290"/>
                </a:tc>
                <a:extLst>
                  <a:ext uri="{0D108BD9-81ED-4DB2-BD59-A6C34878D82A}">
                    <a16:rowId xmlns:a16="http://schemas.microsoft.com/office/drawing/2014/main" xmlns="" val="10000"/>
                  </a:ext>
                </a:extLst>
              </a:tr>
              <a:tr h="274320">
                <a:tc>
                  <a:txBody>
                    <a:bodyPr/>
                    <a:lstStyle/>
                    <a:p>
                      <a:pPr algn="ctr"/>
                      <a:r>
                        <a:rPr lang="en-US" sz="1400" dirty="0"/>
                        <a:t>AM 1</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tc hMerge="1">
                  <a:txBody>
                    <a:bodyPr/>
                    <a:lstStyle/>
                    <a:p>
                      <a:endParaRPr lang="en-US"/>
                    </a:p>
                  </a:txBody>
                  <a:tcPr/>
                </a:tc>
                <a:tc gridSpan="2">
                  <a:txBody>
                    <a:bodyPr/>
                    <a:lstStyle/>
                    <a:p>
                      <a:pPr algn="ctr"/>
                      <a:endParaRPr lang="en-US" sz="1400" b="1" dirty="0"/>
                    </a:p>
                  </a:txBody>
                  <a:tcPr marL="68580" marR="68580" marT="34290" marB="34290"/>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extLst>
                  <a:ext uri="{0D108BD9-81ED-4DB2-BD59-A6C34878D82A}">
                    <a16:rowId xmlns:a16="http://schemas.microsoft.com/office/drawing/2014/main" xmlns="" val="10001"/>
                  </a:ext>
                </a:extLst>
              </a:tr>
              <a:tr h="297180">
                <a:tc>
                  <a:txBody>
                    <a:bodyPr/>
                    <a:lstStyle/>
                    <a:p>
                      <a:pPr algn="ctr"/>
                      <a:r>
                        <a:rPr lang="en-US" sz="1400" dirty="0"/>
                        <a:t>AM 2</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hMerge="1">
                  <a:txBody>
                    <a:bodyPr/>
                    <a:lstStyle/>
                    <a:p>
                      <a:endParaRPr lang="en-US"/>
                    </a:p>
                  </a:txBody>
                  <a:tcPr/>
                </a:tc>
                <a:tc>
                  <a:txBody>
                    <a:bodyPr/>
                    <a:lstStyle/>
                    <a:p>
                      <a:pPr algn="ctr"/>
                      <a:r>
                        <a:rPr lang="en-US" sz="900" b="1" dirty="0"/>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t>MU</a:t>
                      </a:r>
                    </a:p>
                  </a:txBody>
                  <a:tcPr marL="68580" marR="68580" marT="34290" marB="34290"/>
                </a:tc>
                <a:tc>
                  <a:txBody>
                    <a:bodyPr/>
                    <a:lstStyle/>
                    <a:p>
                      <a:pPr algn="ct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extLst>
                  <a:ext uri="{0D108BD9-81ED-4DB2-BD59-A6C34878D82A}">
                    <a16:rowId xmlns:a16="http://schemas.microsoft.com/office/drawing/2014/main" xmlns="" val="10002"/>
                  </a:ext>
                </a:extLst>
              </a:tr>
              <a:tr h="274320">
                <a:tc>
                  <a:txBody>
                    <a:bodyPr/>
                    <a:lstStyle/>
                    <a:p>
                      <a:pPr algn="ctr"/>
                      <a:r>
                        <a:rPr lang="en-US" sz="1400" dirty="0"/>
                        <a:t>PM 1</a:t>
                      </a:r>
                    </a:p>
                  </a:txBody>
                  <a:tcPr marL="68580" marR="68580" marT="34290" marB="34290"/>
                </a:tc>
                <a:tc gridSpan="2">
                  <a:txBody>
                    <a:bodyPr/>
                    <a:lstStyle/>
                    <a:p>
                      <a:pPr algn="ctr"/>
                      <a:endParaRPr lang="en-US" sz="1400" b="1" dirty="0"/>
                    </a:p>
                  </a:txBody>
                  <a:tcPr marL="68580" marR="68580" marT="34290" marB="34290"/>
                </a:tc>
                <a:tc hMerge="1">
                  <a:txBody>
                    <a:bodyPr/>
                    <a:lstStyle/>
                    <a:p>
                      <a:endParaRPr lang="en-US" dirty="0"/>
                    </a:p>
                  </a:txBody>
                  <a:tcPr/>
                </a:tc>
                <a:tc gridSpan="2">
                  <a:txBody>
                    <a:bodyPr/>
                    <a:lstStyle/>
                    <a:p>
                      <a:endParaRPr lang="en-US" sz="1400" dirty="0"/>
                    </a:p>
                  </a:txBody>
                  <a:tcPr marL="68580" marR="68580" marT="34290" marB="34290"/>
                </a:tc>
                <a:tc hMerge="1">
                  <a:txBody>
                    <a:bodyPr/>
                    <a:lstStyle/>
                    <a:p>
                      <a:endParaRPr lang="en-US" dirty="0"/>
                    </a:p>
                  </a:txBody>
                  <a:tcPr/>
                </a:tc>
                <a:tc>
                  <a:txBody>
                    <a:bodyPr/>
                    <a:lstStyle/>
                    <a:p>
                      <a:pPr algn="ctr"/>
                      <a:r>
                        <a:rPr lang="en-US" sz="1400" b="1" dirty="0" err="1"/>
                        <a:t>TGax</a:t>
                      </a: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extLst>
                  <a:ext uri="{0D108BD9-81ED-4DB2-BD59-A6C34878D82A}">
                    <a16:rowId xmlns:a16="http://schemas.microsoft.com/office/drawing/2014/main" xmlns="" val="10003"/>
                  </a:ext>
                </a:extLst>
              </a:tr>
              <a:tr h="274320">
                <a:tc>
                  <a:txBody>
                    <a:bodyPr/>
                    <a:lstStyle/>
                    <a:p>
                      <a:pPr algn="ctr"/>
                      <a:r>
                        <a:rPr lang="en-US" sz="1400" dirty="0"/>
                        <a:t>PM</a:t>
                      </a:r>
                      <a:r>
                        <a:rPr lang="en-US" sz="1400" baseline="0" dirty="0"/>
                        <a:t> 2</a:t>
                      </a:r>
                      <a:endParaRPr lang="en-US" sz="1400" dirty="0"/>
                    </a:p>
                  </a:txBody>
                  <a:tcPr marL="68580" marR="68580" marT="34290" marB="34290"/>
                </a:tc>
                <a:tc>
                  <a:txBody>
                    <a:bodyPr/>
                    <a:lstStyle/>
                    <a:p>
                      <a:pPr algn="ctr"/>
                      <a:r>
                        <a:rPr lang="en-US" sz="900" b="1" dirty="0"/>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t>PHY</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mn-lt"/>
                          <a:ea typeface="+mn-ea"/>
                          <a:cs typeface="+mn-cs"/>
                        </a:rPr>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mn-lt"/>
                          <a:ea typeface="+mn-ea"/>
                          <a:cs typeface="+mn-cs"/>
                        </a:rPr>
                        <a:t>PHY</a:t>
                      </a:r>
                    </a:p>
                  </a:txBody>
                  <a:tcPr marL="68580" marR="68580" marT="34290" marB="34290"/>
                </a:tc>
                <a:tc>
                  <a:txBody>
                    <a:bodyPr/>
                    <a:lstStyle/>
                    <a:p>
                      <a:endParaRPr lang="en-US" sz="14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extLst>
                  <a:ext uri="{0D108BD9-81ED-4DB2-BD59-A6C34878D82A}">
                    <a16:rowId xmlns:a16="http://schemas.microsoft.com/office/drawing/2014/main" xmlns="" val="10004"/>
                  </a:ext>
                </a:extLst>
              </a:tr>
              <a:tr h="274320">
                <a:tc>
                  <a:txBody>
                    <a:bodyPr/>
                    <a:lstStyle/>
                    <a:p>
                      <a:pPr algn="ctr"/>
                      <a:r>
                        <a:rPr lang="en-US" sz="1400" dirty="0"/>
                        <a:t>EVE</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tc hMerge="1">
                  <a:txBody>
                    <a:bodyPr/>
                    <a:lstStyle/>
                    <a:p>
                      <a:endParaRPr lang="en-US"/>
                    </a:p>
                  </a:txBody>
                  <a:tcPr/>
                </a:tc>
                <a:tc>
                  <a:txBody>
                    <a:bodyPr/>
                    <a:lstStyle/>
                    <a:p>
                      <a:pPr algn="ctr"/>
                      <a:endParaRPr lang="en-US" sz="1400" dirty="0"/>
                    </a:p>
                  </a:txBody>
                  <a:tcPr marL="68580" marR="68580" marT="34290" marB="34290"/>
                </a:tc>
                <a:tc>
                  <a:txBody>
                    <a:bodyPr/>
                    <a:lstStyle/>
                    <a:p>
                      <a:pPr algn="ctr"/>
                      <a:endParaRPr lang="en-US" sz="1400" dirty="0"/>
                    </a:p>
                  </a:txBody>
                  <a:tcPr marL="68580" marR="68580" marT="34290" marB="34290"/>
                </a:tc>
                <a:extLst>
                  <a:ext uri="{0D108BD9-81ED-4DB2-BD59-A6C34878D82A}">
                    <a16:rowId xmlns:a16="http://schemas.microsoft.com/office/drawing/2014/main" xmlns="" val="10005"/>
                  </a:ext>
                </a:extLst>
              </a:tr>
            </a:tbl>
          </a:graphicData>
        </a:graphic>
      </p:graphicFrame>
      <p:sp>
        <p:nvSpPr>
          <p:cNvPr id="3" name="TextBox 2"/>
          <p:cNvSpPr txBox="1"/>
          <p:nvPr/>
        </p:nvSpPr>
        <p:spPr>
          <a:xfrm>
            <a:off x="2400301" y="4857751"/>
            <a:ext cx="3078728" cy="369332"/>
          </a:xfrm>
          <a:prstGeom prst="rect">
            <a:avLst/>
          </a:prstGeom>
          <a:noFill/>
        </p:spPr>
        <p:txBody>
          <a:bodyPr wrap="none" rtlCol="0">
            <a:spAutoFit/>
          </a:bodyPr>
          <a:lstStyle/>
          <a:p>
            <a:r>
              <a:rPr lang="en-US" sz="1800" dirty="0" err="1">
                <a:solidFill>
                  <a:schemeClr val="tx1"/>
                </a:solidFill>
              </a:rPr>
              <a:t>Adhoc</a:t>
            </a:r>
            <a:r>
              <a:rPr lang="en-US" sz="1800" dirty="0">
                <a:solidFill>
                  <a:schemeClr val="tx1"/>
                </a:solidFill>
              </a:rPr>
              <a:t> groups schedule is TBD</a:t>
            </a:r>
          </a:p>
        </p:txBody>
      </p:sp>
    </p:spTree>
    <p:extLst>
      <p:ext uri="{BB962C8B-B14F-4D97-AF65-F5344CB8AC3E}">
        <p14:creationId xmlns:p14="http://schemas.microsoft.com/office/powerpoint/2010/main" val="2156792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0666BDDC-A77B-4FA3-97BC-3A6F4335C41B}"/>
              </a:ext>
            </a:extLst>
          </p:cNvPr>
          <p:cNvSpPr>
            <a:spLocks noGrp="1"/>
          </p:cNvSpPr>
          <p:nvPr>
            <p:ph type="title"/>
          </p:nvPr>
        </p:nvSpPr>
        <p:spPr>
          <a:xfrm>
            <a:off x="704407" y="685800"/>
            <a:ext cx="7770813" cy="1065213"/>
          </a:xfrm>
        </p:spPr>
        <p:txBody>
          <a:bodyPr/>
          <a:lstStyle/>
          <a:p>
            <a:r>
              <a:rPr lang="en-US" dirty="0"/>
              <a:t>MU Submissions from July</a:t>
            </a:r>
          </a:p>
        </p:txBody>
      </p:sp>
      <p:sp>
        <p:nvSpPr>
          <p:cNvPr id="6" name="Date Placeholder 5">
            <a:extLst>
              <a:ext uri="{FF2B5EF4-FFF2-40B4-BE49-F238E27FC236}">
                <a16:creationId xmlns:a16="http://schemas.microsoft.com/office/drawing/2014/main" xmlns=""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xmlns=""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8" name="Table 7">
            <a:extLst>
              <a:ext uri="{FF2B5EF4-FFF2-40B4-BE49-F238E27FC236}">
                <a16:creationId xmlns:a16="http://schemas.microsoft.com/office/drawing/2014/main" xmlns="" id="{8F6882FD-2028-459C-A3FE-CF416D418FA3}"/>
              </a:ext>
            </a:extLst>
          </p:cNvPr>
          <p:cNvGraphicFramePr>
            <a:graphicFrameLocks noGrp="1"/>
          </p:cNvGraphicFramePr>
          <p:nvPr>
            <p:extLst/>
          </p:nvPr>
        </p:nvGraphicFramePr>
        <p:xfrm>
          <a:off x="1314450" y="2500908"/>
          <a:ext cx="5534025" cy="1684163"/>
        </p:xfrm>
        <a:graphic>
          <a:graphicData uri="http://schemas.openxmlformats.org/drawingml/2006/table">
            <a:tbl>
              <a:tblPr>
                <a:tableStyleId>{5C22544A-7EE6-4342-B048-85BDC9FD1C3A}</a:tableStyleId>
              </a:tblPr>
              <a:tblGrid>
                <a:gridCol w="390525">
                  <a:extLst>
                    <a:ext uri="{9D8B030D-6E8A-4147-A177-3AD203B41FA5}">
                      <a16:colId xmlns:a16="http://schemas.microsoft.com/office/drawing/2014/main" xmlns="" val="870034391"/>
                    </a:ext>
                  </a:extLst>
                </a:gridCol>
                <a:gridCol w="590550">
                  <a:extLst>
                    <a:ext uri="{9D8B030D-6E8A-4147-A177-3AD203B41FA5}">
                      <a16:colId xmlns:a16="http://schemas.microsoft.com/office/drawing/2014/main" xmlns="" val="437847125"/>
                    </a:ext>
                  </a:extLst>
                </a:gridCol>
                <a:gridCol w="2476500">
                  <a:extLst>
                    <a:ext uri="{9D8B030D-6E8A-4147-A177-3AD203B41FA5}">
                      <a16:colId xmlns:a16="http://schemas.microsoft.com/office/drawing/2014/main" xmlns="" val="653353807"/>
                    </a:ext>
                  </a:extLst>
                </a:gridCol>
                <a:gridCol w="1609725">
                  <a:extLst>
                    <a:ext uri="{9D8B030D-6E8A-4147-A177-3AD203B41FA5}">
                      <a16:colId xmlns:a16="http://schemas.microsoft.com/office/drawing/2014/main" xmlns="" val="3112415260"/>
                    </a:ext>
                  </a:extLst>
                </a:gridCol>
                <a:gridCol w="466725">
                  <a:extLst>
                    <a:ext uri="{9D8B030D-6E8A-4147-A177-3AD203B41FA5}">
                      <a16:colId xmlns:a16="http://schemas.microsoft.com/office/drawing/2014/main" xmlns="" val="3647188876"/>
                    </a:ext>
                  </a:extLst>
                </a:gridCol>
              </a:tblGrid>
              <a:tr h="132512">
                <a:tc>
                  <a:txBody>
                    <a:bodyPr/>
                    <a:lstStyle/>
                    <a:p>
                      <a:pPr algn="ctr" fontAlgn="b"/>
                      <a:r>
                        <a:rPr lang="en-US" sz="800" u="none" strike="noStrike" dirty="0">
                          <a:effectLst/>
                        </a:rPr>
                        <a:t>Year</a:t>
                      </a:r>
                      <a:endParaRPr lang="en-US" sz="800" b="1" i="0" u="none" strike="noStrike" dirty="0">
                        <a:effectLst/>
                        <a:latin typeface="Arial" panose="020B0604020202020204" pitchFamily="34" charset="0"/>
                      </a:endParaRPr>
                    </a:p>
                  </a:txBody>
                  <a:tcPr marL="4763" marR="4763" marT="4763" marB="0" anchor="b"/>
                </a:tc>
                <a:tc>
                  <a:txBody>
                    <a:bodyPr/>
                    <a:lstStyle/>
                    <a:p>
                      <a:pPr algn="ctr" fontAlgn="b"/>
                      <a:r>
                        <a:rPr lang="en-US" sz="800" u="none" strike="noStrike">
                          <a:effectLst/>
                        </a:rPr>
                        <a:t>DCN</a:t>
                      </a:r>
                      <a:endParaRPr lang="en-US" sz="800" b="1" i="0" u="none" strike="noStrike">
                        <a:effectLst/>
                        <a:latin typeface="Arial" panose="020B0604020202020204" pitchFamily="34" charset="0"/>
                      </a:endParaRPr>
                    </a:p>
                  </a:txBody>
                  <a:tcPr marL="4763" marR="4763" marT="4763" marB="0" anchor="b"/>
                </a:tc>
                <a:tc>
                  <a:txBody>
                    <a:bodyPr/>
                    <a:lstStyle/>
                    <a:p>
                      <a:pPr algn="ctr" fontAlgn="b"/>
                      <a:r>
                        <a:rPr lang="en-US" sz="800" u="none" strike="noStrike">
                          <a:effectLst/>
                        </a:rPr>
                        <a:t>Title</a:t>
                      </a:r>
                      <a:endParaRPr lang="en-US" sz="800" b="1" i="0" u="none" strike="noStrike">
                        <a:effectLst/>
                        <a:latin typeface="Arial" panose="020B0604020202020204" pitchFamily="34" charset="0"/>
                      </a:endParaRPr>
                    </a:p>
                  </a:txBody>
                  <a:tcPr marL="4763" marR="4763" marT="4763" marB="0" anchor="b"/>
                </a:tc>
                <a:tc>
                  <a:txBody>
                    <a:bodyPr/>
                    <a:lstStyle/>
                    <a:p>
                      <a:pPr algn="ctr" fontAlgn="b"/>
                      <a:r>
                        <a:rPr lang="en-US" sz="800" u="none" strike="noStrike">
                          <a:effectLst/>
                        </a:rPr>
                        <a:t>Author (Affiliation)</a:t>
                      </a:r>
                      <a:endParaRPr lang="en-US" sz="800" b="1" i="0" u="none" strike="noStrike">
                        <a:effectLst/>
                        <a:latin typeface="Arial" panose="020B0604020202020204" pitchFamily="34" charset="0"/>
                      </a:endParaRPr>
                    </a:p>
                  </a:txBody>
                  <a:tcPr marL="4763" marR="4763" marT="4763" marB="0" anchor="b"/>
                </a:tc>
                <a:tc>
                  <a:txBody>
                    <a:bodyPr/>
                    <a:lstStyle/>
                    <a:p>
                      <a:pPr algn="ctr" fontAlgn="b"/>
                      <a:endParaRPr lang="en-US" sz="800" b="1"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4092511639"/>
                  </a:ext>
                </a:extLst>
              </a:tr>
              <a:tr h="127415">
                <a:tc>
                  <a:txBody>
                    <a:bodyPr/>
                    <a:lstStyle/>
                    <a:p>
                      <a:pPr algn="r" fontAlgn="b"/>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FF0000"/>
                          </a:highlight>
                        </a:rPr>
                        <a:t>99</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FF0000"/>
                          </a:highlight>
                        </a:rPr>
                        <a:t>CR-Sounding-CIDs</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dirty="0" err="1">
                          <a:effectLst/>
                          <a:highlight>
                            <a:srgbClr val="FF0000"/>
                          </a:highlight>
                        </a:rPr>
                        <a:t>Huizhao</a:t>
                      </a:r>
                      <a:r>
                        <a:rPr lang="en-US" sz="800" u="none" strike="noStrike" dirty="0">
                          <a:effectLst/>
                          <a:highlight>
                            <a:srgbClr val="FF0000"/>
                          </a:highlight>
                        </a:rPr>
                        <a:t> Wang (</a:t>
                      </a:r>
                      <a:r>
                        <a:rPr lang="en-US" sz="800" u="none" strike="noStrike" dirty="0" err="1">
                          <a:effectLst/>
                          <a:highlight>
                            <a:srgbClr val="FF0000"/>
                          </a:highlight>
                        </a:rPr>
                        <a:t>Quantenna</a:t>
                      </a:r>
                      <a:r>
                        <a:rPr lang="en-US" sz="800" u="none" strike="noStrike" dirty="0">
                          <a:effectLst/>
                          <a:highlight>
                            <a:srgbClr val="FF0000"/>
                          </a:highlight>
                        </a:rPr>
                        <a:t>)</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a:effectLst/>
                        </a:rPr>
                        <a:t>TG</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881973778"/>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FF0000"/>
                          </a:highlight>
                        </a:rPr>
                        <a:t>765</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FF0000"/>
                          </a:highlight>
                        </a:rPr>
                        <a:t>CR MU EDCA Timer</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FF0000"/>
                          </a:highlight>
                        </a:rPr>
                        <a:t>Zhou Lan (Broadcom Inc.)</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2826282577"/>
                  </a:ext>
                </a:extLst>
              </a:tr>
              <a:tr h="238903">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908</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nn-NO" sz="800" u="none" strike="noStrike" dirty="0">
                          <a:effectLst/>
                        </a:rPr>
                        <a:t>MU EDCA parameters update frame</a:t>
                      </a:r>
                      <a:endParaRPr lang="nn-NO"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Thomas </a:t>
                      </a:r>
                      <a:r>
                        <a:rPr lang="en-US" sz="800" u="none" strike="noStrike" dirty="0" err="1">
                          <a:effectLst/>
                        </a:rPr>
                        <a:t>Derham</a:t>
                      </a:r>
                      <a:r>
                        <a:rPr lang="en-US" sz="800" u="none" strike="noStrike" dirty="0">
                          <a:effectLst/>
                        </a:rPr>
                        <a:t> (Broadcom)</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497215390"/>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917</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LB238-CR-UORA-Misc</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Matthew Fischer (Broadcom </a:t>
                      </a:r>
                      <a:r>
                        <a:rPr lang="en-US" sz="800" u="none" strike="noStrike" dirty="0" err="1">
                          <a:effectLst/>
                        </a:rPr>
                        <a:t>Inc</a:t>
                      </a:r>
                      <a:r>
                        <a:rPr lang="en-US" sz="800" u="none" strike="noStrike" dirty="0">
                          <a:effectLst/>
                        </a:rPr>
                        <a:t>)</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259347487"/>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1130</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CIDs 20529 and 20630</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err="1">
                          <a:effectLst/>
                          <a:highlight>
                            <a:srgbClr val="00FF00"/>
                          </a:highlight>
                        </a:rPr>
                        <a:t>Yunbo</a:t>
                      </a:r>
                      <a:r>
                        <a:rPr lang="en-US" sz="800" u="none" strike="noStrike" dirty="0">
                          <a:effectLst/>
                          <a:highlight>
                            <a:srgbClr val="00FF00"/>
                          </a:highlight>
                        </a:rPr>
                        <a:t> Li (Huawei)</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629862520"/>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1183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on Trigger Frame Format</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Qualcomm</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4157271533"/>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1186</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CR on MU Operation</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Qualcomm</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3103989621"/>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1204</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CID20624</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Laurent </a:t>
                      </a:r>
                      <a:r>
                        <a:rPr lang="en-US" sz="800" u="none" strike="noStrike" dirty="0" err="1">
                          <a:effectLst/>
                          <a:highlight>
                            <a:srgbClr val="00FF00"/>
                          </a:highlight>
                        </a:rPr>
                        <a:t>Cariou</a:t>
                      </a:r>
                      <a:r>
                        <a:rPr lang="en-US" sz="800" u="none" strike="noStrike" dirty="0">
                          <a:effectLst/>
                          <a:highlight>
                            <a:srgbClr val="00FF00"/>
                          </a:highlight>
                        </a:rPr>
                        <a:t> (Intel)</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338308998"/>
                  </a:ext>
                </a:extLst>
              </a:tr>
              <a:tr h="127415">
                <a:tc>
                  <a:txBody>
                    <a:bodyPr/>
                    <a:lstStyle/>
                    <a:p>
                      <a:pPr algn="r" fontAlgn="b"/>
                      <a:r>
                        <a:rPr lang="en-US" sz="800" u="none" strike="noStrike">
                          <a:effectLst/>
                        </a:rPr>
                        <a:t>2019</a:t>
                      </a:r>
                      <a:endParaRPr lang="en-US" sz="800" b="0" i="0" u="none" strike="noStrike">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00FF00"/>
                          </a:highlight>
                        </a:rPr>
                        <a:t>1217</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Resolution for CID 21110</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Abhishek Patil (Qualcomm)</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089141600"/>
                  </a:ext>
                </a:extLst>
              </a:tr>
              <a:tr h="166013">
                <a:tc>
                  <a:txBody>
                    <a:bodyPr/>
                    <a:lstStyle/>
                    <a:p>
                      <a:pPr algn="r" fontAlgn="b"/>
                      <a:r>
                        <a:rPr lang="en-US" sz="800" u="none" strike="noStrike">
                          <a:effectLst/>
                        </a:rPr>
                        <a:t>2019</a:t>
                      </a:r>
                      <a:endParaRPr lang="en-US" sz="800" b="0" i="0" u="none" strike="noStrike">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00FF00"/>
                          </a:highlight>
                        </a:rPr>
                        <a:t>1218</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Resolution for CIDs on UORA - part 2</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Abhishek Patil (Qualcomm)</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847609190"/>
                  </a:ext>
                </a:extLst>
              </a:tr>
              <a:tr h="127415">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rPr>
                        <a:t>1263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a:effectLst/>
                        </a:rPr>
                        <a:t>RA Setting for Response to Trigger frame</a:t>
                      </a:r>
                      <a:endParaRPr lang="en-US" sz="800" b="0" i="0" u="none" strike="noStrike">
                        <a:effectLst/>
                        <a:latin typeface="Arial" panose="020B0604020202020204" pitchFamily="34" charset="0"/>
                      </a:endParaRPr>
                    </a:p>
                  </a:txBody>
                  <a:tcPr marL="4763" marR="4763" marT="4763" marB="0"/>
                </a:tc>
                <a:tc>
                  <a:txBody>
                    <a:bodyPr/>
                    <a:lstStyle/>
                    <a:p>
                      <a:pPr algn="l" fontAlgn="t"/>
                      <a:r>
                        <a:rPr lang="en-US" sz="800" u="none" strike="noStrike" dirty="0">
                          <a:effectLst/>
                        </a:rPr>
                        <a:t>Po-Kai Huang (Intel)</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MU</a:t>
                      </a:r>
                      <a:endParaRPr lang="en-US" sz="800" b="0" i="0" u="none" strike="noStrike" dirty="0">
                        <a:effectLst/>
                        <a:latin typeface="Arial" panose="020B0604020202020204" pitchFamily="34" charset="0"/>
                      </a:endParaRPr>
                    </a:p>
                  </a:txBody>
                  <a:tcPr marL="4763" marR="4763" marT="4763" marB="0"/>
                </a:tc>
                <a:extLst>
                  <a:ext uri="{0D108BD9-81ED-4DB2-BD59-A6C34878D82A}">
                    <a16:rowId xmlns:a16="http://schemas.microsoft.com/office/drawing/2014/main" xmlns="" val="1721609850"/>
                  </a:ext>
                </a:extLst>
              </a:tr>
            </a:tbl>
          </a:graphicData>
        </a:graphic>
      </p:graphicFrame>
      <p:graphicFrame>
        <p:nvGraphicFramePr>
          <p:cNvPr id="9" name="Table 8">
            <a:extLst>
              <a:ext uri="{FF2B5EF4-FFF2-40B4-BE49-F238E27FC236}">
                <a16:creationId xmlns:a16="http://schemas.microsoft.com/office/drawing/2014/main" xmlns="" id="{403CF405-3C5D-4C74-A254-8C077675DCBB}"/>
              </a:ext>
            </a:extLst>
          </p:cNvPr>
          <p:cNvGraphicFramePr>
            <a:graphicFrameLocks noGrp="1"/>
          </p:cNvGraphicFramePr>
          <p:nvPr>
            <p:extLst>
              <p:ext uri="{D42A27DB-BD31-4B8C-83A1-F6EECF244321}">
                <p14:modId xmlns:p14="http://schemas.microsoft.com/office/powerpoint/2010/main" val="2864443113"/>
              </p:ext>
            </p:extLst>
          </p:nvPr>
        </p:nvGraphicFramePr>
        <p:xfrm>
          <a:off x="1314450" y="4185071"/>
          <a:ext cx="5534025" cy="380049"/>
        </p:xfrm>
        <a:graphic>
          <a:graphicData uri="http://schemas.openxmlformats.org/drawingml/2006/table">
            <a:tbl>
              <a:tblPr>
                <a:tableStyleId>{5C22544A-7EE6-4342-B048-85BDC9FD1C3A}</a:tableStyleId>
              </a:tblPr>
              <a:tblGrid>
                <a:gridCol w="390525">
                  <a:extLst>
                    <a:ext uri="{9D8B030D-6E8A-4147-A177-3AD203B41FA5}">
                      <a16:colId xmlns:a16="http://schemas.microsoft.com/office/drawing/2014/main" xmlns="" val="2955625134"/>
                    </a:ext>
                  </a:extLst>
                </a:gridCol>
                <a:gridCol w="590550">
                  <a:extLst>
                    <a:ext uri="{9D8B030D-6E8A-4147-A177-3AD203B41FA5}">
                      <a16:colId xmlns:a16="http://schemas.microsoft.com/office/drawing/2014/main" xmlns="" val="3743676273"/>
                    </a:ext>
                  </a:extLst>
                </a:gridCol>
                <a:gridCol w="2476500">
                  <a:extLst>
                    <a:ext uri="{9D8B030D-6E8A-4147-A177-3AD203B41FA5}">
                      <a16:colId xmlns:a16="http://schemas.microsoft.com/office/drawing/2014/main" xmlns="" val="970643197"/>
                    </a:ext>
                  </a:extLst>
                </a:gridCol>
                <a:gridCol w="1609725">
                  <a:extLst>
                    <a:ext uri="{9D8B030D-6E8A-4147-A177-3AD203B41FA5}">
                      <a16:colId xmlns:a16="http://schemas.microsoft.com/office/drawing/2014/main" xmlns="" val="1543314992"/>
                    </a:ext>
                  </a:extLst>
                </a:gridCol>
                <a:gridCol w="466725">
                  <a:extLst>
                    <a:ext uri="{9D8B030D-6E8A-4147-A177-3AD203B41FA5}">
                      <a16:colId xmlns:a16="http://schemas.microsoft.com/office/drawing/2014/main" xmlns="" val="2621303476"/>
                    </a:ext>
                  </a:extLst>
                </a:gridCol>
              </a:tblGrid>
              <a:tr h="119063">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416</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spatial reuse</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err="1">
                          <a:effectLst/>
                          <a:highlight>
                            <a:srgbClr val="00FF00"/>
                          </a:highlight>
                        </a:rPr>
                        <a:t>laurent</a:t>
                      </a:r>
                      <a:r>
                        <a:rPr lang="en-US" sz="800" u="none" strike="noStrike" dirty="0">
                          <a:effectLst/>
                          <a:highlight>
                            <a:srgbClr val="00FF00"/>
                          </a:highlight>
                        </a:rPr>
                        <a:t> </a:t>
                      </a:r>
                      <a:r>
                        <a:rPr lang="en-US" sz="800" u="none" strike="noStrike" dirty="0" err="1">
                          <a:effectLst/>
                          <a:highlight>
                            <a:srgbClr val="00FF00"/>
                          </a:highlight>
                        </a:rPr>
                        <a:t>cariou</a:t>
                      </a:r>
                      <a:r>
                        <a:rPr lang="en-US" sz="800" u="none" strike="noStrike" dirty="0">
                          <a:effectLst/>
                          <a:highlight>
                            <a:srgbClr val="00FF00"/>
                          </a:highlight>
                        </a:rPr>
                        <a:t> (Intel)</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SR</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872147147"/>
                  </a:ext>
                </a:extLst>
              </a:tr>
              <a:tr h="119063">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rPr>
                        <a:t>613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SRP-comments</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Matthew Fischer (Broadcom Inc)</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dirty="0" smtClean="0">
                          <a:effectLst/>
                        </a:rPr>
                        <a:t>SR</a:t>
                      </a:r>
                    </a:p>
                  </a:txBody>
                  <a:tcPr marL="4763" marR="4763" marT="4763" marB="0" anchor="b"/>
                </a:tc>
                <a:extLst>
                  <a:ext uri="{0D108BD9-81ED-4DB2-BD59-A6C34878D82A}">
                    <a16:rowId xmlns:a16="http://schemas.microsoft.com/office/drawing/2014/main" xmlns="" val="2264446270"/>
                  </a:ext>
                </a:extLst>
              </a:tr>
              <a:tr h="119063">
                <a:tc>
                  <a:txBody>
                    <a:bodyPr/>
                    <a:lstStyle/>
                    <a:p>
                      <a:pPr algn="r" fontAlgn="t"/>
                      <a:r>
                        <a:rPr lang="en-US" sz="800" b="0" i="0" u="none" strike="noStrike" dirty="0" smtClean="0">
                          <a:effectLst/>
                          <a:latin typeface="Arial" panose="020B0604020202020204" pitchFamily="34" charset="0"/>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b="0" i="0" u="none" strike="noStrike" dirty="0" smtClean="0">
                          <a:effectLst/>
                          <a:latin typeface="Arial" panose="020B0604020202020204" pitchFamily="34" charset="0"/>
                        </a:rPr>
                        <a:t>1609</a:t>
                      </a:r>
                      <a:endParaRPr lang="en-US" sz="800" b="0" i="0" u="none" strike="noStrike" dirty="0">
                        <a:effectLst/>
                        <a:latin typeface="Arial" panose="020B0604020202020204" pitchFamily="34" charset="0"/>
                      </a:endParaRPr>
                    </a:p>
                  </a:txBody>
                  <a:tcPr marL="4763" marR="4763" marT="4763" marB="0"/>
                </a:tc>
                <a:tc>
                  <a:txBody>
                    <a:bodyPr/>
                    <a:lstStyle/>
                    <a:p>
                      <a:pPr algn="l" fontAlgn="t"/>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b="0" i="0" u="none" strike="noStrike" dirty="0" smtClean="0">
                          <a:effectLst/>
                          <a:latin typeface="Arial" panose="020B0604020202020204" pitchFamily="34" charset="0"/>
                        </a:rPr>
                        <a:t>Ming</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dirty="0" smtClean="0">
                          <a:effectLst/>
                        </a:rPr>
                        <a:t>MU</a:t>
                      </a:r>
                    </a:p>
                  </a:txBody>
                  <a:tcPr marL="4763" marR="4763" marT="4763" marB="0" anchor="b"/>
                </a:tc>
              </a:tr>
            </a:tbl>
          </a:graphicData>
        </a:graphic>
      </p:graphicFrame>
    </p:spTree>
    <p:extLst>
      <p:ext uri="{BB962C8B-B14F-4D97-AF65-F5344CB8AC3E}">
        <p14:creationId xmlns:p14="http://schemas.microsoft.com/office/powerpoint/2010/main" val="2754474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Agenda for </a:t>
            </a:r>
            <a:r>
              <a:rPr lang="en-US" altLang="en-US" sz="2800" dirty="0" smtClean="0"/>
              <a:t>Tuesday Sept 17 am2</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36847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Agenda for </a:t>
            </a:r>
            <a:r>
              <a:rPr lang="en-US" altLang="en-US" sz="2800" dirty="0" smtClean="0"/>
              <a:t>Tuesday Sept 17 pm2</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185573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11-19/0613 (Matt)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20342, 20343, </a:t>
            </a:r>
            <a:r>
              <a:rPr lang="en-GB" dirty="0" smtClean="0">
                <a:solidFill>
                  <a:schemeClr val="tx1"/>
                </a:solidFill>
              </a:rPr>
              <a:t>20559</a:t>
            </a:r>
            <a:r>
              <a:rPr lang="en-GB" dirty="0" smtClean="0">
                <a:solidFill>
                  <a:schemeClr val="tx1"/>
                </a:solidFill>
              </a:rPr>
              <a:t>, </a:t>
            </a:r>
            <a:r>
              <a:rPr lang="en-GB" dirty="0" smtClean="0">
                <a:solidFill>
                  <a:schemeClr val="tx1"/>
                </a:solidFill>
              </a:rPr>
              <a:t>20168, 20304, 20305, 20306, 20307, 20279, </a:t>
            </a:r>
            <a:r>
              <a:rPr lang="en-GB" dirty="0" smtClean="0">
                <a:solidFill>
                  <a:srgbClr val="FF0000"/>
                </a:solidFill>
              </a:rPr>
              <a:t>20336</a:t>
            </a:r>
            <a:r>
              <a:rPr lang="en-GB" dirty="0" smtClean="0">
                <a:solidFill>
                  <a:schemeClr val="tx1"/>
                </a:solidFill>
              </a:rPr>
              <a:t>, 20345, 21115, 21116, 21117, 21118, 20678  in d</a:t>
            </a:r>
            <a:r>
              <a:rPr lang="en-GB" dirty="0" smtClean="0"/>
              <a:t>oc </a:t>
            </a:r>
            <a:r>
              <a:rPr lang="en-GB" dirty="0" smtClean="0"/>
              <a:t>11-19/0613r6?</a:t>
            </a:r>
          </a:p>
          <a:p>
            <a:endParaRPr lang="en-GB" dirty="0"/>
          </a:p>
          <a:p>
            <a:r>
              <a:rPr lang="en-GB" dirty="0" smtClean="0"/>
              <a:t>Agreed with no objection</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2034578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11-19/917r2 (matt)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20512, 21131, 21132, 21129 in </a:t>
            </a:r>
            <a:r>
              <a:rPr lang="en-GB" dirty="0" smtClean="0"/>
              <a:t>doc </a:t>
            </a:r>
            <a:r>
              <a:rPr lang="en-GB" dirty="0" smtClean="0"/>
              <a:t>11-19/917r2?</a:t>
            </a:r>
            <a:endParaRPr lang="en-GB" dirty="0" smtClean="0"/>
          </a:p>
          <a:p>
            <a:endParaRPr lang="en-GB" dirty="0" smtClean="0"/>
          </a:p>
          <a:p>
            <a:r>
              <a:rPr lang="en-GB" dirty="0" smtClean="0"/>
              <a:t>Agreed with no objection</a:t>
            </a:r>
            <a:endParaRPr lang="en-GB" dirty="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957388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11-19/908r0 (Matt)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21443 in </a:t>
            </a:r>
            <a:r>
              <a:rPr lang="en-GB" dirty="0" smtClean="0"/>
              <a:t>doc </a:t>
            </a:r>
            <a:r>
              <a:rPr lang="en-GB" dirty="0" smtClean="0"/>
              <a:t>11-19/908r0</a:t>
            </a:r>
            <a:r>
              <a:rPr lang="en-GB" dirty="0" smtClean="0"/>
              <a:t>?</a:t>
            </a:r>
          </a:p>
          <a:p>
            <a:endParaRPr lang="en-GB" dirty="0" smtClean="0"/>
          </a:p>
          <a:p>
            <a:r>
              <a:rPr lang="en-GB" dirty="0" smtClean="0"/>
              <a:t>Y: </a:t>
            </a:r>
          </a:p>
          <a:p>
            <a:r>
              <a:rPr lang="en-GB" dirty="0" smtClean="0"/>
              <a:t>N: </a:t>
            </a:r>
          </a:p>
          <a:p>
            <a:r>
              <a:rPr lang="en-GB" dirty="0" smtClean="0"/>
              <a:t>A: </a:t>
            </a:r>
            <a:endParaRPr lang="en-GB" dirty="0"/>
          </a:p>
          <a:p>
            <a:endParaRPr lang="en-GB" dirty="0" smtClean="0"/>
          </a:p>
          <a:p>
            <a:r>
              <a:rPr lang="en-GB" dirty="0" smtClean="0"/>
              <a:t>Deferred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11-19/1609r1 (Ming)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20732 20733 21450 </a:t>
            </a:r>
            <a:r>
              <a:rPr lang="en-GB" dirty="0" smtClean="0"/>
              <a:t>in </a:t>
            </a:r>
            <a:r>
              <a:rPr lang="en-GB" dirty="0" smtClean="0"/>
              <a:t>doc </a:t>
            </a:r>
            <a:r>
              <a:rPr lang="en-GB" dirty="0" smtClean="0"/>
              <a:t>11-19/1609r1?</a:t>
            </a:r>
            <a:endParaRPr lang="en-GB" dirty="0" smtClean="0"/>
          </a:p>
          <a:p>
            <a:endParaRPr lang="en-GB" dirty="0" smtClean="0"/>
          </a:p>
          <a:p>
            <a:r>
              <a:rPr lang="en-GB" dirty="0" smtClean="0"/>
              <a:t>Y: </a:t>
            </a:r>
          </a:p>
          <a:p>
            <a:r>
              <a:rPr lang="en-GB" dirty="0" smtClean="0"/>
              <a:t>N: </a:t>
            </a:r>
          </a:p>
          <a:p>
            <a:r>
              <a:rPr lang="en-GB" dirty="0" smtClean="0"/>
              <a:t>A: </a:t>
            </a:r>
            <a:endParaRPr lang="en-GB" dirty="0"/>
          </a:p>
          <a:p>
            <a:endParaRPr lang="en-GB" dirty="0" smtClean="0"/>
          </a:p>
          <a:p>
            <a:r>
              <a:rPr lang="en-GB" dirty="0"/>
              <a:t>Agreed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92438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11-19/1186r3 (Lochan)</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20865 20866 20867 </a:t>
            </a:r>
            <a:r>
              <a:rPr lang="en-GB" dirty="0" smtClean="0"/>
              <a:t>in </a:t>
            </a:r>
            <a:r>
              <a:rPr lang="en-GB" dirty="0" smtClean="0"/>
              <a:t>doc </a:t>
            </a:r>
            <a:r>
              <a:rPr lang="en-GB" dirty="0" smtClean="0"/>
              <a:t>11-19/1186r3?</a:t>
            </a:r>
            <a:endParaRPr lang="en-GB" dirty="0" smtClean="0"/>
          </a:p>
          <a:p>
            <a:endParaRPr lang="en-GB" dirty="0" smtClean="0"/>
          </a:p>
          <a:p>
            <a:r>
              <a:rPr lang="en-GB" dirty="0" smtClean="0"/>
              <a:t>Y: </a:t>
            </a:r>
          </a:p>
          <a:p>
            <a:r>
              <a:rPr lang="en-GB" dirty="0" smtClean="0"/>
              <a:t>N: </a:t>
            </a:r>
          </a:p>
          <a:p>
            <a:r>
              <a:rPr lang="en-GB" dirty="0" smtClean="0"/>
              <a:t>A: </a:t>
            </a:r>
            <a:endParaRPr lang="en-GB" dirty="0"/>
          </a:p>
          <a:p>
            <a:endParaRPr lang="en-GB" dirty="0" smtClean="0"/>
          </a:p>
          <a:p>
            <a:r>
              <a:rPr lang="en-GB" dirty="0"/>
              <a:t>Agreed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573426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11-19/1627r0 (Laurent)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21552 </a:t>
            </a:r>
            <a:r>
              <a:rPr lang="en-GB" dirty="0" smtClean="0"/>
              <a:t>in </a:t>
            </a:r>
            <a:r>
              <a:rPr lang="en-GB" dirty="0" smtClean="0"/>
              <a:t>doc </a:t>
            </a:r>
            <a:r>
              <a:rPr lang="en-GB" dirty="0" smtClean="0"/>
              <a:t>11-19/1627r0?</a:t>
            </a:r>
            <a:endParaRPr lang="en-GB" dirty="0" smtClean="0"/>
          </a:p>
          <a:p>
            <a:endParaRPr lang="en-GB" dirty="0" smtClean="0"/>
          </a:p>
          <a:p>
            <a:r>
              <a:rPr lang="en-GB" dirty="0" smtClean="0"/>
              <a:t>Y: </a:t>
            </a:r>
          </a:p>
          <a:p>
            <a:r>
              <a:rPr lang="en-GB" dirty="0" smtClean="0"/>
              <a:t>N: </a:t>
            </a:r>
          </a:p>
          <a:p>
            <a:r>
              <a:rPr lang="en-GB" dirty="0" smtClean="0"/>
              <a:t>A: </a:t>
            </a:r>
            <a:endParaRPr lang="en-GB" dirty="0"/>
          </a:p>
          <a:p>
            <a:endParaRPr lang="en-GB" dirty="0" smtClean="0"/>
          </a:p>
          <a:p>
            <a:r>
              <a:rPr lang="en-GB" dirty="0"/>
              <a:t>Agreed with no objection</a:t>
            </a:r>
          </a:p>
          <a:p>
            <a:endParaRPr lang="en-GB"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31028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2949</TotalTime>
  <Words>1136</Words>
  <Application>Microsoft Office PowerPoint</Application>
  <PresentationFormat>On-screen Show (4:3)</PresentationFormat>
  <Paragraphs>288</Paragraphs>
  <Slides>20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Office Theme</vt:lpstr>
      <vt:lpstr>Document</vt:lpstr>
      <vt:lpstr>TGax September 2019 MU ad 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MU Submissions from July</vt:lpstr>
      <vt:lpstr>Agenda for Tuesday Sept 17 am2</vt:lpstr>
      <vt:lpstr>Agenda for Tuesday Sept 17 pm2</vt:lpstr>
      <vt:lpstr>11-19/0613 (Matt)</vt:lpstr>
      <vt:lpstr>11-19/917r2 (matt)</vt:lpstr>
      <vt:lpstr>11-19/908r0 (Matt)</vt:lpstr>
      <vt:lpstr>11-19/1609r1 (Ming)</vt:lpstr>
      <vt:lpstr>11-19/1186r3 (Lochan)</vt:lpstr>
      <vt:lpstr>11-19/1627r0 (Laurent)</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Cariou, Laurent</cp:lastModifiedBy>
  <cp:revision>165</cp:revision>
  <cp:lastPrinted>1601-01-01T00:00:00Z</cp:lastPrinted>
  <dcterms:created xsi:type="dcterms:W3CDTF">2017-01-26T15:28:16Z</dcterms:created>
  <dcterms:modified xsi:type="dcterms:W3CDTF">2019-09-17T07:12:18Z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07:12:08Z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