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91" r:id="rId3"/>
    <p:sldId id="304" r:id="rId4"/>
    <p:sldId id="384" r:id="rId5"/>
    <p:sldId id="389" r:id="rId6"/>
    <p:sldId id="391" r:id="rId7"/>
    <p:sldId id="397" r:id="rId8"/>
    <p:sldId id="393" r:id="rId9"/>
    <p:sldId id="398" r:id="rId10"/>
    <p:sldId id="399" r:id="rId11"/>
    <p:sldId id="400" r:id="rId12"/>
    <p:sldId id="401" r:id="rId13"/>
    <p:sldId id="392" r:id="rId14"/>
    <p:sldId id="403" r:id="rId15"/>
    <p:sldId id="404" r:id="rId16"/>
    <p:sldId id="406" r:id="rId17"/>
    <p:sldId id="378" r:id="rId18"/>
    <p:sldId id="407" r:id="rId19"/>
    <p:sldId id="405" r:id="rId2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ngnickel, Volker" initials="JV" lastIdx="2" clrIdx="0">
    <p:extLst>
      <p:ext uri="{19B8F6BF-5375-455C-9EA6-DF929625EA0E}">
        <p15:presenceInfo xmlns:p15="http://schemas.microsoft.com/office/powerpoint/2012/main" userId="S-1-5-21-229799756-4240444915-3125021034-14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1EBBBCC-DAD2-459C-BE2E-F6DE35CF9A28}" styleName="Dunkle Formatvorlage 2 - Akzent 3/Akz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28" autoAdjust="0"/>
    <p:restoredTop sz="93760" autoAdjust="0"/>
  </p:normalViewPr>
  <p:slideViewPr>
    <p:cSldViewPr>
      <p:cViewPr varScale="1">
        <p:scale>
          <a:sx n="150" d="100"/>
          <a:sy n="150" d="100"/>
        </p:scale>
        <p:origin x="1164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8" d="100"/>
          <a:sy n="98" d="100"/>
        </p:scale>
        <p:origin x="3570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6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May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Marc Emmelmann, Fraunhofer FOKUS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 Emmelmann, Fraunhofer FOKUS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Fraunhofer FOKUS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 smtClean="0"/>
              <a:t>May 2019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Marc Emmelmann, Fraunhofer FOKUS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291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dirty="0" err="1" smtClean="0"/>
              <a:t>July</a:t>
            </a:r>
            <a:r>
              <a:rPr lang="de-DE" dirty="0" smtClean="0"/>
              <a:t> 2019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802.11-19/1647r3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2" name="Textfeld 1"/>
          <p:cNvSpPr txBox="1"/>
          <p:nvPr userDrawn="1"/>
        </p:nvSpPr>
        <p:spPr>
          <a:xfrm>
            <a:off x="9001145" y="6429246"/>
            <a:ext cx="2449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>
                <a:solidFill>
                  <a:schemeClr val="tx1"/>
                </a:solidFill>
              </a:rPr>
              <a:t>Volker Jungnickel – Fraunhofer HHI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mentor.ieee.org/802.11/dcn/19/11-19-1053-02-00bb-lc-optimized-phy-proposal-for-tgbb.ppt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jpeg"/><Relationship Id="rId4" Type="http://schemas.openxmlformats.org/officeDocument/2006/relationships/image" Target="../media/image12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208-00-00bb-practical-experiences-in-implementing-an-lc-optimized-phy-proposed-for-tgbb.ppt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066jgai1Fbc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mentor.ieee.org/802.11/dcn/19/11-19-1359-01-00bb-lc-optimized-phy-resources.ppt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054-02-00bb-simulation-results-for-lc-optimized-phy-proposal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11-19-1566-02-00bb-simulation-results-with-bit-loading-for-the-lc-optimized-phy.pptx" TargetMode="External"/><Relationship Id="rId4" Type="http://schemas.openxmlformats.org/officeDocument/2006/relationships/hyperlink" Target="https://mentor.ieee.org/802.11/dcn/19/11-19-1566-03-00bb-simulation-results-with-bit-loading-for-the-lc-optimized-phy.pptx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smtClean="0"/>
              <a:t>Overview of proposed LC-optimized PHY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288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2019-09-17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dirty="0" smtClean="0"/>
              <a:t>September </a:t>
            </a:r>
            <a:r>
              <a:rPr lang="de-DE" dirty="0"/>
              <a:t>2019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70080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Foliennummernplatzhalt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024651"/>
              </p:ext>
            </p:extLst>
          </p:nvPr>
        </p:nvGraphicFramePr>
        <p:xfrm>
          <a:off x="914400" y="2271713"/>
          <a:ext cx="11268075" cy="494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5" name="Document" r:id="rId4" imgW="9392105" imgH="4117027" progId="Word.Document.8">
                  <p:embed/>
                </p:oleObj>
              </mc:Choice>
              <mc:Fallback>
                <p:oleObj name="Document" r:id="rId4" imgW="9392105" imgH="411702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271713"/>
                        <a:ext cx="11268075" cy="49403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667001" y="2376102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>
              <a:buClrTx/>
              <a:buSzTx/>
            </a:pP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816" y="692696"/>
            <a:ext cx="10570776" cy="4680520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1127449" y="5301208"/>
            <a:ext cx="10657184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de-DE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distributed</a:t>
            </a:r>
            <a:r>
              <a:rPr lang="de-DE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MIMO, blind </a:t>
            </a:r>
            <a:r>
              <a:rPr lang="de-DE" sz="2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spots</a:t>
            </a:r>
            <a:r>
              <a:rPr lang="de-DE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</a:t>
            </a:r>
            <a:r>
              <a:rPr lang="de-DE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almost</a:t>
            </a:r>
            <a:r>
              <a:rPr lang="de-DE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disappear</a:t>
            </a:r>
            <a:r>
              <a:rPr lang="de-DE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Distributed MIMO </a:t>
            </a:r>
            <a:r>
              <a:rPr lang="de-DE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enables</a:t>
            </a:r>
            <a:r>
              <a:rPr lang="de-DE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consistent</a:t>
            </a:r>
            <a:r>
              <a:rPr lang="de-DE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system-level </a:t>
            </a:r>
            <a:r>
              <a:rPr lang="de-DE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performance</a:t>
            </a:r>
            <a:r>
              <a:rPr lang="de-DE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LC, </a:t>
            </a:r>
            <a:r>
              <a:rPr lang="de-DE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similar</a:t>
            </a:r>
            <a:r>
              <a:rPr lang="de-DE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de-DE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de-DE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intuitively</a:t>
            </a:r>
            <a:r>
              <a:rPr lang="de-DE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expected</a:t>
            </a:r>
            <a:r>
              <a:rPr lang="de-DE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de-DE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illumination</a:t>
            </a:r>
            <a:r>
              <a:rPr lang="de-DE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</a:t>
            </a:r>
            <a:r>
              <a:rPr lang="de-DE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52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6730" y="1926822"/>
            <a:ext cx="10410870" cy="467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LC-optimized PHY adds frequency-multiplexed pilot symbols in optional fields, see doc. </a:t>
            </a:r>
            <a:r>
              <a:rPr lang="en-US" altLang="en-US" b="0" kern="0" dirty="0">
                <a:solidFill>
                  <a:srgbClr val="000000"/>
                </a:solidFill>
                <a:hlinkClick r:id="rId2"/>
              </a:rPr>
              <a:t>https://</a:t>
            </a:r>
            <a:r>
              <a:rPr lang="en-US" altLang="en-US" b="0" kern="0" dirty="0" smtClean="0">
                <a:solidFill>
                  <a:srgbClr val="000000"/>
                </a:solidFill>
                <a:hlinkClick r:id="rId2"/>
              </a:rPr>
              <a:t>mentor.ieee.org/802.11/dcn/19/11-19-1053-02-00bb-lc-optimized-phy-proposal-for-tgbb.pptx</a:t>
            </a:r>
            <a:endParaRPr lang="en-US" altLang="en-US" b="0" kern="0" dirty="0" smtClean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altLang="en-US" dirty="0" smtClean="0"/>
              <a:t>How LC-optimized PHY supports distributed MIMO?</a:t>
            </a:r>
            <a:endParaRPr lang="en-US" altLang="en-US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667001" y="2376102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>
              <a:buClrTx/>
              <a:buSzTx/>
            </a:pP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  <p:grpSp>
        <p:nvGrpSpPr>
          <p:cNvPr id="6" name="Gruppieren 5"/>
          <p:cNvGrpSpPr/>
          <p:nvPr/>
        </p:nvGrpSpPr>
        <p:grpSpPr>
          <a:xfrm>
            <a:off x="335360" y="3147948"/>
            <a:ext cx="15337704" cy="3377396"/>
            <a:chOff x="263352" y="2787908"/>
            <a:chExt cx="15337704" cy="3377396"/>
          </a:xfrm>
        </p:grpSpPr>
        <p:grpSp>
          <p:nvGrpSpPr>
            <p:cNvPr id="10" name="Gruppieren 9"/>
            <p:cNvGrpSpPr/>
            <p:nvPr/>
          </p:nvGrpSpPr>
          <p:grpSpPr>
            <a:xfrm>
              <a:off x="263352" y="2787908"/>
              <a:ext cx="15337704" cy="3377396"/>
              <a:chOff x="335360" y="1723610"/>
              <a:chExt cx="15337704" cy="3377396"/>
            </a:xfrm>
          </p:grpSpPr>
          <p:sp>
            <p:nvSpPr>
              <p:cNvPr id="15" name="Textfeld 3"/>
              <p:cNvSpPr txBox="1">
                <a:spLocks noChangeArrowheads="1"/>
              </p:cNvSpPr>
              <p:nvPr/>
            </p:nvSpPr>
            <p:spPr bwMode="auto">
              <a:xfrm>
                <a:off x="8357864" y="2621230"/>
                <a:ext cx="7315200" cy="18158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  <a:cs typeface="+mn-cs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  <a:cs typeface="+mn-cs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  <a:cs typeface="+mn-cs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  <a:cs typeface="+mn-cs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  <a:cs typeface="+mn-cs"/>
                  </a:defRPr>
                </a:lvl9pPr>
              </a:lstStyle>
              <a:p>
                <a:pPr marL="342900" indent="-342900">
                  <a:spcBef>
                    <a:spcPct val="0"/>
                  </a:spcBef>
                  <a:buFont typeface="Arial" panose="020B0604020202020204" pitchFamily="34" charset="0"/>
                  <a:buChar char="•"/>
                </a:pPr>
                <a:r>
                  <a:rPr lang="de-DE" altLang="de-DE" sz="1400" b="0" dirty="0" smtClean="0"/>
                  <a:t>SISO = single-input single-output</a:t>
                </a:r>
              </a:p>
              <a:p>
                <a:pPr marL="342900" indent="-342900">
                  <a:spcBef>
                    <a:spcPct val="0"/>
                  </a:spcBef>
                  <a:buFont typeface="Arial" panose="020B0604020202020204" pitchFamily="34" charset="0"/>
                  <a:buChar char="•"/>
                </a:pPr>
                <a:r>
                  <a:rPr lang="de-DE" altLang="de-DE" sz="1400" dirty="0" smtClean="0"/>
                  <a:t>MIMO = multiple-input multiple-output</a:t>
                </a:r>
                <a:r>
                  <a:rPr lang="de-DE" altLang="de-DE" sz="1400" b="0" dirty="0" smtClean="0"/>
                  <a:t> </a:t>
                </a:r>
              </a:p>
              <a:p>
                <a:pPr marL="342900" indent="-342900">
                  <a:spcBef>
                    <a:spcPct val="0"/>
                  </a:spcBef>
                  <a:buFont typeface="Arial" panose="020B0604020202020204" pitchFamily="34" charset="0"/>
                  <a:buChar char="•"/>
                </a:pPr>
                <a:r>
                  <a:rPr lang="de-DE" altLang="de-DE" sz="1400" b="0" dirty="0" smtClean="0"/>
                  <a:t>SHR = </a:t>
                </a:r>
                <a:r>
                  <a:rPr lang="de-DE" altLang="de-DE" sz="1400" b="0" dirty="0" err="1" smtClean="0"/>
                  <a:t>Synchronization</a:t>
                </a:r>
                <a:r>
                  <a:rPr lang="de-DE" altLang="de-DE" sz="1400" b="0" dirty="0" smtClean="0"/>
                  <a:t> </a:t>
                </a:r>
                <a:r>
                  <a:rPr lang="de-DE" altLang="de-DE" sz="1400" b="0" dirty="0" err="1"/>
                  <a:t>header</a:t>
                </a:r>
                <a:r>
                  <a:rPr lang="de-DE" altLang="de-DE" sz="1400" b="0" dirty="0"/>
                  <a:t> </a:t>
                </a:r>
              </a:p>
              <a:p>
                <a:pPr marL="342900" indent="-342900">
                  <a:spcBef>
                    <a:spcPct val="0"/>
                  </a:spcBef>
                  <a:buFont typeface="Arial" panose="020B0604020202020204" pitchFamily="34" charset="0"/>
                  <a:buChar char="•"/>
                </a:pPr>
                <a:r>
                  <a:rPr lang="de-DE" altLang="de-DE" sz="1400" b="0" dirty="0" smtClean="0"/>
                  <a:t>CE = Channel </a:t>
                </a:r>
                <a:r>
                  <a:rPr lang="de-DE" altLang="de-DE" sz="1400" b="0" dirty="0" err="1"/>
                  <a:t>estimation</a:t>
                </a:r>
                <a:endParaRPr lang="de-DE" altLang="de-DE" sz="1400" b="0" dirty="0"/>
              </a:p>
              <a:p>
                <a:pPr marL="342900" indent="-342900">
                  <a:spcBef>
                    <a:spcPct val="0"/>
                  </a:spcBef>
                  <a:buFont typeface="Arial" panose="020B0604020202020204" pitchFamily="34" charset="0"/>
                  <a:buChar char="•"/>
                </a:pPr>
                <a:r>
                  <a:rPr lang="de-DE" altLang="de-DE" sz="1400" b="0" dirty="0" smtClean="0"/>
                  <a:t>PHR = </a:t>
                </a:r>
                <a:r>
                  <a:rPr lang="de-DE" altLang="de-DE" sz="1400" b="0" dirty="0" err="1" smtClean="0"/>
                  <a:t>Physical</a:t>
                </a:r>
                <a:r>
                  <a:rPr lang="de-DE" altLang="de-DE" sz="1400" b="0" dirty="0" smtClean="0"/>
                  <a:t> </a:t>
                </a:r>
                <a:r>
                  <a:rPr lang="de-DE" altLang="de-DE" sz="1400" b="0" dirty="0" err="1"/>
                  <a:t>layer</a:t>
                </a:r>
                <a:r>
                  <a:rPr lang="de-DE" altLang="de-DE" sz="1400" b="0" dirty="0"/>
                  <a:t> </a:t>
                </a:r>
                <a:r>
                  <a:rPr lang="de-DE" altLang="de-DE" sz="1400" b="0" dirty="0" err="1" smtClean="0"/>
                  <a:t>header</a:t>
                </a:r>
                <a:endParaRPr lang="de-DE" altLang="de-DE" sz="1400" b="0" dirty="0"/>
              </a:p>
              <a:p>
                <a:pPr marL="342900" indent="-342900">
                  <a:spcBef>
                    <a:spcPct val="0"/>
                  </a:spcBef>
                  <a:buFont typeface="Arial" panose="020B0604020202020204" pitchFamily="34" charset="0"/>
                  <a:buChar char="•"/>
                </a:pPr>
                <a:r>
                  <a:rPr lang="de-DE" altLang="de-DE" sz="1400" b="0" dirty="0" smtClean="0"/>
                  <a:t>HCS = Header check </a:t>
                </a:r>
                <a:r>
                  <a:rPr lang="de-DE" altLang="de-DE" sz="1400" b="0" dirty="0" err="1" smtClean="0"/>
                  <a:t>sequence</a:t>
                </a:r>
                <a:r>
                  <a:rPr lang="de-DE" altLang="de-DE" sz="1400" b="0" dirty="0" smtClean="0"/>
                  <a:t>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altLang="de-DE" sz="1400" dirty="0" smtClean="0"/>
                  <a:t>PSDU = </a:t>
                </a:r>
                <a:r>
                  <a:rPr lang="de-DE" sz="1400" dirty="0"/>
                  <a:t>PLCP Service Data </a:t>
                </a:r>
                <a:r>
                  <a:rPr lang="de-DE" sz="1400" dirty="0" smtClean="0"/>
                  <a:t>Unit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altLang="de-DE" sz="1400" b="0" dirty="0" smtClean="0"/>
                  <a:t>PLCP = </a:t>
                </a:r>
                <a:r>
                  <a:rPr lang="de-DE" altLang="de-DE" sz="1400" b="0" dirty="0" err="1" smtClean="0"/>
                  <a:t>Physical</a:t>
                </a:r>
                <a:r>
                  <a:rPr lang="de-DE" altLang="de-DE" sz="1400" b="0" dirty="0" smtClean="0"/>
                  <a:t> </a:t>
                </a:r>
                <a:r>
                  <a:rPr lang="de-DE" altLang="de-DE" sz="1400" b="0" dirty="0" err="1" smtClean="0"/>
                  <a:t>layer</a:t>
                </a:r>
                <a:r>
                  <a:rPr lang="de-DE" altLang="de-DE" sz="1400" b="0" dirty="0" smtClean="0"/>
                  <a:t> </a:t>
                </a:r>
                <a:r>
                  <a:rPr lang="de-DE" altLang="de-DE" sz="1400" b="0" dirty="0" err="1" smtClean="0"/>
                  <a:t>convergence</a:t>
                </a:r>
                <a:r>
                  <a:rPr lang="de-DE" altLang="de-DE" sz="1400" b="0" dirty="0" smtClean="0"/>
                  <a:t> </a:t>
                </a:r>
                <a:r>
                  <a:rPr lang="de-DE" altLang="de-DE" sz="1400" b="0" dirty="0" err="1" smtClean="0"/>
                  <a:t>protocol</a:t>
                </a:r>
                <a:endParaRPr lang="de-DE" altLang="de-DE" sz="1400" b="0" dirty="0"/>
              </a:p>
            </p:txBody>
          </p:sp>
          <p:grpSp>
            <p:nvGrpSpPr>
              <p:cNvPr id="16" name="Gruppieren 15"/>
              <p:cNvGrpSpPr/>
              <p:nvPr/>
            </p:nvGrpSpPr>
            <p:grpSpPr>
              <a:xfrm>
                <a:off x="335360" y="1723610"/>
                <a:ext cx="7776864" cy="3377396"/>
                <a:chOff x="5654884" y="3774952"/>
                <a:chExt cx="5941057" cy="2606376"/>
              </a:xfrm>
            </p:grpSpPr>
            <p:grpSp>
              <p:nvGrpSpPr>
                <p:cNvPr id="17" name="组合 25"/>
                <p:cNvGrpSpPr/>
                <p:nvPr/>
              </p:nvGrpSpPr>
              <p:grpSpPr>
                <a:xfrm>
                  <a:off x="5654884" y="4437112"/>
                  <a:ext cx="5941057" cy="1473201"/>
                  <a:chOff x="0" y="0"/>
                  <a:chExt cx="5839222" cy="1296144"/>
                </a:xfrm>
              </p:grpSpPr>
              <p:sp>
                <p:nvSpPr>
                  <p:cNvPr id="24" name="矩形 7"/>
                  <p:cNvSpPr/>
                  <p:nvPr/>
                </p:nvSpPr>
                <p:spPr bwMode="auto">
                  <a:xfrm>
                    <a:off x="0" y="328"/>
                    <a:ext cx="864096" cy="877416"/>
                  </a:xfrm>
                  <a:prstGeom prst="rect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de-DE" sz="3200"/>
                  </a:p>
                </p:txBody>
              </p:sp>
              <p:sp>
                <p:nvSpPr>
                  <p:cNvPr id="25" name="矩形 8"/>
                  <p:cNvSpPr/>
                  <p:nvPr/>
                </p:nvSpPr>
                <p:spPr bwMode="auto">
                  <a:xfrm>
                    <a:off x="864096" y="0"/>
                    <a:ext cx="864096" cy="877416"/>
                  </a:xfrm>
                  <a:prstGeom prst="rect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de-DE" sz="3200"/>
                  </a:p>
                </p:txBody>
              </p:sp>
              <p:sp>
                <p:nvSpPr>
                  <p:cNvPr id="26" name="文本框 9"/>
                  <p:cNvSpPr txBox="1"/>
                  <p:nvPr/>
                </p:nvSpPr>
                <p:spPr>
                  <a:xfrm>
                    <a:off x="0" y="212743"/>
                    <a:ext cx="929225" cy="31277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eaLnBrk="0" fontAlgn="base" hangingPunct="0">
                      <a:spcAft>
                        <a:spcPts val="0"/>
                      </a:spcAft>
                    </a:pPr>
                    <a:r>
                      <a:rPr lang="de-DE" sz="1800" kern="1200" dirty="0" err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a:t>Preamble</a:t>
                    </a:r>
                    <a:endParaRPr lang="de-DE" sz="16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7" name="文本框 10"/>
                  <p:cNvSpPr txBox="1"/>
                  <p:nvPr/>
                </p:nvSpPr>
                <p:spPr>
                  <a:xfrm>
                    <a:off x="865396" y="229653"/>
                    <a:ext cx="934720" cy="50038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eaLnBrk="0" fontAlgn="base" hangingPunct="0">
                      <a:spcAft>
                        <a:spcPts val="0"/>
                      </a:spcAft>
                    </a:pPr>
                    <a:r>
                      <a:rPr lang="en-US" sz="18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a:t>CE</a:t>
                    </a:r>
                  </a:p>
                  <a:p>
                    <a:pPr eaLnBrk="0" fontAlgn="base" hangingPunct="0">
                      <a:spcAft>
                        <a:spcPts val="0"/>
                      </a:spcAft>
                    </a:pPr>
                    <a:r>
                      <a:rPr lang="en-US" sz="1800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a:t>symbols</a:t>
                    </a:r>
                    <a:endParaRPr lang="de-DE" sz="16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8" name="矩形 11"/>
                  <p:cNvSpPr/>
                  <p:nvPr/>
                </p:nvSpPr>
                <p:spPr bwMode="auto">
                  <a:xfrm>
                    <a:off x="0" y="877744"/>
                    <a:ext cx="1728192" cy="418072"/>
                  </a:xfrm>
                  <a:prstGeom prst="rect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de-DE" sz="3200"/>
                  </a:p>
                </p:txBody>
              </p:sp>
              <p:sp>
                <p:nvSpPr>
                  <p:cNvPr id="29" name="文本框 12"/>
                  <p:cNvSpPr txBox="1"/>
                  <p:nvPr/>
                </p:nvSpPr>
                <p:spPr>
                  <a:xfrm>
                    <a:off x="617965" y="929929"/>
                    <a:ext cx="528955" cy="2959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eaLnBrk="0" fontAlgn="base" hangingPunct="0">
                      <a:spcAft>
                        <a:spcPts val="0"/>
                      </a:spcAft>
                    </a:pPr>
                    <a:r>
                      <a:rPr lang="en-US" sz="1800" kern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a:t>SHR</a:t>
                    </a:r>
                    <a:endParaRPr lang="de-DE" sz="16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0" name="矩形 13"/>
                  <p:cNvSpPr/>
                  <p:nvPr/>
                </p:nvSpPr>
                <p:spPr bwMode="auto">
                  <a:xfrm>
                    <a:off x="1728192" y="0"/>
                    <a:ext cx="864096" cy="877416"/>
                  </a:xfrm>
                  <a:prstGeom prst="rect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de-DE" sz="3200"/>
                  </a:p>
                </p:txBody>
              </p:sp>
              <p:sp>
                <p:nvSpPr>
                  <p:cNvPr id="31" name="文本框 14"/>
                  <p:cNvSpPr txBox="1"/>
                  <p:nvPr/>
                </p:nvSpPr>
                <p:spPr>
                  <a:xfrm>
                    <a:off x="1800078" y="209909"/>
                    <a:ext cx="718820" cy="50038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eaLnBrk="0" fontAlgn="base" hangingPunct="0">
                      <a:spcAft>
                        <a:spcPts val="0"/>
                      </a:spcAft>
                    </a:pPr>
                    <a:r>
                      <a:rPr lang="en-US" sz="1800" kern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a:t>PHY header</a:t>
                    </a:r>
                    <a:endParaRPr lang="de-DE" sz="16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2" name="矩形 15"/>
                  <p:cNvSpPr/>
                  <p:nvPr/>
                </p:nvSpPr>
                <p:spPr bwMode="auto">
                  <a:xfrm>
                    <a:off x="2592288" y="0"/>
                    <a:ext cx="864096" cy="877416"/>
                  </a:xfrm>
                  <a:prstGeom prst="rect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de-DE" sz="3200"/>
                  </a:p>
                </p:txBody>
              </p:sp>
              <p:sp>
                <p:nvSpPr>
                  <p:cNvPr id="33" name="文本框 16"/>
                  <p:cNvSpPr txBox="1"/>
                  <p:nvPr/>
                </p:nvSpPr>
                <p:spPr>
                  <a:xfrm>
                    <a:off x="2664115" y="209909"/>
                    <a:ext cx="718820" cy="2959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eaLnBrk="0" fontAlgn="base" hangingPunct="0">
                      <a:spcAft>
                        <a:spcPts val="0"/>
                      </a:spcAft>
                    </a:pPr>
                    <a:r>
                      <a:rPr lang="en-US" sz="1800" kern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a:t>HCS</a:t>
                    </a:r>
                    <a:endParaRPr lang="de-DE" sz="16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4" name="矩形 17"/>
                  <p:cNvSpPr/>
                  <p:nvPr/>
                </p:nvSpPr>
                <p:spPr bwMode="auto">
                  <a:xfrm>
                    <a:off x="3456384" y="0"/>
                    <a:ext cx="1008112" cy="877416"/>
                  </a:xfrm>
                  <a:prstGeom prst="rect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de-DE" sz="3200"/>
                  </a:p>
                </p:txBody>
              </p:sp>
              <p:sp>
                <p:nvSpPr>
                  <p:cNvPr id="35" name="文本框 18"/>
                  <p:cNvSpPr txBox="1"/>
                  <p:nvPr/>
                </p:nvSpPr>
                <p:spPr>
                  <a:xfrm>
                    <a:off x="3454763" y="209873"/>
                    <a:ext cx="1009732" cy="50038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eaLnBrk="0" fontAlgn="base" hangingPunct="0">
                      <a:spcAft>
                        <a:spcPts val="0"/>
                      </a:spcAft>
                    </a:pPr>
                    <a:r>
                      <a:rPr lang="de-DE" sz="18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a:t>MIMO CE </a:t>
                    </a:r>
                    <a:r>
                      <a:rPr lang="de-DE" sz="1800" kern="1200" dirty="0" err="1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a:t>symbols</a:t>
                    </a:r>
                    <a:endParaRPr lang="de-DE" sz="16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6" name="矩形 19"/>
                  <p:cNvSpPr/>
                  <p:nvPr/>
                </p:nvSpPr>
                <p:spPr bwMode="auto">
                  <a:xfrm>
                    <a:off x="1728192" y="878072"/>
                    <a:ext cx="2736304" cy="418072"/>
                  </a:xfrm>
                  <a:prstGeom prst="rect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de-DE" sz="3200"/>
                  </a:p>
                </p:txBody>
              </p:sp>
              <p:sp>
                <p:nvSpPr>
                  <p:cNvPr id="37" name="文本框 20"/>
                  <p:cNvSpPr txBox="1"/>
                  <p:nvPr/>
                </p:nvSpPr>
                <p:spPr>
                  <a:xfrm>
                    <a:off x="2778058" y="930257"/>
                    <a:ext cx="528955" cy="2959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eaLnBrk="0" fontAlgn="base" hangingPunct="0">
                      <a:spcAft>
                        <a:spcPts val="0"/>
                      </a:spcAft>
                    </a:pPr>
                    <a:r>
                      <a:rPr lang="en-US" sz="18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a:t>PHR</a:t>
                    </a:r>
                    <a:endParaRPr lang="de-DE" sz="16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8" name="矩形 21"/>
                  <p:cNvSpPr/>
                  <p:nvPr/>
                </p:nvSpPr>
                <p:spPr bwMode="auto">
                  <a:xfrm>
                    <a:off x="4464496" y="0"/>
                    <a:ext cx="1374726" cy="877416"/>
                  </a:xfrm>
                  <a:prstGeom prst="rect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de-DE" sz="3200"/>
                  </a:p>
                </p:txBody>
              </p:sp>
              <p:sp>
                <p:nvSpPr>
                  <p:cNvPr id="39" name="文本框 22"/>
                  <p:cNvSpPr txBox="1"/>
                  <p:nvPr/>
                </p:nvSpPr>
                <p:spPr>
                  <a:xfrm>
                    <a:off x="4824208" y="229653"/>
                    <a:ext cx="841375" cy="2959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eaLnBrk="0" fontAlgn="base" hangingPunct="0">
                      <a:spcAft>
                        <a:spcPts val="0"/>
                      </a:spcAft>
                    </a:pPr>
                    <a:r>
                      <a:rPr lang="en-US" sz="1800" kern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a:t>PSDU</a:t>
                    </a:r>
                    <a:endParaRPr lang="de-DE" sz="16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40" name="矩形 23"/>
                  <p:cNvSpPr/>
                  <p:nvPr/>
                </p:nvSpPr>
                <p:spPr bwMode="auto">
                  <a:xfrm>
                    <a:off x="4464496" y="877744"/>
                    <a:ext cx="1374726" cy="418072"/>
                  </a:xfrm>
                  <a:prstGeom prst="rect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de-DE" sz="3200"/>
                  </a:p>
                </p:txBody>
              </p:sp>
              <p:sp>
                <p:nvSpPr>
                  <p:cNvPr id="41" name="文本框 24"/>
                  <p:cNvSpPr txBox="1"/>
                  <p:nvPr/>
                </p:nvSpPr>
                <p:spPr>
                  <a:xfrm>
                    <a:off x="4606629" y="929461"/>
                    <a:ext cx="1139825" cy="2959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eaLnBrk="0" fontAlgn="base" hangingPunct="0">
                      <a:spcAft>
                        <a:spcPts val="0"/>
                      </a:spcAft>
                    </a:pPr>
                    <a:r>
                      <a:rPr lang="en-US" sz="1800" kern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a:t>PHY payload</a:t>
                    </a:r>
                    <a:endParaRPr lang="de-DE" sz="16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  <p:cxnSp>
              <p:nvCxnSpPr>
                <p:cNvPr id="18" name="Gerader Verbinder 17"/>
                <p:cNvCxnSpPr/>
                <p:nvPr/>
              </p:nvCxnSpPr>
              <p:spPr bwMode="auto">
                <a:xfrm>
                  <a:off x="9169897" y="3789040"/>
                  <a:ext cx="0" cy="259228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Dot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9" name="Gerade Verbindung mit Pfeil 18"/>
                <p:cNvCxnSpPr/>
                <p:nvPr/>
              </p:nvCxnSpPr>
              <p:spPr bwMode="auto">
                <a:xfrm>
                  <a:off x="5793318" y="4149080"/>
                  <a:ext cx="3226253" cy="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triangle"/>
                </a:ln>
                <a:effectLst/>
              </p:spPr>
            </p:cxnSp>
            <p:cxnSp>
              <p:nvCxnSpPr>
                <p:cNvPr id="20" name="Gerade Verbindung mit Pfeil 19"/>
                <p:cNvCxnSpPr/>
                <p:nvPr/>
              </p:nvCxnSpPr>
              <p:spPr bwMode="auto">
                <a:xfrm>
                  <a:off x="9336360" y="4149080"/>
                  <a:ext cx="2165195" cy="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triangle"/>
                </a:ln>
                <a:effectLst/>
              </p:spPr>
            </p:cxnSp>
            <p:sp>
              <p:nvSpPr>
                <p:cNvPr id="21" name="Textfeld 20"/>
                <p:cNvSpPr txBox="1"/>
                <p:nvPr/>
              </p:nvSpPr>
              <p:spPr>
                <a:xfrm>
                  <a:off x="7172006" y="3774952"/>
                  <a:ext cx="623765" cy="30877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sz="2000" dirty="0" smtClean="0">
                      <a:solidFill>
                        <a:schemeClr val="tx1"/>
                      </a:solidFill>
                    </a:rPr>
                    <a:t>SISO</a:t>
                  </a:r>
                  <a:endParaRPr lang="de-DE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" name="Textfeld 21"/>
                <p:cNvSpPr txBox="1"/>
                <p:nvPr/>
              </p:nvSpPr>
              <p:spPr>
                <a:xfrm>
                  <a:off x="9768408" y="3796820"/>
                  <a:ext cx="1526619" cy="30877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sz="2000" dirty="0" smtClean="0">
                      <a:solidFill>
                        <a:schemeClr val="tx1"/>
                      </a:solidFill>
                    </a:rPr>
                    <a:t>optional MIMO</a:t>
                  </a:r>
                  <a:endParaRPr lang="de-DE" sz="3200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5" name="Rechteck 4"/>
            <p:cNvSpPr/>
            <p:nvPr/>
          </p:nvSpPr>
          <p:spPr bwMode="auto">
            <a:xfrm>
              <a:off x="4862358" y="3645949"/>
              <a:ext cx="1344795" cy="1289534"/>
            </a:xfrm>
            <a:prstGeom prst="rect">
              <a:avLst/>
            </a:prstGeom>
            <a:solidFill>
              <a:srgbClr val="00B8FF">
                <a:alpha val="56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de-D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2087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altLang="en-US" dirty="0" smtClean="0"/>
              <a:t>Frequency-time multiplexed MIMO RS</a:t>
            </a:r>
            <a:endParaRPr lang="en-US" altLang="en-US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667001" y="2376102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>
              <a:buClrTx/>
              <a:buSzTx/>
            </a:pP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  <p:pic>
        <p:nvPicPr>
          <p:cNvPr id="43" name="Grafik 4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5171" y="1628800"/>
            <a:ext cx="7689381" cy="3347944"/>
          </a:xfrm>
          <a:prstGeom prst="rect">
            <a:avLst/>
          </a:prstGeom>
        </p:spPr>
      </p:pic>
      <p:sp>
        <p:nvSpPr>
          <p:cNvPr id="44" name="Content Placeholder 2">
            <a:extLst>
              <a:ext uri="{FF2B5EF4-FFF2-40B4-BE49-F238E27FC236}">
                <a16:creationId xmlns:a16="http://schemas.microsoft.com/office/drawing/2014/main" id="{AC9E7B63-B994-0B41-A918-7BF113365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6" y="4860416"/>
            <a:ext cx="10999432" cy="94484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MIMO RS use </a:t>
            </a:r>
            <a:r>
              <a:rPr lang="en-US" sz="2000" b="0" dirty="0">
                <a:solidFill>
                  <a:schemeClr val="tx1"/>
                </a:solidFill>
              </a:rPr>
              <a:t>a comb of equally-spaced </a:t>
            </a:r>
            <a:r>
              <a:rPr lang="en-US" sz="2000" b="0" dirty="0" smtClean="0">
                <a:solidFill>
                  <a:schemeClr val="tx1"/>
                </a:solidFill>
              </a:rPr>
              <a:t>subcarriers.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A </a:t>
            </a:r>
            <a:r>
              <a:rPr lang="en-US" sz="2000" b="0" dirty="0">
                <a:solidFill>
                  <a:schemeClr val="tx1"/>
                </a:solidFill>
              </a:rPr>
              <a:t>cyclic shift in the frequency domain </a:t>
            </a:r>
            <a:r>
              <a:rPr lang="en-US" sz="2000" b="0" dirty="0" smtClean="0">
                <a:solidFill>
                  <a:schemeClr val="tx1"/>
                </a:solidFill>
              </a:rPr>
              <a:t>identifies each LED. One comb is reserved for noise estimation.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The channel is interpolated between non-zero subcarriers, see [11] in doc. 11-19/1053r2.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Classical frequency reuse schemes can be applied for pilot assignments to LEDs.</a:t>
            </a:r>
            <a:endParaRPr lang="en-US" sz="2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42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424" y="1556792"/>
            <a:ext cx="5508578" cy="467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dirty="0" err="1" smtClean="0">
                <a:solidFill>
                  <a:srgbClr val="000000"/>
                </a:solidFill>
              </a:rPr>
              <a:t>SoA</a:t>
            </a:r>
            <a:r>
              <a:rPr lang="en-US" altLang="en-US" b="0" dirty="0" smtClean="0">
                <a:solidFill>
                  <a:srgbClr val="000000"/>
                </a:solidFill>
              </a:rPr>
              <a:t> LC uses high-power LEDs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1-10 MHz bandwidth, due to large area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LED bandwidth can be improved by </a:t>
            </a:r>
          </a:p>
          <a:p>
            <a:pPr lvl="1"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kern="0" dirty="0" smtClean="0">
                <a:solidFill>
                  <a:srgbClr val="000000"/>
                </a:solidFill>
              </a:rPr>
              <a:t>Using </a:t>
            </a:r>
            <a:r>
              <a:rPr lang="en-US" altLang="en-US" b="0" kern="0" dirty="0" smtClean="0">
                <a:solidFill>
                  <a:srgbClr val="000000"/>
                </a:solidFill>
              </a:rPr>
              <a:t>infrared as opposed to white LEDs</a:t>
            </a:r>
          </a:p>
          <a:p>
            <a:pPr lvl="1" defTabSz="914400">
              <a:spcBef>
                <a:spcPts val="300"/>
              </a:spcBef>
              <a:spcAft>
                <a:spcPts val="300"/>
              </a:spcAft>
              <a:buClrTx/>
              <a:buSzTx/>
              <a:tabLst>
                <a:tab pos="2782888" algn="l"/>
              </a:tabLst>
              <a:defRPr/>
            </a:pPr>
            <a:r>
              <a:rPr lang="en-US" altLang="en-US" kern="0" dirty="0" smtClean="0">
                <a:solidFill>
                  <a:srgbClr val="000000"/>
                </a:solidFill>
              </a:rPr>
              <a:t>Sophisticated LED driver designs: H</a:t>
            </a:r>
            <a:r>
              <a:rPr lang="en-US" altLang="en-US" b="0" kern="0" dirty="0" smtClean="0">
                <a:solidFill>
                  <a:srgbClr val="000000"/>
                </a:solidFill>
              </a:rPr>
              <a:t>igh bandwidth needs more energy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tabLst>
                <a:tab pos="2782888" algn="l"/>
              </a:tabLst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Vertical </a:t>
            </a:r>
            <a:r>
              <a:rPr lang="en-US" altLang="en-US" b="0" kern="0" dirty="0">
                <a:solidFill>
                  <a:srgbClr val="000000"/>
                </a:solidFill>
              </a:rPr>
              <a:t>cavity </a:t>
            </a:r>
            <a:r>
              <a:rPr lang="en-US" altLang="en-US" b="0" kern="0" dirty="0" smtClean="0">
                <a:solidFill>
                  <a:srgbClr val="000000"/>
                </a:solidFill>
              </a:rPr>
              <a:t>lasers </a:t>
            </a:r>
            <a:r>
              <a:rPr lang="en-US" altLang="en-US" b="0" kern="0" dirty="0">
                <a:solidFill>
                  <a:srgbClr val="000000"/>
                </a:solidFill>
              </a:rPr>
              <a:t>(</a:t>
            </a:r>
            <a:r>
              <a:rPr lang="en-US" altLang="en-US" b="0" kern="0" dirty="0" smtClean="0">
                <a:solidFill>
                  <a:srgbClr val="000000"/>
                </a:solidFill>
              </a:rPr>
              <a:t>VCSELs) are widely used in cell phones. 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tabLst>
                <a:tab pos="2782888" algn="l"/>
              </a:tabLst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VCSELs have higher bandwidth due to stimulated emission: 1 GHz and more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tabLst>
                <a:tab pos="2782888" algn="l"/>
              </a:tabLst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VCSEL arrays offer it altogether: High power, high bandwidth and low power</a:t>
            </a: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altLang="en-US" dirty="0" smtClean="0"/>
              <a:t>4. Why higher bandwidth?</a:t>
            </a:r>
            <a:endParaRPr lang="en-US" altLang="en-US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667001" y="2376102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>
              <a:buClrTx/>
              <a:buSzTx/>
            </a:pP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  <p:pic>
        <p:nvPicPr>
          <p:cNvPr id="28674" name="Picture 2" descr="Pennwell web 400 18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2827"/>
          <a:stretch/>
        </p:blipFill>
        <p:spPr bwMode="auto">
          <a:xfrm>
            <a:off x="9106321" y="3998128"/>
            <a:ext cx="2318271" cy="2239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37288" y="1689697"/>
            <a:ext cx="2785938" cy="2197750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9126589" y="2348880"/>
            <a:ext cx="15485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err="1" smtClean="0">
                <a:solidFill>
                  <a:schemeClr val="tx1"/>
                </a:solidFill>
              </a:rPr>
              <a:t>doc</a:t>
            </a:r>
            <a:r>
              <a:rPr lang="de-DE" sz="1400" dirty="0" smtClean="0">
                <a:solidFill>
                  <a:schemeClr val="tx1"/>
                </a:solidFill>
              </a:rPr>
              <a:t>. 11-19/0916r1 </a:t>
            </a:r>
            <a:endParaRPr lang="de-DE" sz="1400" dirty="0">
              <a:solidFill>
                <a:schemeClr val="tx1"/>
              </a:solidFill>
            </a:endParaRPr>
          </a:p>
        </p:txBody>
      </p:sp>
      <p:pic>
        <p:nvPicPr>
          <p:cNvPr id="28680" name="Picture 8" descr="IR LED lamp 3W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5296" y="1827968"/>
            <a:ext cx="1232680" cy="924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76" name="Picture 4" descr="Bildergebnis fÃ¼r high power LED signify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104" y="2779807"/>
            <a:ext cx="1439063" cy="1153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82" name="Picture 10" descr="https://cdn.macrumors.com/article-new/2017/03/iphone-augmented-reality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7036" y="4176021"/>
            <a:ext cx="2061292" cy="2061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360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424" y="1998830"/>
            <a:ext cx="10585176" cy="467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LC-optimized PHY is based on the home networking standard G.hn. 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G.hn uses one </a:t>
            </a:r>
            <a:r>
              <a:rPr lang="en-US" altLang="en-US" b="0" kern="0" dirty="0">
                <a:solidFill>
                  <a:srgbClr val="000000"/>
                </a:solidFill>
              </a:rPr>
              <a:t>silicon </a:t>
            </a:r>
            <a:r>
              <a:rPr lang="en-US" altLang="en-US" b="0" kern="0" dirty="0" smtClean="0">
                <a:solidFill>
                  <a:srgbClr val="000000"/>
                </a:solidFill>
              </a:rPr>
              <a:t>for multiple media: </a:t>
            </a:r>
            <a:r>
              <a:rPr lang="en-US" altLang="en-US" b="0" kern="0" dirty="0" err="1" smtClean="0">
                <a:solidFill>
                  <a:srgbClr val="000000"/>
                </a:solidFill>
              </a:rPr>
              <a:t>Powerline</a:t>
            </a:r>
            <a:r>
              <a:rPr lang="en-US" altLang="en-US" b="0" kern="0" dirty="0" smtClean="0">
                <a:solidFill>
                  <a:srgbClr val="000000"/>
                </a:solidFill>
              </a:rPr>
              <a:t>, </a:t>
            </a:r>
            <a:r>
              <a:rPr lang="en-US" altLang="en-US" b="0" kern="0" dirty="0" err="1" smtClean="0">
                <a:solidFill>
                  <a:srgbClr val="000000"/>
                </a:solidFill>
              </a:rPr>
              <a:t>phoneline</a:t>
            </a:r>
            <a:r>
              <a:rPr lang="en-US" altLang="en-US" b="0" kern="0" dirty="0" smtClean="0">
                <a:solidFill>
                  <a:srgbClr val="000000"/>
                </a:solidFill>
              </a:rPr>
              <a:t>, </a:t>
            </a:r>
            <a:r>
              <a:rPr lang="en-US" altLang="en-US" kern="0" dirty="0" smtClean="0">
                <a:solidFill>
                  <a:srgbClr val="000000"/>
                </a:solidFill>
              </a:rPr>
              <a:t>coax </a:t>
            </a:r>
            <a:r>
              <a:rPr lang="en-US" altLang="en-US" b="0" kern="0" dirty="0" smtClean="0">
                <a:solidFill>
                  <a:srgbClr val="000000"/>
                </a:solidFill>
              </a:rPr>
              <a:t>and plastic optical fiber (POF).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GB" b="0" dirty="0"/>
              <a:t>For the new LC standard G.9991 the </a:t>
            </a:r>
            <a:r>
              <a:rPr lang="en-GB" dirty="0"/>
              <a:t>coax profile </a:t>
            </a:r>
            <a:r>
              <a:rPr lang="en-GB" b="0" dirty="0" smtClean="0"/>
              <a:t>has </a:t>
            </a:r>
            <a:r>
              <a:rPr lang="en-GB" b="0" dirty="0"/>
              <a:t>been selected.</a:t>
            </a:r>
            <a:r>
              <a:rPr lang="en-US" altLang="en-US" b="0" kern="0" dirty="0" smtClean="0">
                <a:solidFill>
                  <a:srgbClr val="000000"/>
                </a:solidFill>
              </a:rPr>
              <a:t>. 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The coax profile makes scaling to higher bandwidth straight forward, e.g. through the use of </a:t>
            </a:r>
            <a:r>
              <a:rPr lang="en-US" altLang="en-US" kern="0" dirty="0" smtClean="0">
                <a:solidFill>
                  <a:srgbClr val="000000"/>
                </a:solidFill>
              </a:rPr>
              <a:t>carrier aggregation</a:t>
            </a:r>
            <a:r>
              <a:rPr lang="en-US" altLang="en-US" b="0" kern="0" dirty="0" smtClean="0">
                <a:solidFill>
                  <a:srgbClr val="000000"/>
                </a:solidFill>
              </a:rPr>
              <a:t>. The concept is discussed in G.hn2 project.   </a:t>
            </a: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altLang="en-US" dirty="0" smtClean="0"/>
              <a:t>How LC-optimized PHY enables higher bandwidth?</a:t>
            </a:r>
            <a:endParaRPr lang="en-US" altLang="en-US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667001" y="2490501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>
              <a:buClrTx/>
              <a:buSzTx/>
            </a:pP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  <p:grpSp>
        <p:nvGrpSpPr>
          <p:cNvPr id="9" name="Gruppieren 8"/>
          <p:cNvGrpSpPr/>
          <p:nvPr/>
        </p:nvGrpSpPr>
        <p:grpSpPr>
          <a:xfrm>
            <a:off x="1847528" y="4623519"/>
            <a:ext cx="9073008" cy="1224136"/>
            <a:chOff x="1559496" y="4149080"/>
            <a:chExt cx="3456384" cy="1224136"/>
          </a:xfrm>
        </p:grpSpPr>
        <p:cxnSp>
          <p:nvCxnSpPr>
            <p:cNvPr id="5" name="Gerade Verbindung mit Pfeil 4"/>
            <p:cNvCxnSpPr/>
            <p:nvPr/>
          </p:nvCxnSpPr>
          <p:spPr bwMode="auto">
            <a:xfrm flipV="1">
              <a:off x="1559496" y="4149080"/>
              <a:ext cx="0" cy="122413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6" name="Gerade Verbindung mit Pfeil 15"/>
            <p:cNvCxnSpPr/>
            <p:nvPr/>
          </p:nvCxnSpPr>
          <p:spPr bwMode="auto">
            <a:xfrm>
              <a:off x="1567880" y="5373216"/>
              <a:ext cx="34480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0" name="Rechteck 9"/>
          <p:cNvSpPr/>
          <p:nvPr/>
        </p:nvSpPr>
        <p:spPr bwMode="auto">
          <a:xfrm>
            <a:off x="1941544" y="5199583"/>
            <a:ext cx="1562168" cy="57606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200 MHz</a:t>
            </a:r>
          </a:p>
        </p:txBody>
      </p:sp>
      <p:sp>
        <p:nvSpPr>
          <p:cNvPr id="26" name="Rechteck 25"/>
          <p:cNvSpPr/>
          <p:nvPr/>
        </p:nvSpPr>
        <p:spPr bwMode="auto">
          <a:xfrm>
            <a:off x="3597728" y="5199583"/>
            <a:ext cx="1562168" cy="57606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200 MHz</a:t>
            </a:r>
          </a:p>
        </p:txBody>
      </p:sp>
      <p:sp>
        <p:nvSpPr>
          <p:cNvPr id="27" name="Rechteck 26"/>
          <p:cNvSpPr/>
          <p:nvPr/>
        </p:nvSpPr>
        <p:spPr bwMode="auto">
          <a:xfrm>
            <a:off x="5231904" y="5199583"/>
            <a:ext cx="1562168" cy="57606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200 MHz</a:t>
            </a:r>
          </a:p>
        </p:txBody>
      </p:sp>
      <p:sp>
        <p:nvSpPr>
          <p:cNvPr id="28" name="Rechteck 27"/>
          <p:cNvSpPr/>
          <p:nvPr/>
        </p:nvSpPr>
        <p:spPr bwMode="auto">
          <a:xfrm>
            <a:off x="6888088" y="5199583"/>
            <a:ext cx="1562168" cy="57606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200 MHz</a:t>
            </a:r>
          </a:p>
        </p:txBody>
      </p:sp>
      <p:sp>
        <p:nvSpPr>
          <p:cNvPr id="29" name="Rechteck 28"/>
          <p:cNvSpPr/>
          <p:nvPr/>
        </p:nvSpPr>
        <p:spPr bwMode="auto">
          <a:xfrm>
            <a:off x="8544272" y="5199583"/>
            <a:ext cx="1562168" cy="57606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200 MHz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9290342" y="5919663"/>
            <a:ext cx="1414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>
                <a:solidFill>
                  <a:schemeClr val="tx1"/>
                </a:solidFill>
              </a:rPr>
              <a:t>frequency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01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424" y="1628800"/>
            <a:ext cx="10873208" cy="467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LC modulation starts at DC up to some maximum frequency.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LC needs a real-valued baseband signal.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kern="0" dirty="0">
                <a:solidFill>
                  <a:srgbClr val="000000"/>
                </a:solidFill>
              </a:rPr>
              <a:t>Fixed (incl. home) networking media are </a:t>
            </a:r>
            <a:r>
              <a:rPr lang="en-US" altLang="en-US" b="0" kern="0" dirty="0" smtClean="0">
                <a:solidFill>
                  <a:srgbClr val="000000"/>
                </a:solidFill>
              </a:rPr>
              <a:t>very similar. </a:t>
            </a: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à"/>
              <a:defRPr/>
            </a:pPr>
            <a:r>
              <a:rPr lang="en-US" altLang="en-US" b="0" kern="0" dirty="0" smtClean="0">
                <a:solidFill>
                  <a:srgbClr val="000000"/>
                </a:solidFill>
                <a:sym typeface="Wingdings" panose="05000000000000000000" pitchFamily="2" charset="2"/>
              </a:rPr>
              <a:t>Baseband chips can be easily reused for LC.</a:t>
            </a:r>
          </a:p>
          <a:p>
            <a:pPr marL="0" indent="0" defTabSz="914400">
              <a:spcBef>
                <a:spcPts val="300"/>
              </a:spcBef>
              <a:spcAft>
                <a:spcPts val="300"/>
              </a:spcAft>
              <a:buClrTx/>
              <a:buSzTx/>
              <a:buNone/>
              <a:defRPr/>
            </a:pPr>
            <a:endParaRPr lang="en-US" altLang="en-US" sz="1600" b="0" kern="0" dirty="0" smtClean="0">
              <a:solidFill>
                <a:srgbClr val="000000"/>
              </a:solidFill>
            </a:endParaRPr>
          </a:p>
          <a:p>
            <a:pPr marL="0" indent="0" defTabSz="914400">
              <a:spcBef>
                <a:spcPts val="300"/>
              </a:spcBef>
              <a:spcAft>
                <a:spcPts val="300"/>
              </a:spcAft>
              <a:buClrTx/>
              <a:buSzTx/>
              <a:buNone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       data</a:t>
            </a:r>
          </a:p>
          <a:p>
            <a:pPr marL="0" indent="0" defTabSz="914400">
              <a:spcBef>
                <a:spcPts val="300"/>
              </a:spcBef>
              <a:spcAft>
                <a:spcPts val="300"/>
              </a:spcAft>
              <a:buClrTx/>
              <a:buSzTx/>
              <a:buNone/>
              <a:defRPr/>
            </a:pPr>
            <a:endParaRPr lang="en-US" altLang="en-US" b="0" kern="0" dirty="0" smtClean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Reusing baseband signals from RF is much more difficult, see e.g. 802.11ax.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RF has complex-valued baseband up-converted </a:t>
            </a:r>
            <a:r>
              <a:rPr lang="en-US" altLang="en-US" kern="0" dirty="0" smtClean="0">
                <a:solidFill>
                  <a:srgbClr val="000000"/>
                </a:solidFill>
              </a:rPr>
              <a:t>in the same chip</a:t>
            </a:r>
            <a:r>
              <a:rPr lang="en-US" altLang="en-US" b="0" kern="0" dirty="0" smtClean="0">
                <a:solidFill>
                  <a:srgbClr val="000000"/>
                </a:solidFill>
              </a:rPr>
              <a:t> to an RF carrier.</a:t>
            </a: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à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New external interface is needed for reusing RF baseband signals for LC.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Basically, 11ax needs a digital up-conversion to low-</a:t>
            </a:r>
            <a:r>
              <a:rPr lang="en-US" altLang="en-US" b="0" kern="0" dirty="0" err="1" smtClean="0">
                <a:solidFill>
                  <a:srgbClr val="000000"/>
                </a:solidFill>
              </a:rPr>
              <a:t>frequ</a:t>
            </a:r>
            <a:r>
              <a:rPr lang="en-US" altLang="en-US" b="0" kern="0" dirty="0" smtClean="0">
                <a:solidFill>
                  <a:srgbClr val="000000"/>
                </a:solidFill>
              </a:rPr>
              <a:t>. IF</a:t>
            </a:r>
            <a:r>
              <a:rPr lang="en-US" altLang="en-US" b="0" kern="0" dirty="0" smtClean="0">
                <a:solidFill>
                  <a:srgbClr val="000000"/>
                </a:solidFill>
                <a:sym typeface="Symbol" panose="05050102010706020507" pitchFamily="18" charset="2"/>
              </a:rPr>
              <a:t>BW/2, like in G.hn</a:t>
            </a:r>
            <a:endParaRPr lang="en-US" altLang="en-US" b="0" kern="0" dirty="0" smtClean="0">
              <a:solidFill>
                <a:srgbClr val="00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altLang="en-US" dirty="0" smtClean="0"/>
              <a:t>5. Why implementation is so easy?</a:t>
            </a:r>
            <a:endParaRPr lang="en-US" altLang="en-US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667001" y="2480511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>
              <a:buClrTx/>
              <a:buSzTx/>
            </a:pP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  <p:grpSp>
        <p:nvGrpSpPr>
          <p:cNvPr id="6" name="Gruppieren 5"/>
          <p:cNvGrpSpPr/>
          <p:nvPr/>
        </p:nvGrpSpPr>
        <p:grpSpPr>
          <a:xfrm>
            <a:off x="2135560" y="3347002"/>
            <a:ext cx="8302928" cy="1080120"/>
            <a:chOff x="2063552" y="3429000"/>
            <a:chExt cx="8302928" cy="1080120"/>
          </a:xfrm>
        </p:grpSpPr>
        <p:sp>
          <p:nvSpPr>
            <p:cNvPr id="17" name="Rechteck 16"/>
            <p:cNvSpPr/>
            <p:nvPr/>
          </p:nvSpPr>
          <p:spPr bwMode="auto">
            <a:xfrm>
              <a:off x="2423592" y="3573016"/>
              <a:ext cx="2016224" cy="893713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de-DE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 LC-</a:t>
              </a:r>
              <a:r>
                <a:rPr kumimoji="0" lang="de-DE" sz="2400" b="0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optimized</a:t>
              </a:r>
              <a:r>
                <a:rPr kumimoji="0" lang="de-DE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 </a:t>
              </a:r>
              <a:r>
                <a:rPr kumimoji="0" lang="de-DE" sz="2400" b="0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baseband</a:t>
              </a:r>
              <a:r>
                <a:rPr kumimoji="0" lang="de-DE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 </a:t>
              </a:r>
              <a:r>
                <a:rPr kumimoji="0" lang="de-DE" sz="2400" b="0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chip</a:t>
              </a:r>
              <a:endPara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Rechteck 17"/>
            <p:cNvSpPr/>
            <p:nvPr/>
          </p:nvSpPr>
          <p:spPr bwMode="auto">
            <a:xfrm>
              <a:off x="4749856" y="3573017"/>
              <a:ext cx="1562168" cy="893713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de-DE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AFE 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de-DE" sz="2400" b="0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chip</a:t>
              </a:r>
              <a:endPara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9" name="Rechteck 18"/>
            <p:cNvSpPr/>
            <p:nvPr/>
          </p:nvSpPr>
          <p:spPr bwMode="auto">
            <a:xfrm>
              <a:off x="6622064" y="3573016"/>
              <a:ext cx="1562168" cy="893713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de-DE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LC </a:t>
              </a:r>
              <a:r>
                <a:rPr kumimoji="0" lang="de-DE" sz="2400" b="0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frontend</a:t>
              </a:r>
              <a:endPara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0" name="Rechteck 19"/>
            <p:cNvSpPr/>
            <p:nvPr/>
          </p:nvSpPr>
          <p:spPr bwMode="auto">
            <a:xfrm>
              <a:off x="8494272" y="3429000"/>
              <a:ext cx="1872208" cy="504056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de-DE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LED/VCSEL</a:t>
              </a:r>
            </a:p>
          </p:txBody>
        </p:sp>
        <p:sp>
          <p:nvSpPr>
            <p:cNvPr id="21" name="Rechteck 20"/>
            <p:cNvSpPr/>
            <p:nvPr/>
          </p:nvSpPr>
          <p:spPr bwMode="auto">
            <a:xfrm>
              <a:off x="8494272" y="4005064"/>
              <a:ext cx="1872208" cy="504056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de-DE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PD</a:t>
              </a:r>
            </a:p>
          </p:txBody>
        </p:sp>
        <p:cxnSp>
          <p:nvCxnSpPr>
            <p:cNvPr id="3" name="Gerade Verbindung mit Pfeil 2"/>
            <p:cNvCxnSpPr/>
            <p:nvPr/>
          </p:nvCxnSpPr>
          <p:spPr bwMode="auto">
            <a:xfrm>
              <a:off x="4439816" y="4005064"/>
              <a:ext cx="28803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Gerade Verbindung mit Pfeil 23"/>
            <p:cNvCxnSpPr/>
            <p:nvPr/>
          </p:nvCxnSpPr>
          <p:spPr bwMode="auto">
            <a:xfrm>
              <a:off x="6312024" y="4005064"/>
              <a:ext cx="28803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5" name="Gerade Verbindung mit Pfeil 24"/>
            <p:cNvCxnSpPr/>
            <p:nvPr/>
          </p:nvCxnSpPr>
          <p:spPr bwMode="auto">
            <a:xfrm>
              <a:off x="8184232" y="3789040"/>
              <a:ext cx="28803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0" name="Gerade Verbindung mit Pfeil 29"/>
            <p:cNvCxnSpPr/>
            <p:nvPr/>
          </p:nvCxnSpPr>
          <p:spPr bwMode="auto">
            <a:xfrm rot="10800000">
              <a:off x="8184233" y="4149080"/>
              <a:ext cx="28803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1" name="Gerade Verbindung mit Pfeil 30"/>
            <p:cNvCxnSpPr/>
            <p:nvPr/>
          </p:nvCxnSpPr>
          <p:spPr bwMode="auto">
            <a:xfrm>
              <a:off x="2063552" y="4005064"/>
              <a:ext cx="28803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13346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altLang="en-US" dirty="0" smtClean="0"/>
              <a:t>Ease of implementation</a:t>
            </a:r>
            <a:endParaRPr lang="en-US" altLang="en-US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667001" y="2490501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>
              <a:buClrTx/>
              <a:buSzTx/>
            </a:pP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  <p:sp>
        <p:nvSpPr>
          <p:cNvPr id="5" name="Rechteck 4"/>
          <p:cNvSpPr/>
          <p:nvPr/>
        </p:nvSpPr>
        <p:spPr>
          <a:xfrm>
            <a:off x="1127448" y="2090172"/>
            <a:ext cx="100091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 err="1">
                <a:solidFill>
                  <a:schemeClr val="tx1"/>
                </a:solidFill>
              </a:rPr>
              <a:t>Feasibility</a:t>
            </a:r>
            <a:r>
              <a:rPr lang="de-DE" sz="2800" dirty="0">
                <a:solidFill>
                  <a:schemeClr val="tx1"/>
                </a:solidFill>
              </a:rPr>
              <a:t> </a:t>
            </a:r>
            <a:r>
              <a:rPr lang="de-DE" sz="2800" dirty="0" err="1">
                <a:solidFill>
                  <a:schemeClr val="tx1"/>
                </a:solidFill>
              </a:rPr>
              <a:t>is</a:t>
            </a:r>
            <a:r>
              <a:rPr lang="de-DE" sz="2800" dirty="0">
                <a:solidFill>
                  <a:schemeClr val="tx1"/>
                </a:solidFill>
              </a:rPr>
              <a:t> </a:t>
            </a:r>
            <a:r>
              <a:rPr lang="de-DE" sz="2800" dirty="0" err="1">
                <a:solidFill>
                  <a:schemeClr val="tx1"/>
                </a:solidFill>
              </a:rPr>
              <a:t>proven</a:t>
            </a:r>
            <a:r>
              <a:rPr lang="de-DE" sz="2800" dirty="0">
                <a:solidFill>
                  <a:schemeClr val="tx1"/>
                </a:solidFill>
              </a:rPr>
              <a:t> </a:t>
            </a:r>
            <a:r>
              <a:rPr lang="de-DE" sz="2800" dirty="0" err="1" smtClean="0">
                <a:solidFill>
                  <a:schemeClr val="tx1"/>
                </a:solidFill>
              </a:rPr>
              <a:t>by</a:t>
            </a:r>
            <a:r>
              <a:rPr lang="de-DE" sz="2800" dirty="0" smtClean="0">
                <a:solidFill>
                  <a:schemeClr val="tx1"/>
                </a:solidFill>
              </a:rPr>
              <a:t> </a:t>
            </a:r>
            <a:r>
              <a:rPr lang="de-DE" sz="2800" dirty="0" err="1">
                <a:solidFill>
                  <a:schemeClr val="tx1"/>
                </a:solidFill>
              </a:rPr>
              <a:t>several</a:t>
            </a:r>
            <a:r>
              <a:rPr lang="de-DE" sz="2800" dirty="0">
                <a:solidFill>
                  <a:schemeClr val="tx1"/>
                </a:solidFill>
              </a:rPr>
              <a:t> </a:t>
            </a:r>
            <a:r>
              <a:rPr lang="de-DE" sz="2800" dirty="0" err="1">
                <a:solidFill>
                  <a:schemeClr val="tx1"/>
                </a:solidFill>
              </a:rPr>
              <a:t>products</a:t>
            </a:r>
            <a:r>
              <a:rPr lang="de-DE" sz="2800" dirty="0">
                <a:solidFill>
                  <a:schemeClr val="tx1"/>
                </a:solidFill>
              </a:rPr>
              <a:t> </a:t>
            </a:r>
            <a:r>
              <a:rPr lang="de-DE" sz="2800" dirty="0" err="1" smtClean="0">
                <a:solidFill>
                  <a:schemeClr val="tx1"/>
                </a:solidFill>
              </a:rPr>
              <a:t>from</a:t>
            </a:r>
            <a:r>
              <a:rPr lang="de-DE" sz="2800" dirty="0" smtClean="0">
                <a:solidFill>
                  <a:schemeClr val="tx1"/>
                </a:solidFill>
              </a:rPr>
              <a:t> </a:t>
            </a:r>
            <a:r>
              <a:rPr lang="de-DE" sz="2800" dirty="0">
                <a:solidFill>
                  <a:schemeClr val="tx1"/>
                </a:solidFill>
              </a:rPr>
              <a:t>at least 3 </a:t>
            </a:r>
            <a:r>
              <a:rPr lang="de-DE" sz="2800" dirty="0" err="1" smtClean="0">
                <a:solidFill>
                  <a:schemeClr val="tx1"/>
                </a:solidFill>
              </a:rPr>
              <a:t>independent</a:t>
            </a:r>
            <a:r>
              <a:rPr lang="de-DE" sz="2800" dirty="0" smtClean="0">
                <a:solidFill>
                  <a:schemeClr val="tx1"/>
                </a:solidFill>
              </a:rPr>
              <a:t> </a:t>
            </a:r>
            <a:r>
              <a:rPr lang="de-DE" sz="2800" dirty="0" err="1" smtClean="0">
                <a:solidFill>
                  <a:schemeClr val="tx1"/>
                </a:solidFill>
              </a:rPr>
              <a:t>vendors</a:t>
            </a:r>
            <a:r>
              <a:rPr lang="de-DE" sz="2800" dirty="0" smtClean="0">
                <a:solidFill>
                  <a:schemeClr val="tx1"/>
                </a:solidFill>
              </a:rPr>
              <a:t> </a:t>
            </a:r>
            <a:r>
              <a:rPr lang="de-DE" sz="2800" dirty="0">
                <a:solidFill>
                  <a:schemeClr val="tx1"/>
                </a:solidFill>
              </a:rPr>
              <a:t>in </a:t>
            </a:r>
            <a:r>
              <a:rPr lang="de-DE" sz="2800" dirty="0" err="1">
                <a:solidFill>
                  <a:schemeClr val="tx1"/>
                </a:solidFill>
              </a:rPr>
              <a:t>current</a:t>
            </a:r>
            <a:r>
              <a:rPr lang="de-DE" sz="2800" dirty="0">
                <a:solidFill>
                  <a:schemeClr val="tx1"/>
                </a:solidFill>
              </a:rPr>
              <a:t> </a:t>
            </a:r>
            <a:r>
              <a:rPr lang="de-DE" sz="2800" dirty="0" err="1" smtClean="0">
                <a:solidFill>
                  <a:schemeClr val="tx1"/>
                </a:solidFill>
              </a:rPr>
              <a:t>market</a:t>
            </a:r>
            <a:r>
              <a:rPr lang="de-DE" sz="2800" dirty="0" smtClean="0">
                <a:solidFill>
                  <a:schemeClr val="tx1"/>
                </a:solidFill>
              </a:rPr>
              <a:t> </a:t>
            </a:r>
            <a:r>
              <a:rPr lang="de-DE" sz="2800" dirty="0" err="1" smtClean="0">
                <a:solidFill>
                  <a:schemeClr val="tx1"/>
                </a:solidFill>
              </a:rPr>
              <a:t>using</a:t>
            </a:r>
            <a:r>
              <a:rPr lang="de-DE" sz="2800" dirty="0" smtClean="0">
                <a:solidFill>
                  <a:schemeClr val="tx1"/>
                </a:solidFill>
              </a:rPr>
              <a:t> </a:t>
            </a:r>
            <a:r>
              <a:rPr lang="de-DE" sz="2800" dirty="0" err="1" smtClean="0">
                <a:solidFill>
                  <a:schemeClr val="tx1"/>
                </a:solidFill>
              </a:rPr>
              <a:t>the</a:t>
            </a:r>
            <a:r>
              <a:rPr lang="de-DE" sz="2800" dirty="0" smtClean="0">
                <a:solidFill>
                  <a:schemeClr val="tx1"/>
                </a:solidFill>
              </a:rPr>
              <a:t> LC-</a:t>
            </a:r>
            <a:r>
              <a:rPr lang="de-DE" sz="2800" dirty="0" err="1" smtClean="0">
                <a:solidFill>
                  <a:schemeClr val="tx1"/>
                </a:solidFill>
              </a:rPr>
              <a:t>optimized</a:t>
            </a:r>
            <a:r>
              <a:rPr lang="de-DE" sz="2800" dirty="0" smtClean="0">
                <a:solidFill>
                  <a:schemeClr val="tx1"/>
                </a:solidFill>
              </a:rPr>
              <a:t> PHY.</a:t>
            </a:r>
            <a:endParaRPr lang="de-DE" sz="280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280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 err="1" smtClean="0">
                <a:solidFill>
                  <a:schemeClr val="tx1"/>
                </a:solidFill>
              </a:rPr>
              <a:t>For</a:t>
            </a:r>
            <a:r>
              <a:rPr lang="de-DE" sz="2800" dirty="0" smtClean="0">
                <a:solidFill>
                  <a:schemeClr val="tx1"/>
                </a:solidFill>
              </a:rPr>
              <a:t> </a:t>
            </a:r>
            <a:r>
              <a:rPr lang="de-DE" sz="2800" dirty="0" err="1" smtClean="0">
                <a:solidFill>
                  <a:schemeClr val="tx1"/>
                </a:solidFill>
              </a:rPr>
              <a:t>example</a:t>
            </a:r>
            <a:r>
              <a:rPr lang="de-DE" sz="2800" dirty="0" smtClean="0">
                <a:solidFill>
                  <a:schemeClr val="tx1"/>
                </a:solidFill>
              </a:rPr>
              <a:t>, </a:t>
            </a:r>
            <a:r>
              <a:rPr lang="de-DE" sz="2800" dirty="0" err="1" smtClean="0">
                <a:solidFill>
                  <a:schemeClr val="tx1"/>
                </a:solidFill>
              </a:rPr>
              <a:t>see</a:t>
            </a:r>
            <a:endParaRPr lang="de-DE" sz="2800" dirty="0" smtClean="0">
              <a:solidFill>
                <a:schemeClr val="tx1"/>
              </a:solidFill>
            </a:endParaRPr>
          </a:p>
          <a:p>
            <a:pPr marL="1200150" lvl="1" indent="-457200">
              <a:buFont typeface="Symbol" panose="05050102010706020507" pitchFamily="18" charset="2"/>
              <a:buChar char="-"/>
            </a:pPr>
            <a:r>
              <a:rPr lang="de-DE" sz="2800" dirty="0" err="1" smtClean="0">
                <a:solidFill>
                  <a:schemeClr val="tx1"/>
                </a:solidFill>
              </a:rPr>
              <a:t>doc</a:t>
            </a:r>
            <a:r>
              <a:rPr lang="de-DE" sz="2800" dirty="0">
                <a:solidFill>
                  <a:schemeClr val="tx1"/>
                </a:solidFill>
              </a:rPr>
              <a:t>. </a:t>
            </a:r>
            <a:r>
              <a:rPr lang="de-DE" sz="2800" dirty="0">
                <a:solidFill>
                  <a:schemeClr val="tx1"/>
                </a:solidFill>
                <a:hlinkClick r:id="rId3"/>
              </a:rPr>
              <a:t>https://</a:t>
            </a:r>
            <a:r>
              <a:rPr lang="de-DE" sz="2800" dirty="0" smtClean="0">
                <a:solidFill>
                  <a:schemeClr val="tx1"/>
                </a:solidFill>
                <a:hlinkClick r:id="rId3"/>
              </a:rPr>
              <a:t>mentor.ieee.org/802.11/dcn/19/11-19-1208-00-00bb-practical-experiences-in-implementing-an-lc-optimized-phy-proposed-for-tgbb.ppt</a:t>
            </a:r>
            <a:endParaRPr lang="de-DE" sz="2800" dirty="0" smtClean="0">
              <a:solidFill>
                <a:schemeClr val="tx1"/>
              </a:solidFill>
            </a:endParaRPr>
          </a:p>
          <a:p>
            <a:pPr marL="1200150" lvl="1" indent="-457200">
              <a:buFont typeface="Symbol" panose="05050102010706020507" pitchFamily="18" charset="2"/>
              <a:buChar char="-"/>
            </a:pPr>
            <a:r>
              <a:rPr lang="de-DE" sz="2800" dirty="0" smtClean="0">
                <a:solidFill>
                  <a:schemeClr val="tx1"/>
                </a:solidFill>
                <a:hlinkClick r:id="rId4"/>
              </a:rPr>
              <a:t>https</a:t>
            </a:r>
            <a:r>
              <a:rPr lang="de-DE" sz="2800" dirty="0">
                <a:solidFill>
                  <a:schemeClr val="tx1"/>
                </a:solidFill>
                <a:hlinkClick r:id="rId4"/>
              </a:rPr>
              <a:t>://www.youtube.com/watch?v=066jgai1Fbc</a:t>
            </a:r>
            <a:endParaRPr lang="de-DE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37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3432" y="1556792"/>
            <a:ext cx="10513168" cy="487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en-US" altLang="en-US" b="0" kern="0" dirty="0" smtClean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 smtClean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 smtClean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 smtClean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r>
              <a:rPr lang="en-US" altLang="en-US" b="0" kern="0" dirty="0" smtClean="0"/>
              <a:t>Switching between PHY modes is common practice in 802.11 MAC</a:t>
            </a:r>
          </a:p>
          <a:p>
            <a:pPr>
              <a:defRPr/>
            </a:pPr>
            <a:r>
              <a:rPr lang="en-US" altLang="en-US" b="0" kern="0" dirty="0" smtClean="0"/>
              <a:t>It needs a </a:t>
            </a:r>
            <a:r>
              <a:rPr lang="en-US" altLang="en-US" kern="0" dirty="0" smtClean="0"/>
              <a:t>simple</a:t>
            </a:r>
            <a:r>
              <a:rPr lang="en-US" altLang="en-US" b="0" kern="0" dirty="0" smtClean="0"/>
              <a:t> common-mode PHY, supporting low energy</a:t>
            </a:r>
          </a:p>
          <a:p>
            <a:pPr>
              <a:defRPr/>
            </a:pPr>
            <a:r>
              <a:rPr lang="en-US" altLang="en-US" b="0" kern="0" dirty="0" smtClean="0"/>
              <a:t>This way we can do all the signaling to switch to a more complex PHY</a:t>
            </a: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 marL="0" indent="0">
              <a:buNone/>
              <a:defRPr/>
            </a:pPr>
            <a:endParaRPr lang="en-US" altLang="en-US" sz="800" b="0" kern="0" dirty="0"/>
          </a:p>
          <a:p>
            <a:pPr marL="0" indent="0">
              <a:buNone/>
              <a:defRPr/>
            </a:pPr>
            <a:endParaRPr lang="en-US" altLang="en-US" sz="1600" b="0" kern="0" dirty="0"/>
          </a:p>
          <a:p>
            <a:pPr>
              <a:defRPr/>
            </a:pPr>
            <a:endParaRPr lang="en-US" altLang="en-US" sz="1800" kern="0" dirty="0"/>
          </a:p>
          <a:p>
            <a:pPr marL="0" indent="0">
              <a:buNone/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127448" y="685800"/>
            <a:ext cx="10369152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kern="0" dirty="0"/>
              <a:t>6</a:t>
            </a:r>
            <a:r>
              <a:rPr lang="en-US" altLang="en-US" kern="0" dirty="0" smtClean="0"/>
              <a:t>. Integration with 11ax</a:t>
            </a:r>
            <a:endParaRPr lang="en-US" altLang="en-US" kern="0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3752" y="1916832"/>
            <a:ext cx="4645835" cy="2918045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59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3432" y="1556792"/>
            <a:ext cx="10513168" cy="487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en-US" altLang="en-US" b="0" kern="0" dirty="0" smtClean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 smtClean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r>
              <a:rPr lang="en-US" altLang="en-US" sz="2800" b="0" kern="0" dirty="0" smtClean="0"/>
              <a:t>References and resources for LC-optimized PHY are outlined in doc. </a:t>
            </a:r>
            <a:r>
              <a:rPr lang="en-US" altLang="en-US" sz="2800" b="0" kern="0" dirty="0" smtClean="0">
                <a:hlinkClick r:id="rId2"/>
              </a:rPr>
              <a:t>https</a:t>
            </a:r>
            <a:r>
              <a:rPr lang="en-US" altLang="en-US" sz="2800" b="0" kern="0" dirty="0">
                <a:hlinkClick r:id="rId2"/>
              </a:rPr>
              <a:t>://</a:t>
            </a:r>
            <a:r>
              <a:rPr lang="en-US" altLang="en-US" sz="2800" b="0" kern="0" dirty="0" smtClean="0">
                <a:hlinkClick r:id="rId2"/>
              </a:rPr>
              <a:t>mentor.ieee.org/802.11/dcn/19/11-19-1359-01-00bb-lc-optimized-phy-resources.pptx</a:t>
            </a:r>
            <a:endParaRPr lang="en-US" altLang="en-US" sz="2800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 marL="0" indent="0">
              <a:buNone/>
              <a:defRPr/>
            </a:pPr>
            <a:endParaRPr lang="en-US" altLang="en-US" sz="800" b="0" kern="0" dirty="0"/>
          </a:p>
          <a:p>
            <a:pPr marL="0" indent="0">
              <a:buNone/>
              <a:defRPr/>
            </a:pPr>
            <a:endParaRPr lang="en-US" altLang="en-US" sz="1600" b="0" kern="0" dirty="0"/>
          </a:p>
          <a:p>
            <a:pPr>
              <a:defRPr/>
            </a:pPr>
            <a:endParaRPr lang="en-US" altLang="en-US" sz="1800" kern="0" dirty="0"/>
          </a:p>
          <a:p>
            <a:pPr marL="0" indent="0">
              <a:buNone/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127448" y="685800"/>
            <a:ext cx="10369152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kern="0" dirty="0" err="1" smtClean="0"/>
              <a:t>Ressources</a:t>
            </a:r>
            <a:r>
              <a:rPr lang="en-US" altLang="en-US" kern="0" dirty="0" smtClean="0"/>
              <a:t> and references</a:t>
            </a:r>
            <a:endParaRPr lang="en-US" altLang="en-US" kern="0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45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B1773752-47B2-704F-B7FF-52A672C6F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03923"/>
            <a:ext cx="10361084" cy="1065213"/>
          </a:xfrm>
        </p:spPr>
        <p:txBody>
          <a:bodyPr/>
          <a:lstStyle/>
          <a:p>
            <a:r>
              <a:rPr lang="de-DE" sz="3600" dirty="0" err="1">
                <a:solidFill>
                  <a:schemeClr val="tx1"/>
                </a:solidFill>
              </a:rPr>
              <a:t>Straw</a:t>
            </a:r>
            <a:r>
              <a:rPr lang="de-DE" sz="3600" dirty="0">
                <a:solidFill>
                  <a:schemeClr val="tx1"/>
                </a:solidFill>
              </a:rPr>
              <a:t> </a:t>
            </a:r>
            <a:r>
              <a:rPr lang="de-DE" sz="3600" dirty="0" smtClean="0">
                <a:solidFill>
                  <a:schemeClr val="tx1"/>
                </a:solidFill>
              </a:rPr>
              <a:t>Poll</a:t>
            </a:r>
            <a:endParaRPr lang="de-DE" sz="3600" dirty="0">
              <a:solidFill>
                <a:schemeClr val="tx1"/>
              </a:solidFill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C9E7B63-B994-0B41-A918-7BF113365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99323"/>
            <a:ext cx="10361084" cy="4113213"/>
          </a:xfrm>
        </p:spPr>
        <p:txBody>
          <a:bodyPr/>
          <a:lstStyle/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The proposed LC-optimized PHY will support </a:t>
            </a:r>
          </a:p>
          <a:p>
            <a:pPr lvl="1">
              <a:buFontTx/>
              <a:buChar char="-"/>
            </a:pPr>
            <a:r>
              <a:rPr lang="en-US" sz="2400" dirty="0" smtClean="0">
                <a:solidFill>
                  <a:schemeClr val="tx1"/>
                </a:solidFill>
              </a:rPr>
              <a:t>Adaptive bit loading </a:t>
            </a:r>
          </a:p>
          <a:p>
            <a:pPr lvl="1">
              <a:buFontTx/>
              <a:buChar char="-"/>
            </a:pPr>
            <a:r>
              <a:rPr lang="en-US" sz="2400" dirty="0" smtClean="0">
                <a:solidFill>
                  <a:schemeClr val="tx1"/>
                </a:solidFill>
              </a:rPr>
              <a:t>Distributed MIMO</a:t>
            </a:r>
          </a:p>
          <a:p>
            <a:pPr lvl="1">
              <a:buFontTx/>
              <a:buChar char="-"/>
            </a:pPr>
            <a:r>
              <a:rPr lang="en-US" sz="2400" dirty="0" smtClean="0">
                <a:solidFill>
                  <a:schemeClr val="tx1"/>
                </a:solidFill>
              </a:rPr>
              <a:t>Bandwidth up to 1 GHz</a:t>
            </a:r>
          </a:p>
          <a:p>
            <a:pPr lvl="1">
              <a:buFontTx/>
              <a:buChar char="-"/>
            </a:pPr>
            <a:r>
              <a:rPr lang="en-US" sz="2400" dirty="0" smtClean="0">
                <a:solidFill>
                  <a:schemeClr val="tx1"/>
                </a:solidFill>
              </a:rPr>
              <a:t>Easy implementation</a:t>
            </a:r>
          </a:p>
          <a:p>
            <a:pPr lvl="1">
              <a:buFontTx/>
              <a:buChar char="-"/>
            </a:pPr>
            <a:r>
              <a:rPr lang="en-US" sz="2400" dirty="0" smtClean="0">
                <a:solidFill>
                  <a:schemeClr val="tx1"/>
                </a:solidFill>
              </a:rPr>
              <a:t>Integration with 11ax</a:t>
            </a:r>
          </a:p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LC-optimized PHY is to be considered as one mode of operation in </a:t>
            </a:r>
            <a:r>
              <a:rPr lang="en-US" dirty="0" err="1" smtClean="0">
                <a:solidFill>
                  <a:schemeClr val="tx1"/>
                </a:solidFill>
              </a:rPr>
              <a:t>TGbb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Y / N / A: 		9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0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64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/>
              <a:t>Abstract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contribution presents a summary of new features of the proposed LC-optimized PHY for </a:t>
            </a:r>
            <a:r>
              <a:rPr lang="en-GB" dirty="0" err="1" smtClean="0"/>
              <a:t>TGbb</a:t>
            </a:r>
            <a:r>
              <a:rPr lang="en-GB" dirty="0" smtClean="0"/>
              <a:t>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marL="457200" indent="-457200">
              <a:buFont typeface="Times New Roman" pitchFamily="16" charset="0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Introduction</a:t>
            </a:r>
          </a:p>
          <a:p>
            <a:pPr marL="457200" indent="-457200"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Adaptive </a:t>
            </a:r>
            <a:r>
              <a:rPr lang="en-GB" dirty="0" err="1" smtClean="0"/>
              <a:t>bitloading</a:t>
            </a:r>
            <a:endParaRPr lang="en-GB" dirty="0" smtClean="0"/>
          </a:p>
          <a:p>
            <a:pPr marL="457200" indent="-457200"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Distributed MIMO</a:t>
            </a:r>
          </a:p>
          <a:p>
            <a:pPr marL="457200" indent="-457200"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Higher bandwidth</a:t>
            </a:r>
          </a:p>
          <a:p>
            <a:pPr marL="457200" indent="-457200"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Easy implementation</a:t>
            </a:r>
          </a:p>
          <a:p>
            <a:pPr marL="457200" indent="-457200">
              <a:buFont typeface="Times New Roman" pitchFamily="16" charset="0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Integration of 11ax with LC-optimized PHY </a:t>
            </a:r>
          </a:p>
          <a:p>
            <a:pPr marL="457200" indent="-457200"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10" name="Foliennummernplatzhalt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81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3822" y="1916832"/>
            <a:ext cx="6222298" cy="467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sz="2800" b="0" dirty="0" smtClean="0">
                <a:solidFill>
                  <a:srgbClr val="000000"/>
                </a:solidFill>
              </a:rPr>
              <a:t>Bit-interleaved </a:t>
            </a:r>
            <a:r>
              <a:rPr lang="en-US" altLang="en-US" sz="2800" b="0" dirty="0">
                <a:solidFill>
                  <a:srgbClr val="000000"/>
                </a:solidFill>
              </a:rPr>
              <a:t>coded modulation (BICM) </a:t>
            </a:r>
            <a:r>
              <a:rPr lang="en-US" altLang="en-US" sz="2800" b="0" dirty="0" smtClean="0">
                <a:solidFill>
                  <a:srgbClr val="000000"/>
                </a:solidFill>
              </a:rPr>
              <a:t>is </a:t>
            </a:r>
            <a:r>
              <a:rPr lang="en-US" altLang="en-US" sz="2800" b="0" dirty="0">
                <a:solidFill>
                  <a:srgbClr val="000000"/>
                </a:solidFill>
              </a:rPr>
              <a:t>the concept behind all existing 802.11 </a:t>
            </a:r>
            <a:r>
              <a:rPr lang="en-US" altLang="en-US" sz="2800" b="0" dirty="0" err="1" smtClean="0">
                <a:solidFill>
                  <a:srgbClr val="000000"/>
                </a:solidFill>
              </a:rPr>
              <a:t>PHYs</a:t>
            </a:r>
            <a:r>
              <a:rPr lang="en-US" altLang="en-US" sz="2800" b="0" dirty="0" err="1">
                <a:solidFill>
                  <a:srgbClr val="000000"/>
                </a:solidFill>
              </a:rPr>
              <a:t>.</a:t>
            </a:r>
            <a:r>
              <a:rPr lang="en-US" altLang="en-US" sz="2800" b="0" dirty="0">
                <a:solidFill>
                  <a:srgbClr val="000000"/>
                </a:solidFill>
              </a:rPr>
              <a:t> </a:t>
            </a:r>
            <a:endParaRPr lang="en-US" altLang="en-US" sz="2800" b="0" dirty="0" smtClean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sz="2800" b="0" dirty="0" smtClean="0">
                <a:solidFill>
                  <a:srgbClr val="000000"/>
                </a:solidFill>
              </a:rPr>
              <a:t>In </a:t>
            </a:r>
            <a:r>
              <a:rPr lang="en-US" altLang="en-US" sz="2800" dirty="0">
                <a:solidFill>
                  <a:srgbClr val="000000"/>
                </a:solidFill>
              </a:rPr>
              <a:t>RF </a:t>
            </a:r>
            <a:r>
              <a:rPr lang="en-US" altLang="en-US" sz="2800" b="0" dirty="0" smtClean="0">
                <a:solidFill>
                  <a:srgbClr val="000000"/>
                </a:solidFill>
              </a:rPr>
              <a:t>channels</a:t>
            </a:r>
            <a:r>
              <a:rPr lang="en-US" altLang="en-US" sz="2800" b="0" dirty="0">
                <a:solidFill>
                  <a:srgbClr val="000000"/>
                </a:solidFill>
              </a:rPr>
              <a:t>, </a:t>
            </a:r>
            <a:r>
              <a:rPr lang="en-US" altLang="en-US" sz="2800" b="0" dirty="0" smtClean="0">
                <a:solidFill>
                  <a:srgbClr val="000000"/>
                </a:solidFill>
              </a:rPr>
              <a:t>BICM works well. </a:t>
            </a:r>
            <a:endParaRPr lang="en-US" altLang="en-US" sz="2800" b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sz="2800" b="0" dirty="0" smtClean="0">
                <a:solidFill>
                  <a:srgbClr val="000000"/>
                </a:solidFill>
              </a:rPr>
              <a:t>BICM creates redundancy. Then it permutes bits randomly </a:t>
            </a:r>
            <a:r>
              <a:rPr lang="en-US" altLang="en-US" sz="2800" b="0" dirty="0">
                <a:solidFill>
                  <a:srgbClr val="000000"/>
                </a:solidFill>
              </a:rPr>
              <a:t>over </a:t>
            </a:r>
            <a:r>
              <a:rPr lang="en-US" altLang="en-US" sz="2800" b="0" dirty="0" smtClean="0">
                <a:solidFill>
                  <a:srgbClr val="000000"/>
                </a:solidFill>
              </a:rPr>
              <a:t>all the </a:t>
            </a:r>
            <a:r>
              <a:rPr lang="en-US" altLang="en-US" sz="2800" b="0" dirty="0">
                <a:solidFill>
                  <a:srgbClr val="000000"/>
                </a:solidFill>
              </a:rPr>
              <a:t>subcarriers. </a:t>
            </a:r>
            <a:endParaRPr lang="en-US" altLang="en-US" sz="2800" b="0" dirty="0" smtClean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sz="2800" b="0" dirty="0" smtClean="0">
                <a:solidFill>
                  <a:srgbClr val="000000"/>
                </a:solidFill>
              </a:rPr>
              <a:t>In </a:t>
            </a:r>
            <a:r>
              <a:rPr lang="en-US" altLang="en-US" sz="2800" b="0" dirty="0">
                <a:solidFill>
                  <a:srgbClr val="000000"/>
                </a:solidFill>
              </a:rPr>
              <a:t>a rare fading event, lost bits can be repaired </a:t>
            </a:r>
            <a:r>
              <a:rPr lang="en-US" altLang="en-US" sz="2800" b="0" dirty="0" smtClean="0">
                <a:solidFill>
                  <a:srgbClr val="000000"/>
                </a:solidFill>
              </a:rPr>
              <a:t>by </a:t>
            </a:r>
            <a:r>
              <a:rPr lang="en-US" altLang="en-US" sz="2800" b="0" dirty="0">
                <a:solidFill>
                  <a:srgbClr val="000000"/>
                </a:solidFill>
              </a:rPr>
              <a:t>the </a:t>
            </a:r>
            <a:r>
              <a:rPr lang="en-US" altLang="en-US" sz="2800" b="0" dirty="0" smtClean="0">
                <a:solidFill>
                  <a:srgbClr val="000000"/>
                </a:solidFill>
              </a:rPr>
              <a:t>soft-decision FEC.</a:t>
            </a:r>
            <a:endParaRPr lang="en-US" altLang="en-US" sz="280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sz="2800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sz="2800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sz="2800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sz="2800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sz="2800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sz="2800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sz="2800" b="0" kern="0" dirty="0">
              <a:solidFill>
                <a:srgbClr val="000000"/>
              </a:solidFill>
            </a:endParaRP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altLang="en-US" dirty="0" smtClean="0"/>
              <a:t>1. Introduction: How 802.11 RF PHYs work</a:t>
            </a:r>
            <a:endParaRPr lang="en-US" altLang="en-US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667001" y="2376102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>
              <a:buClrTx/>
              <a:buSzTx/>
            </a:pP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grpSp>
        <p:nvGrpSpPr>
          <p:cNvPr id="15" name="Gruppieren 14"/>
          <p:cNvGrpSpPr/>
          <p:nvPr/>
        </p:nvGrpSpPr>
        <p:grpSpPr>
          <a:xfrm>
            <a:off x="7320136" y="2707943"/>
            <a:ext cx="4032447" cy="2737281"/>
            <a:chOff x="7933556" y="1336676"/>
            <a:chExt cx="2663483" cy="1965968"/>
          </a:xfrm>
        </p:grpSpPr>
        <p:pic>
          <p:nvPicPr>
            <p:cNvPr id="20" name="Picture 2" descr="etrij_37_1_32_f2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33556" y="1336676"/>
              <a:ext cx="2663483" cy="1965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Textfeld 20"/>
            <p:cNvSpPr txBox="1"/>
            <p:nvPr/>
          </p:nvSpPr>
          <p:spPr>
            <a:xfrm>
              <a:off x="8485429" y="1999150"/>
              <a:ext cx="434734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defTabSz="914400">
                <a:buClrTx/>
                <a:buSzTx/>
              </a:pPr>
              <a:r>
                <a:rPr lang="en-US" sz="1600" dirty="0">
                  <a:solidFill>
                    <a:srgbClr val="FF0000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rPr>
                <a:t>RF</a:t>
              </a:r>
            </a:p>
          </p:txBody>
        </p:sp>
      </p:grpSp>
      <p:sp>
        <p:nvSpPr>
          <p:cNvPr id="22" name="Rechteck 21"/>
          <p:cNvSpPr/>
          <p:nvPr/>
        </p:nvSpPr>
        <p:spPr bwMode="auto">
          <a:xfrm>
            <a:off x="7968208" y="4221984"/>
            <a:ext cx="1656184" cy="670834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MS PGothic" panose="020B0600070205080204" pitchFamily="34" charset="-128"/>
            </a:endParaRP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58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 flipV="1">
            <a:off x="6393476" y="2780927"/>
            <a:ext cx="1275862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 rotWithShape="1">
          <a:blip r:embed="rId2"/>
          <a:srcRect l="12646" r="12766"/>
          <a:stretch/>
        </p:blipFill>
        <p:spPr>
          <a:xfrm>
            <a:off x="2207568" y="764704"/>
            <a:ext cx="7416824" cy="5590542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50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 flipV="1">
            <a:off x="6393476" y="2780927"/>
            <a:ext cx="1275862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altLang="en-US" dirty="0" smtClean="0"/>
              <a:t>Limitations of 11ax for LC</a:t>
            </a:r>
            <a:endParaRPr lang="en-US" alt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589112"/>
            <a:ext cx="105822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en-US" sz="2800" kern="0" dirty="0" smtClean="0"/>
              <a:t>Limitations</a:t>
            </a:r>
          </a:p>
          <a:p>
            <a:pPr lvl="1">
              <a:defRPr/>
            </a:pPr>
            <a:r>
              <a:rPr lang="en-US" altLang="en-US" sz="2400" b="0" kern="0" dirty="0" smtClean="0"/>
              <a:t>Adaptive </a:t>
            </a:r>
            <a:r>
              <a:rPr lang="en-US" altLang="en-US" sz="2400" b="0" kern="0" dirty="0" err="1" smtClean="0"/>
              <a:t>bitloading</a:t>
            </a:r>
            <a:r>
              <a:rPr lang="en-US" altLang="en-US" sz="2400" b="0" kern="0" dirty="0" smtClean="0"/>
              <a:t> is not supported</a:t>
            </a:r>
          </a:p>
          <a:p>
            <a:pPr lvl="1">
              <a:defRPr/>
            </a:pPr>
            <a:r>
              <a:rPr lang="en-US" altLang="en-US" sz="2400" b="0" kern="0" dirty="0" smtClean="0"/>
              <a:t>Bandwidth is limited to 160 MHz</a:t>
            </a:r>
          </a:p>
          <a:p>
            <a:pPr lvl="1">
              <a:defRPr/>
            </a:pPr>
            <a:r>
              <a:rPr lang="en-US" altLang="en-US" sz="2400" b="0" kern="0" dirty="0" smtClean="0"/>
              <a:t>MIMO is limited to 8 antennas</a:t>
            </a:r>
          </a:p>
          <a:p>
            <a:pPr lvl="1">
              <a:defRPr/>
            </a:pPr>
            <a:r>
              <a:rPr lang="en-US" altLang="en-US" sz="2400" b="0" kern="0" dirty="0" smtClean="0"/>
              <a:t>New interface to LC frontend is needed</a:t>
            </a:r>
          </a:p>
          <a:p>
            <a:pPr>
              <a:defRPr/>
            </a:pPr>
            <a:r>
              <a:rPr lang="en-US" altLang="en-US" sz="2800" b="0" kern="0" dirty="0" smtClean="0"/>
              <a:t>Making 11ax useful is certainly important step for LC</a:t>
            </a:r>
          </a:p>
          <a:p>
            <a:pPr>
              <a:defRPr/>
            </a:pPr>
            <a:r>
              <a:rPr lang="en-US" altLang="en-US" sz="2800" b="0" kern="0" dirty="0" smtClean="0"/>
              <a:t>But LC </a:t>
            </a:r>
            <a:r>
              <a:rPr lang="en-US" altLang="en-US" sz="2800" b="0" kern="0" dirty="0"/>
              <a:t>should </a:t>
            </a:r>
            <a:r>
              <a:rPr lang="en-US" altLang="en-US" sz="2800" b="0" kern="0" dirty="0" smtClean="0"/>
              <a:t>not be limited by 802.11 PHY developed for RF</a:t>
            </a:r>
          </a:p>
          <a:p>
            <a:pPr>
              <a:defRPr/>
            </a:pPr>
            <a:r>
              <a:rPr lang="en-US" altLang="en-US" sz="2800" kern="0" dirty="0" smtClean="0"/>
              <a:t>Light is a new wireless medium </a:t>
            </a:r>
          </a:p>
          <a:p>
            <a:pPr lvl="1">
              <a:defRPr/>
            </a:pPr>
            <a:r>
              <a:rPr lang="en-US" altLang="en-US" sz="2400" b="0" kern="0" dirty="0" smtClean="0"/>
              <a:t>Short-range</a:t>
            </a:r>
            <a:r>
              <a:rPr lang="en-US" altLang="en-US" sz="2400" b="0" kern="0" dirty="0"/>
              <a:t>, more directive, bidirectional, networked, less interfered </a:t>
            </a:r>
          </a:p>
          <a:p>
            <a:pPr>
              <a:defRPr/>
            </a:pPr>
            <a:r>
              <a:rPr lang="en-US" altLang="en-US" sz="2800" kern="0" dirty="0" smtClean="0"/>
              <a:t>LC needs a dedicated PHY to overcome the above limitations.</a:t>
            </a:r>
            <a:endParaRPr lang="en-US" altLang="en-US" kern="0" dirty="0"/>
          </a:p>
          <a:p>
            <a:pPr>
              <a:defRPr/>
            </a:pPr>
            <a:endParaRPr lang="en-US" altLang="en-US" sz="2800" kern="0" dirty="0"/>
          </a:p>
          <a:p>
            <a:pPr>
              <a:defRPr/>
            </a:pPr>
            <a:endParaRPr lang="en-US" altLang="en-US" sz="2800" b="0" kern="0" dirty="0"/>
          </a:p>
          <a:p>
            <a:pPr>
              <a:defRPr/>
            </a:pPr>
            <a:endParaRPr lang="en-US" altLang="en-US" sz="2800" b="0" kern="0" dirty="0"/>
          </a:p>
          <a:p>
            <a:pPr>
              <a:defRPr/>
            </a:pPr>
            <a:endParaRPr lang="en-US" altLang="en-US" sz="2800" b="0" kern="0" dirty="0"/>
          </a:p>
          <a:p>
            <a:pPr>
              <a:defRPr/>
            </a:pPr>
            <a:endParaRPr lang="en-US" altLang="en-US" sz="2800" b="0" kern="0" dirty="0"/>
          </a:p>
          <a:p>
            <a:pPr>
              <a:defRPr/>
            </a:pPr>
            <a:endParaRPr lang="en-US" altLang="en-US" sz="2800" b="0" kern="0" dirty="0"/>
          </a:p>
          <a:p>
            <a:pPr>
              <a:defRPr/>
            </a:pPr>
            <a:endParaRPr lang="en-US" altLang="en-US" sz="2800" b="0" kern="0" dirty="0"/>
          </a:p>
          <a:p>
            <a:pPr>
              <a:defRPr/>
            </a:pPr>
            <a:endParaRPr lang="en-US" altLang="en-US" sz="2800" b="0" kern="0" dirty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59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9692" y="1926822"/>
            <a:ext cx="7053724" cy="467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sz="2800" dirty="0" smtClean="0">
                <a:solidFill>
                  <a:srgbClr val="000000"/>
                </a:solidFill>
              </a:rPr>
              <a:t>LC </a:t>
            </a:r>
            <a:r>
              <a:rPr lang="en-US" altLang="en-US" sz="2800" b="0" dirty="0" smtClean="0">
                <a:solidFill>
                  <a:srgbClr val="000000"/>
                </a:solidFill>
              </a:rPr>
              <a:t>channel may be 1</a:t>
            </a:r>
            <a:r>
              <a:rPr lang="en-US" altLang="en-US" sz="2800" b="0" baseline="30000" dirty="0" smtClean="0">
                <a:solidFill>
                  <a:srgbClr val="000000"/>
                </a:solidFill>
              </a:rPr>
              <a:t>st</a:t>
            </a:r>
            <a:r>
              <a:rPr lang="en-US" altLang="en-US" sz="2800" b="0" dirty="0" smtClean="0">
                <a:solidFill>
                  <a:srgbClr val="000000"/>
                </a:solidFill>
              </a:rPr>
              <a:t> </a:t>
            </a:r>
            <a:r>
              <a:rPr lang="en-US" altLang="en-US" sz="2800" b="0" dirty="0">
                <a:solidFill>
                  <a:srgbClr val="000000"/>
                </a:solidFill>
              </a:rPr>
              <a:t>order </a:t>
            </a:r>
            <a:r>
              <a:rPr lang="en-US" altLang="en-US" sz="2800" b="0" dirty="0" smtClean="0">
                <a:solidFill>
                  <a:srgbClr val="000000"/>
                </a:solidFill>
              </a:rPr>
              <a:t>low-pass, due to</a:t>
            </a:r>
          </a:p>
          <a:p>
            <a:pPr lvl="1"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NLOS propagation [</a:t>
            </a:r>
            <a:r>
              <a:rPr lang="en-US" altLang="en-US" sz="2400" dirty="0" smtClean="0">
                <a:solidFill>
                  <a:srgbClr val="000000"/>
                </a:solidFill>
              </a:rPr>
              <a:t>1]</a:t>
            </a:r>
          </a:p>
          <a:p>
            <a:pPr lvl="1"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sz="2400" dirty="0" smtClean="0">
                <a:solidFill>
                  <a:srgbClr val="000000"/>
                </a:solidFill>
              </a:rPr>
              <a:t>Low-power LED driver </a:t>
            </a:r>
            <a:r>
              <a:rPr lang="en-US" altLang="en-US" sz="2400" b="0" dirty="0" smtClean="0">
                <a:solidFill>
                  <a:srgbClr val="000000"/>
                </a:solidFill>
              </a:rPr>
              <a:t>characteristics [13] 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sz="2800" b="0" dirty="0" smtClean="0">
                <a:solidFill>
                  <a:srgbClr val="000000"/>
                </a:solidFill>
              </a:rPr>
              <a:t>Assume 100 </a:t>
            </a:r>
            <a:r>
              <a:rPr lang="en-US" altLang="en-US" sz="2800" b="0" dirty="0">
                <a:solidFill>
                  <a:srgbClr val="000000"/>
                </a:solidFill>
              </a:rPr>
              <a:t>MHz </a:t>
            </a:r>
            <a:r>
              <a:rPr lang="en-US" altLang="en-US" sz="2800" b="0" dirty="0" smtClean="0">
                <a:solidFill>
                  <a:srgbClr val="000000"/>
                </a:solidFill>
              </a:rPr>
              <a:t>baseband and </a:t>
            </a:r>
            <a:r>
              <a:rPr lang="en-US" altLang="en-US" sz="2800" b="0" dirty="0">
                <a:solidFill>
                  <a:srgbClr val="000000"/>
                </a:solidFill>
              </a:rPr>
              <a:t>20 MHz </a:t>
            </a:r>
            <a:r>
              <a:rPr lang="en-US" altLang="en-US" sz="2800" b="0" dirty="0" smtClean="0">
                <a:solidFill>
                  <a:srgbClr val="000000"/>
                </a:solidFill>
              </a:rPr>
              <a:t>cut-off due to LED driver or channel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sz="2800" b="0" dirty="0" smtClean="0">
                <a:solidFill>
                  <a:srgbClr val="000000"/>
                </a:solidFill>
              </a:rPr>
              <a:t>80</a:t>
            </a:r>
            <a:r>
              <a:rPr lang="en-US" altLang="en-US" sz="2800" b="0" dirty="0">
                <a:solidFill>
                  <a:srgbClr val="000000"/>
                </a:solidFill>
              </a:rPr>
              <a:t>% of </a:t>
            </a:r>
            <a:r>
              <a:rPr lang="en-US" altLang="en-US" sz="2800" b="0" dirty="0" smtClean="0">
                <a:solidFill>
                  <a:srgbClr val="000000"/>
                </a:solidFill>
              </a:rPr>
              <a:t>the bits fall into a fade. 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sz="2800" b="0" dirty="0" smtClean="0">
                <a:solidFill>
                  <a:srgbClr val="000000"/>
                </a:solidFill>
                <a:sym typeface="Wingdings" panose="05000000000000000000" pitchFamily="2" charset="2"/>
              </a:rPr>
              <a:t>BICM </a:t>
            </a:r>
            <a:r>
              <a:rPr lang="en-US" altLang="en-US" sz="2800" b="0" dirty="0">
                <a:solidFill>
                  <a:srgbClr val="000000"/>
                </a:solidFill>
                <a:sym typeface="Wingdings" panose="05000000000000000000" pitchFamily="2" charset="2"/>
              </a:rPr>
              <a:t>operation will basically fail</a:t>
            </a:r>
            <a:r>
              <a:rPr lang="en-US" altLang="en-US" sz="2800" b="0" dirty="0" smtClean="0">
                <a:solidFill>
                  <a:srgbClr val="000000"/>
                </a:solidFill>
                <a:sym typeface="Wingdings" panose="05000000000000000000" pitchFamily="2" charset="2"/>
              </a:rPr>
              <a:t>.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sz="2800" b="0" dirty="0" smtClean="0">
              <a:solidFill>
                <a:srgbClr val="000000"/>
              </a:solidFill>
            </a:endParaRPr>
          </a:p>
          <a:p>
            <a:pPr marL="0" indent="0" defTabSz="914400">
              <a:spcBef>
                <a:spcPts val="300"/>
              </a:spcBef>
              <a:spcAft>
                <a:spcPts val="300"/>
              </a:spcAft>
              <a:buClrTx/>
              <a:buSzTx/>
              <a:buNone/>
              <a:defRPr/>
            </a:pPr>
            <a:r>
              <a:rPr lang="en-US" altLang="en-US" sz="2800" b="0" kern="0" dirty="0" smtClean="0">
                <a:solidFill>
                  <a:srgbClr val="000000"/>
                </a:solidFill>
                <a:sym typeface="Wingdings" panose="05000000000000000000" pitchFamily="2" charset="2"/>
              </a:rPr>
              <a:t> </a:t>
            </a:r>
            <a:r>
              <a:rPr lang="en-US" altLang="en-US" sz="2800" kern="0" dirty="0" smtClean="0">
                <a:solidFill>
                  <a:srgbClr val="000000"/>
                </a:solidFill>
              </a:rPr>
              <a:t>Replace BICM by adaptive </a:t>
            </a:r>
            <a:r>
              <a:rPr lang="en-US" altLang="en-US" sz="2800" kern="0" dirty="0" err="1" smtClean="0">
                <a:solidFill>
                  <a:srgbClr val="000000"/>
                </a:solidFill>
              </a:rPr>
              <a:t>bitloading</a:t>
            </a:r>
            <a:r>
              <a:rPr lang="en-US" altLang="en-US" sz="2800" kern="0" dirty="0" smtClean="0">
                <a:solidFill>
                  <a:srgbClr val="000000"/>
                </a:solidFill>
              </a:rPr>
              <a:t>.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sz="280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sz="2800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sz="2800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sz="2800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sz="2800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sz="2800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sz="2800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sz="2800" b="0" kern="0" dirty="0">
              <a:solidFill>
                <a:srgbClr val="000000"/>
              </a:solidFill>
            </a:endParaRP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altLang="en-US" dirty="0" smtClean="0"/>
              <a:t>2. Why adaptive </a:t>
            </a:r>
            <a:r>
              <a:rPr lang="en-US" altLang="en-US" dirty="0" err="1" smtClean="0"/>
              <a:t>bitloading</a:t>
            </a:r>
            <a:r>
              <a:rPr lang="en-US" altLang="en-US" dirty="0" smtClean="0"/>
              <a:t>?</a:t>
            </a:r>
            <a:endParaRPr lang="en-US" altLang="en-US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667001" y="2376102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>
              <a:buClrTx/>
              <a:buSzTx/>
            </a:pP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  <p:grpSp>
        <p:nvGrpSpPr>
          <p:cNvPr id="2" name="Gruppieren 1"/>
          <p:cNvGrpSpPr/>
          <p:nvPr/>
        </p:nvGrpSpPr>
        <p:grpSpPr>
          <a:xfrm>
            <a:off x="7423097" y="1638790"/>
            <a:ext cx="4361535" cy="4742538"/>
            <a:chOff x="7423097" y="1484784"/>
            <a:chExt cx="4464496" cy="4896544"/>
          </a:xfrm>
        </p:grpSpPr>
        <p:sp>
          <p:nvSpPr>
            <p:cNvPr id="17" name="Rechteck 16"/>
            <p:cNvSpPr/>
            <p:nvPr/>
          </p:nvSpPr>
          <p:spPr bwMode="auto">
            <a:xfrm>
              <a:off x="7968208" y="1484784"/>
              <a:ext cx="3456383" cy="4896544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</a:pPr>
              <a:endParaRPr lang="en-US" sz="1200" dirty="0">
                <a:solidFill>
                  <a:srgbClr val="000000"/>
                </a:solidFill>
                <a:latin typeface="Times New Roman" pitchFamily="18" charset="0"/>
                <a:ea typeface="MS PGothic" panose="020B0600070205080204" pitchFamily="34" charset="-128"/>
              </a:endParaRPr>
            </a:p>
          </p:txBody>
        </p:sp>
        <p:pic>
          <p:nvPicPr>
            <p:cNvPr id="18" name="Grafik 1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071982" y="1589602"/>
              <a:ext cx="3166726" cy="2065988"/>
            </a:xfrm>
            <a:prstGeom prst="rect">
              <a:avLst/>
            </a:prstGeom>
          </p:spPr>
        </p:pic>
        <p:sp>
          <p:nvSpPr>
            <p:cNvPr id="19" name="Textfeld 18"/>
            <p:cNvSpPr txBox="1"/>
            <p:nvPr/>
          </p:nvSpPr>
          <p:spPr>
            <a:xfrm>
              <a:off x="8572366" y="1901925"/>
              <a:ext cx="577951" cy="396978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defTabSz="914400">
                <a:buClrTx/>
                <a:buSzTx/>
              </a:pPr>
              <a:r>
                <a:rPr lang="en-US" sz="1600" dirty="0">
                  <a:solidFill>
                    <a:srgbClr val="FF0000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rPr>
                <a:t>LC</a:t>
              </a:r>
            </a:p>
          </p:txBody>
        </p:sp>
        <p:pic>
          <p:nvPicPr>
            <p:cNvPr id="24" name="Picture 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51578" y="3745743"/>
              <a:ext cx="3126022" cy="2491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" name="Textfeld 24"/>
            <p:cNvSpPr txBox="1"/>
            <p:nvPr/>
          </p:nvSpPr>
          <p:spPr>
            <a:xfrm>
              <a:off x="7423097" y="5392059"/>
              <a:ext cx="44644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800" b="1" dirty="0" err="1" smtClean="0">
                  <a:solidFill>
                    <a:schemeClr val="tx1"/>
                  </a:solidFill>
                </a:rPr>
                <a:t>doc</a:t>
              </a:r>
              <a:r>
                <a:rPr lang="de-DE" sz="1800" b="1" dirty="0" smtClean="0">
                  <a:solidFill>
                    <a:schemeClr val="tx1"/>
                  </a:solidFill>
                </a:rPr>
                <a:t>. 19-1208r0</a:t>
              </a:r>
              <a:endParaRPr lang="de-DE" sz="1800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4449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9692" y="2063384"/>
            <a:ext cx="10417908" cy="4245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kern="0" dirty="0" smtClean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kern="0" dirty="0" smtClean="0">
                <a:solidFill>
                  <a:srgbClr val="000000"/>
                </a:solidFill>
              </a:rPr>
              <a:t>Simulation results for LC-optimized PHY are available in two contributions</a:t>
            </a:r>
          </a:p>
          <a:p>
            <a:pPr marL="0" indent="0" defTabSz="914400">
              <a:spcBef>
                <a:spcPts val="300"/>
              </a:spcBef>
              <a:spcAft>
                <a:spcPts val="300"/>
              </a:spcAft>
              <a:buClrTx/>
              <a:buSzTx/>
              <a:buNone/>
              <a:defRPr/>
            </a:pPr>
            <a:r>
              <a:rPr lang="en-US" altLang="en-US" kern="0" dirty="0" smtClean="0">
                <a:solidFill>
                  <a:srgbClr val="000000"/>
                </a:solidFill>
              </a:rPr>
              <a:t>	1) Preamble, Header and Payload w/o </a:t>
            </a:r>
            <a:r>
              <a:rPr lang="en-US" altLang="en-US" kern="0" dirty="0" err="1" smtClean="0">
                <a:solidFill>
                  <a:srgbClr val="000000"/>
                </a:solidFill>
              </a:rPr>
              <a:t>bitloading</a:t>
            </a:r>
            <a:endParaRPr lang="en-US" altLang="en-US" kern="0" dirty="0" smtClean="0">
              <a:solidFill>
                <a:srgbClr val="000000"/>
              </a:solidFill>
            </a:endParaRPr>
          </a:p>
          <a:p>
            <a:pPr marL="0" indent="0" defTabSz="914400">
              <a:spcBef>
                <a:spcPts val="300"/>
              </a:spcBef>
              <a:spcAft>
                <a:spcPts val="300"/>
              </a:spcAft>
              <a:buClrTx/>
              <a:buSzTx/>
              <a:buNone/>
              <a:defRPr/>
            </a:pPr>
            <a:r>
              <a:rPr lang="en-US" altLang="en-US" kern="0" dirty="0">
                <a:solidFill>
                  <a:srgbClr val="000000"/>
                </a:solidFill>
                <a:hlinkClick r:id="rId3"/>
              </a:rPr>
              <a:t>https://</a:t>
            </a:r>
            <a:r>
              <a:rPr lang="en-US" altLang="en-US" kern="0" dirty="0" smtClean="0">
                <a:solidFill>
                  <a:srgbClr val="000000"/>
                </a:solidFill>
                <a:hlinkClick r:id="rId3"/>
              </a:rPr>
              <a:t>mentor.ieee.org/802.11/dcn/19/11-19-1054-02-00bb-simulation-results-for-lc-optimized-phy-proposal.pptx</a:t>
            </a:r>
            <a:endParaRPr lang="en-US" altLang="en-US" kern="0" dirty="0" smtClean="0">
              <a:solidFill>
                <a:srgbClr val="000000"/>
              </a:solidFill>
            </a:endParaRPr>
          </a:p>
          <a:p>
            <a:pPr marL="0" indent="0" defTabSz="914400">
              <a:spcBef>
                <a:spcPts val="300"/>
              </a:spcBef>
              <a:spcAft>
                <a:spcPts val="300"/>
              </a:spcAft>
              <a:buClrTx/>
              <a:buSzTx/>
              <a:buNone/>
              <a:defRPr/>
            </a:pPr>
            <a:r>
              <a:rPr lang="en-US" altLang="en-US" kern="0" dirty="0" smtClean="0">
                <a:solidFill>
                  <a:srgbClr val="000000"/>
                </a:solidFill>
              </a:rPr>
              <a:t>	2) Dedicated comparison w/o and with </a:t>
            </a:r>
            <a:r>
              <a:rPr lang="en-US" altLang="en-US" kern="0" dirty="0" err="1" smtClean="0">
                <a:solidFill>
                  <a:srgbClr val="000000"/>
                </a:solidFill>
              </a:rPr>
              <a:t>bitloading</a:t>
            </a:r>
            <a:endParaRPr lang="en-US" altLang="en-US" kern="0" dirty="0" smtClean="0">
              <a:solidFill>
                <a:srgbClr val="000000"/>
              </a:solidFill>
            </a:endParaRPr>
          </a:p>
          <a:p>
            <a:pPr marL="0" indent="0" defTabSz="914400">
              <a:spcBef>
                <a:spcPts val="300"/>
              </a:spcBef>
              <a:spcAft>
                <a:spcPts val="300"/>
              </a:spcAft>
              <a:buClrTx/>
              <a:buSzTx/>
              <a:buNone/>
              <a:defRPr/>
            </a:pPr>
            <a:r>
              <a:rPr lang="en-US" altLang="en-US" kern="0" dirty="0">
                <a:solidFill>
                  <a:srgbClr val="0070C0"/>
                </a:solidFill>
                <a:hlinkClick r:id="rId4"/>
              </a:rPr>
              <a:t>https://mentor.ieee.org/802.11/dcn/19/11-19-1566-03-00bb-simulation-results-with-bit-loading-for-the-lc-optimized-phy.pptx</a:t>
            </a:r>
            <a:endParaRPr lang="en-US" altLang="en-US" kern="0" dirty="0" smtClean="0">
              <a:solidFill>
                <a:srgbClr val="0070C0"/>
              </a:solidFill>
              <a:hlinkClick r:id="rId5" action="ppaction://hlinkpres?slideindex=1&amp;slidetitle="/>
            </a:endParaRPr>
          </a:p>
          <a:p>
            <a:pPr marL="0" indent="0" defTabSz="914400">
              <a:spcBef>
                <a:spcPts val="300"/>
              </a:spcBef>
              <a:spcAft>
                <a:spcPts val="300"/>
              </a:spcAft>
              <a:buClrTx/>
              <a:buSzTx/>
              <a:buNone/>
              <a:defRPr/>
            </a:pPr>
            <a:endParaRPr lang="en-US" altLang="en-US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altLang="en-US" dirty="0" smtClean="0"/>
              <a:t>Results</a:t>
            </a:r>
            <a:endParaRPr lang="en-US" altLang="en-US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667001" y="2376102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>
              <a:buClrTx/>
              <a:buSzTx/>
            </a:pP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72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6730" y="1926822"/>
            <a:ext cx="6237381" cy="467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LC is envisioned as a dense network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One LC frontend covers few meters spot area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Classical handover concepts are obsolete, taking realistic mobility into account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Centralized AP, distributed LC frontends serve LC Non-AP STAs 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kern="0" dirty="0" smtClean="0">
                <a:solidFill>
                  <a:srgbClr val="000000"/>
                </a:solidFill>
              </a:rPr>
              <a:t>Large distributed multiuser MIMO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STAs communicate with a subset of frontends 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LC and RF AP could be co-located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kern="0" dirty="0" smtClean="0">
                <a:solidFill>
                  <a:srgbClr val="000000"/>
                </a:solidFill>
              </a:rPr>
              <a:t>RF to provide coverage, LC to add capacity</a:t>
            </a:r>
            <a:endParaRPr lang="en-US" altLang="en-US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altLang="en-US" dirty="0" smtClean="0"/>
              <a:t>3. Why distributed MIMO?</a:t>
            </a:r>
            <a:endParaRPr lang="en-US" altLang="en-US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667001" y="2376102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>
              <a:buClrTx/>
              <a:buSzTx/>
            </a:pP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  <p:grpSp>
        <p:nvGrpSpPr>
          <p:cNvPr id="3" name="Gruppieren 2"/>
          <p:cNvGrpSpPr/>
          <p:nvPr/>
        </p:nvGrpSpPr>
        <p:grpSpPr>
          <a:xfrm>
            <a:off x="5519936" y="2542768"/>
            <a:ext cx="6624736" cy="2254384"/>
            <a:chOff x="5447928" y="2420888"/>
            <a:chExt cx="6624736" cy="2254384"/>
          </a:xfrm>
        </p:grpSpPr>
        <p:sp>
          <p:nvSpPr>
            <p:cNvPr id="2" name="Textfeld 1"/>
            <p:cNvSpPr txBox="1"/>
            <p:nvPr/>
          </p:nvSpPr>
          <p:spPr>
            <a:xfrm>
              <a:off x="10119437" y="2420888"/>
              <a:ext cx="1953227" cy="19389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de-DE" sz="2000" dirty="0" smtClean="0">
                  <a:solidFill>
                    <a:schemeClr val="tx1"/>
                  </a:solidFill>
                </a:rPr>
                <a:t>LC AP</a:t>
              </a:r>
            </a:p>
            <a:p>
              <a:pPr>
                <a:lnSpc>
                  <a:spcPct val="150000"/>
                </a:lnSpc>
              </a:pPr>
              <a:r>
                <a:rPr lang="de-DE" sz="2000" dirty="0" err="1" smtClean="0">
                  <a:solidFill>
                    <a:schemeClr val="tx1"/>
                  </a:solidFill>
                </a:rPr>
                <a:t>Fronthaul</a:t>
              </a:r>
              <a:endParaRPr lang="de-DE" sz="2000" dirty="0" smtClean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de-DE" sz="2000" dirty="0" smtClean="0">
                  <a:solidFill>
                    <a:schemeClr val="tx1"/>
                  </a:solidFill>
                </a:rPr>
                <a:t>LC </a:t>
              </a:r>
              <a:r>
                <a:rPr lang="de-DE" sz="2000" dirty="0" err="1" smtClean="0">
                  <a:solidFill>
                    <a:schemeClr val="tx1"/>
                  </a:solidFill>
                </a:rPr>
                <a:t>frontend</a:t>
              </a:r>
              <a:endParaRPr lang="de-DE" sz="2000" dirty="0" smtClean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de-DE" sz="2000" dirty="0" smtClean="0">
                  <a:solidFill>
                    <a:schemeClr val="tx1"/>
                  </a:solidFill>
                </a:rPr>
                <a:t>LC Non-AP STA</a:t>
              </a:r>
              <a:endParaRPr lang="de-DE" sz="2000" dirty="0">
                <a:solidFill>
                  <a:schemeClr val="tx1"/>
                </a:solidFill>
              </a:endParaRPr>
            </a:p>
          </p:txBody>
        </p:sp>
        <p:pic>
          <p:nvPicPr>
            <p:cNvPr id="14" name="Grafik 13"/>
            <p:cNvPicPr/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3414" r="23824"/>
            <a:stretch/>
          </p:blipFill>
          <p:spPr bwMode="auto">
            <a:xfrm>
              <a:off x="5447928" y="2443024"/>
              <a:ext cx="4553882" cy="2232248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99123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16" y="681685"/>
            <a:ext cx="10566773" cy="4691531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667001" y="2376102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>
              <a:buClrTx/>
              <a:buSzTx/>
            </a:pP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5330201" y="980728"/>
            <a:ext cx="621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[2]</a:t>
            </a:r>
            <a:endParaRPr lang="de-D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1055440" y="5589240"/>
            <a:ext cx="10225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[2] Kai Lennert Bober, „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Performance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Evaluation of a 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Coordinated </a:t>
            </a:r>
            <a:r>
              <a:rPr lang="de-DE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Visible </a:t>
            </a:r>
            <a:r>
              <a:rPr lang="de-DE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Light Communication </a:t>
            </a:r>
            <a:r>
              <a:rPr lang="de-DE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Network“, Master Thesis, TU Berlin, Germany, 2018</a:t>
            </a:r>
            <a:endParaRPr lang="de-DE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46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1038</Words>
  <Application>Microsoft Office PowerPoint</Application>
  <PresentationFormat>Breitbild</PresentationFormat>
  <Paragraphs>243</Paragraphs>
  <Slides>19</Slides>
  <Notes>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9" baseType="lpstr">
      <vt:lpstr>MS Gothic</vt:lpstr>
      <vt:lpstr>MS PGothic</vt:lpstr>
      <vt:lpstr>MS PGothic</vt:lpstr>
      <vt:lpstr>Arial</vt:lpstr>
      <vt:lpstr>Arial Unicode MS</vt:lpstr>
      <vt:lpstr>Symbol</vt:lpstr>
      <vt:lpstr>Times New Roman</vt:lpstr>
      <vt:lpstr>Wingdings</vt:lpstr>
      <vt:lpstr>Office Theme</vt:lpstr>
      <vt:lpstr>Document</vt:lpstr>
      <vt:lpstr>Overview of proposed LC-optimized PHY</vt:lpstr>
      <vt:lpstr>Abstract</vt:lpstr>
      <vt:lpstr>1. Introduction: How 802.11 RF PHYs work</vt:lpstr>
      <vt:lpstr>PowerPoint-Präsentation</vt:lpstr>
      <vt:lpstr>Limitations of 11ax for LC</vt:lpstr>
      <vt:lpstr>2. Why adaptive bitloading?</vt:lpstr>
      <vt:lpstr>Results</vt:lpstr>
      <vt:lpstr>3. Why distributed MIMO?</vt:lpstr>
      <vt:lpstr>PowerPoint-Präsentation</vt:lpstr>
      <vt:lpstr>PowerPoint-Präsentation</vt:lpstr>
      <vt:lpstr>How LC-optimized PHY supports distributed MIMO?</vt:lpstr>
      <vt:lpstr>Frequency-time multiplexed MIMO RS</vt:lpstr>
      <vt:lpstr>4. Why higher bandwidth?</vt:lpstr>
      <vt:lpstr>How LC-optimized PHY enables higher bandwidth?</vt:lpstr>
      <vt:lpstr>5. Why implementation is so easy?</vt:lpstr>
      <vt:lpstr>Ease of implementation</vt:lpstr>
      <vt:lpstr>PowerPoint-Präsentation</vt:lpstr>
      <vt:lpstr>PowerPoint-Präsentation</vt:lpstr>
      <vt:lpstr>Straw Poll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G.9991 Phy and its relevance to TGbb</dc:title>
  <dc:subject/>
  <dc:creator>Marc Emmelmann</dc:creator>
  <cp:keywords/>
  <dc:description/>
  <cp:lastModifiedBy>Hinrichs, Malte</cp:lastModifiedBy>
  <cp:revision>650</cp:revision>
  <cp:lastPrinted>1601-01-01T00:00:00Z</cp:lastPrinted>
  <dcterms:created xsi:type="dcterms:W3CDTF">2019-04-17T13:13:06Z</dcterms:created>
  <dcterms:modified xsi:type="dcterms:W3CDTF">2019-10-28T17:15:53Z</dcterms:modified>
  <cp:category/>
</cp:coreProperties>
</file>