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304" r:id="rId4"/>
    <p:sldId id="384" r:id="rId5"/>
    <p:sldId id="389" r:id="rId6"/>
    <p:sldId id="391" r:id="rId7"/>
    <p:sldId id="397" r:id="rId8"/>
    <p:sldId id="393" r:id="rId9"/>
    <p:sldId id="398" r:id="rId10"/>
    <p:sldId id="399" r:id="rId11"/>
    <p:sldId id="400" r:id="rId12"/>
    <p:sldId id="401" r:id="rId13"/>
    <p:sldId id="392" r:id="rId14"/>
    <p:sldId id="403" r:id="rId15"/>
    <p:sldId id="404" r:id="rId16"/>
    <p:sldId id="406" r:id="rId17"/>
    <p:sldId id="378" r:id="rId18"/>
    <p:sldId id="407" r:id="rId19"/>
    <p:sldId id="40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6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May 2019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802.11-19/1647r2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11/dcn/19/11-19-1053-02-00bb-lc-optimized-phy-proposal-for-tgbb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208-00-00bb-practical-experiences-in-implementing-an-lc-optimized-phy-proposed-for-tgbb.p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66jgai1Fb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11-19-1359-01-00bb-lc-optimized-phy-resources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54-02-00bb-simulation-results-for-lc-optimized-phy-proposal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11-19-1566-02-00bb-simulation-results-with-bit-loading-for-the-lc-optimized-phy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Overview of proposed LC-optimized PHY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smtClean="0"/>
              <a:t>September </a:t>
            </a:r>
            <a:r>
              <a:rPr lang="de-DE" dirty="0"/>
              <a:t>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24651"/>
              </p:ext>
            </p:extLst>
          </p:nvPr>
        </p:nvGraphicFramePr>
        <p:xfrm>
          <a:off x="914400" y="2271713"/>
          <a:ext cx="1126807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" name="Document" r:id="rId4" imgW="9392105" imgH="4117027" progId="Word.Document.8">
                  <p:embed/>
                </p:oleObj>
              </mc:Choice>
              <mc:Fallback>
                <p:oleObj name="Document" r:id="rId4" imgW="9392105" imgH="4117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71713"/>
                        <a:ext cx="11268075" cy="4940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16" y="692696"/>
            <a:ext cx="10570776" cy="46805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127449" y="5301208"/>
            <a:ext cx="1065718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MIMO, blind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spots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disappear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MIMO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system-level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LC,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intuitively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illumination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10410870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adds frequency-multiplexed pilot symbols in optional fields, see doc. </a:t>
            </a:r>
            <a:r>
              <a:rPr lang="en-US" altLang="en-US" b="0" kern="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altLang="en-US" b="0" kern="0" dirty="0" smtClean="0">
                <a:solidFill>
                  <a:srgbClr val="000000"/>
                </a:solidFill>
                <a:hlinkClick r:id="rId2"/>
              </a:rPr>
              <a:t>mentor.ieee.org/802.11/dcn/19/11-19-1053-02-00bb-lc-optimized-phy-proposal-for-tgbb.pptx</a:t>
            </a:r>
            <a:endParaRPr lang="en-US" altLang="en-US" b="0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supports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335360" y="3147948"/>
            <a:ext cx="15337704" cy="3377396"/>
            <a:chOff x="263352" y="2787908"/>
            <a:chExt cx="15337704" cy="337739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263352" y="2787908"/>
              <a:ext cx="15337704" cy="3377396"/>
              <a:chOff x="335360" y="1723610"/>
              <a:chExt cx="15337704" cy="3377396"/>
            </a:xfrm>
          </p:grpSpPr>
          <p:sp>
            <p:nvSpPr>
              <p:cNvPr id="15" name="Textfeld 3"/>
              <p:cNvSpPr txBox="1">
                <a:spLocks noChangeArrowheads="1"/>
              </p:cNvSpPr>
              <p:nvPr/>
            </p:nvSpPr>
            <p:spPr bwMode="auto">
              <a:xfrm>
                <a:off x="8357864" y="2621230"/>
                <a:ext cx="73152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SISO = single-input single-output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MIMO = multiple-input multiple-output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SHR = </a:t>
                </a:r>
                <a:r>
                  <a:rPr lang="de-DE" altLang="de-DE" sz="1400" b="0" dirty="0" err="1" smtClean="0"/>
                  <a:t>Synchronization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header</a:t>
                </a:r>
                <a:r>
                  <a:rPr lang="de-DE" altLang="de-DE" sz="1400" b="0" dirty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CE = Channel </a:t>
                </a:r>
                <a:r>
                  <a:rPr lang="de-DE" altLang="de-DE" sz="1400" b="0" dirty="0" err="1"/>
                  <a:t>estimation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PHR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layer</a:t>
                </a:r>
                <a:r>
                  <a:rPr lang="de-DE" altLang="de-DE" sz="1400" b="0" dirty="0"/>
                  <a:t> </a:t>
                </a:r>
                <a:r>
                  <a:rPr lang="de-DE" altLang="de-DE" sz="1400" b="0" dirty="0" err="1" smtClean="0"/>
                  <a:t>header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HCS = Header check </a:t>
                </a:r>
                <a:r>
                  <a:rPr lang="de-DE" altLang="de-DE" sz="1400" b="0" dirty="0" err="1" smtClean="0"/>
                  <a:t>sequence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PSDU = </a:t>
                </a:r>
                <a:r>
                  <a:rPr lang="de-DE" sz="1400" dirty="0"/>
                  <a:t>PLCP Service Data </a:t>
                </a:r>
                <a:r>
                  <a:rPr lang="de-DE" sz="1400" dirty="0" smtClean="0"/>
                  <a:t>Unit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PLCP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layer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convergence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protocol</a:t>
                </a:r>
                <a:endParaRPr lang="de-DE" altLang="de-DE" sz="1400" b="0" dirty="0"/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335360" y="1723610"/>
                <a:ext cx="7776864" cy="3377396"/>
                <a:chOff x="5654884" y="3774952"/>
                <a:chExt cx="5941057" cy="2606376"/>
              </a:xfrm>
            </p:grpSpPr>
            <p:grpSp>
              <p:nvGrpSpPr>
                <p:cNvPr id="17" name="组合 25"/>
                <p:cNvGrpSpPr/>
                <p:nvPr/>
              </p:nvGrpSpPr>
              <p:grpSpPr>
                <a:xfrm>
                  <a:off x="5654884" y="4437112"/>
                  <a:ext cx="5941057" cy="1473201"/>
                  <a:chOff x="0" y="0"/>
                  <a:chExt cx="5839222" cy="1296144"/>
                </a:xfrm>
              </p:grpSpPr>
              <p:sp>
                <p:nvSpPr>
                  <p:cNvPr id="24" name="矩形 7"/>
                  <p:cNvSpPr/>
                  <p:nvPr/>
                </p:nvSpPr>
                <p:spPr bwMode="auto">
                  <a:xfrm>
                    <a:off x="0" y="328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5" name="矩形 8"/>
                  <p:cNvSpPr/>
                  <p:nvPr/>
                </p:nvSpPr>
                <p:spPr bwMode="auto">
                  <a:xfrm>
                    <a:off x="864096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6" name="文本框 9"/>
                  <p:cNvSpPr txBox="1"/>
                  <p:nvPr/>
                </p:nvSpPr>
                <p:spPr>
                  <a:xfrm>
                    <a:off x="0" y="212743"/>
                    <a:ext cx="929225" cy="31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err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Preamble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文本框 10"/>
                  <p:cNvSpPr txBox="1"/>
                  <p:nvPr/>
                </p:nvSpPr>
                <p:spPr>
                  <a:xfrm>
                    <a:off x="865396" y="229653"/>
                    <a:ext cx="9347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CE</a:t>
                    </a:r>
                  </a:p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矩形 11"/>
                  <p:cNvSpPr/>
                  <p:nvPr/>
                </p:nvSpPr>
                <p:spPr bwMode="auto">
                  <a:xfrm>
                    <a:off x="0" y="877744"/>
                    <a:ext cx="1728192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9" name="文本框 12"/>
                  <p:cNvSpPr txBox="1"/>
                  <p:nvPr/>
                </p:nvSpPr>
                <p:spPr>
                  <a:xfrm>
                    <a:off x="617965" y="929929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SHR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矩形 13"/>
                  <p:cNvSpPr/>
                  <p:nvPr/>
                </p:nvSpPr>
                <p:spPr bwMode="auto">
                  <a:xfrm>
                    <a:off x="1728192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1" name="文本框 14"/>
                  <p:cNvSpPr txBox="1"/>
                  <p:nvPr/>
                </p:nvSpPr>
                <p:spPr>
                  <a:xfrm>
                    <a:off x="1800078" y="209909"/>
                    <a:ext cx="7188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header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矩形 15"/>
                  <p:cNvSpPr/>
                  <p:nvPr/>
                </p:nvSpPr>
                <p:spPr bwMode="auto">
                  <a:xfrm>
                    <a:off x="2592288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3" name="文本框 16"/>
                  <p:cNvSpPr txBox="1"/>
                  <p:nvPr/>
                </p:nvSpPr>
                <p:spPr>
                  <a:xfrm>
                    <a:off x="2664115" y="209909"/>
                    <a:ext cx="718820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HCS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矩形 17"/>
                  <p:cNvSpPr/>
                  <p:nvPr/>
                </p:nvSpPr>
                <p:spPr bwMode="auto">
                  <a:xfrm>
                    <a:off x="3456384" y="0"/>
                    <a:ext cx="1008112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5" name="文本框 18"/>
                  <p:cNvSpPr txBox="1"/>
                  <p:nvPr/>
                </p:nvSpPr>
                <p:spPr>
                  <a:xfrm>
                    <a:off x="3454763" y="209873"/>
                    <a:ext cx="1009732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MIMO CE </a:t>
                    </a:r>
                    <a:r>
                      <a:rPr lang="de-DE" sz="1800" kern="1200" dirty="0" err="1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矩形 19"/>
                  <p:cNvSpPr/>
                  <p:nvPr/>
                </p:nvSpPr>
                <p:spPr bwMode="auto">
                  <a:xfrm>
                    <a:off x="1728192" y="878072"/>
                    <a:ext cx="2736304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7" name="文本框 20"/>
                  <p:cNvSpPr txBox="1"/>
                  <p:nvPr/>
                </p:nvSpPr>
                <p:spPr>
                  <a:xfrm>
                    <a:off x="2778058" y="930257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PHR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矩形 21"/>
                  <p:cNvSpPr/>
                  <p:nvPr/>
                </p:nvSpPr>
                <p:spPr bwMode="auto">
                  <a:xfrm>
                    <a:off x="4464496" y="0"/>
                    <a:ext cx="137472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9" name="文本框 22"/>
                  <p:cNvSpPr txBox="1"/>
                  <p:nvPr/>
                </p:nvSpPr>
                <p:spPr>
                  <a:xfrm>
                    <a:off x="4824208" y="229653"/>
                    <a:ext cx="84137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PSDU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" name="矩形 23"/>
                  <p:cNvSpPr/>
                  <p:nvPr/>
                </p:nvSpPr>
                <p:spPr bwMode="auto">
                  <a:xfrm>
                    <a:off x="4464496" y="877744"/>
                    <a:ext cx="1374726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41" name="文本框 24"/>
                  <p:cNvSpPr txBox="1"/>
                  <p:nvPr/>
                </p:nvSpPr>
                <p:spPr>
                  <a:xfrm>
                    <a:off x="4606629" y="929461"/>
                    <a:ext cx="113982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payload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8" name="Gerader Verbinder 17"/>
                <p:cNvCxnSpPr/>
                <p:nvPr/>
              </p:nvCxnSpPr>
              <p:spPr bwMode="auto">
                <a:xfrm>
                  <a:off x="9169897" y="3789040"/>
                  <a:ext cx="0" cy="25922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Gerade Verbindung mit Pfeil 18"/>
                <p:cNvCxnSpPr/>
                <p:nvPr/>
              </p:nvCxnSpPr>
              <p:spPr bwMode="auto">
                <a:xfrm>
                  <a:off x="5793318" y="4149080"/>
                  <a:ext cx="3226253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cxnSp>
              <p:nvCxnSpPr>
                <p:cNvPr id="20" name="Gerade Verbindung mit Pfeil 19"/>
                <p:cNvCxnSpPr/>
                <p:nvPr/>
              </p:nvCxnSpPr>
              <p:spPr bwMode="auto">
                <a:xfrm>
                  <a:off x="9336360" y="4149080"/>
                  <a:ext cx="216519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21" name="Textfeld 20"/>
                <p:cNvSpPr txBox="1"/>
                <p:nvPr/>
              </p:nvSpPr>
              <p:spPr>
                <a:xfrm>
                  <a:off x="7172006" y="3774952"/>
                  <a:ext cx="623765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SISO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9768408" y="3796820"/>
                  <a:ext cx="1526619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optional MIMO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5" name="Rechteck 4"/>
            <p:cNvSpPr/>
            <p:nvPr/>
          </p:nvSpPr>
          <p:spPr bwMode="auto">
            <a:xfrm>
              <a:off x="4862358" y="3645949"/>
              <a:ext cx="1344795" cy="1289534"/>
            </a:xfrm>
            <a:prstGeom prst="rect">
              <a:avLst/>
            </a:prstGeom>
            <a:solidFill>
              <a:srgbClr val="00B8FF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8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Frequency-time multiplexed MIMO RS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71" y="1628800"/>
            <a:ext cx="7689381" cy="3347944"/>
          </a:xfrm>
          <a:prstGeom prst="rect">
            <a:avLst/>
          </a:prstGeom>
        </p:spPr>
      </p:pic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4860416"/>
            <a:ext cx="10999432" cy="944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MIMO RS use </a:t>
            </a:r>
            <a:r>
              <a:rPr lang="en-US" sz="2000" b="0" dirty="0">
                <a:solidFill>
                  <a:schemeClr val="tx1"/>
                </a:solidFill>
              </a:rPr>
              <a:t>a comb of equally-spaced </a:t>
            </a:r>
            <a:r>
              <a:rPr lang="en-US" sz="2000" b="0" dirty="0" smtClean="0">
                <a:solidFill>
                  <a:schemeClr val="tx1"/>
                </a:solidFill>
              </a:rPr>
              <a:t>subcarriers.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 </a:t>
            </a:r>
            <a:r>
              <a:rPr lang="en-US" sz="2000" b="0" dirty="0">
                <a:solidFill>
                  <a:schemeClr val="tx1"/>
                </a:solidFill>
              </a:rPr>
              <a:t>cyclic shift in the frequency domain </a:t>
            </a:r>
            <a:r>
              <a:rPr lang="en-US" sz="2000" b="0" dirty="0" smtClean="0">
                <a:solidFill>
                  <a:schemeClr val="tx1"/>
                </a:solidFill>
              </a:rPr>
              <a:t>identifies each LED. One comb is reserved for noise estimation.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channel is interpolated between non-zero subcarriers, see [11] in doc. 11-19/1053r2.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Classical frequency reuse schemes can be applied for pilot assignments to LEDs.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556792"/>
            <a:ext cx="550857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dirty="0" err="1" smtClean="0">
                <a:solidFill>
                  <a:srgbClr val="000000"/>
                </a:solidFill>
              </a:rPr>
              <a:t>SoA</a:t>
            </a:r>
            <a:r>
              <a:rPr lang="en-US" altLang="en-US" b="0" dirty="0" smtClean="0">
                <a:solidFill>
                  <a:srgbClr val="000000"/>
                </a:solidFill>
              </a:rPr>
              <a:t> LC uses high-power LEDs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1-10 MHz bandwidth, due to large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LED bandwidth can be improved by 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Using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infrared as opposed to white LEDs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Sophisticated LED driver designs: H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igh bandwidth needs more energy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Vertical </a:t>
            </a:r>
            <a:r>
              <a:rPr lang="en-US" altLang="en-US" b="0" kern="0" dirty="0">
                <a:solidFill>
                  <a:srgbClr val="000000"/>
                </a:solidFill>
              </a:rPr>
              <a:t>cavity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lasers </a:t>
            </a:r>
            <a:r>
              <a:rPr lang="en-US" altLang="en-US" b="0" kern="0" dirty="0">
                <a:solidFill>
                  <a:srgbClr val="000000"/>
                </a:solidFill>
              </a:rPr>
              <a:t>(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VCSELs) are widely used in cell phones.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VCSELs have higher bandwidth due to stimulated emission: 1 GHz and more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 arrays offer it altogether: High power, high bandwidth and low power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4. Why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8674" name="Picture 2" descr="Pennwell web 400 18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2827"/>
          <a:stretch/>
        </p:blipFill>
        <p:spPr bwMode="auto">
          <a:xfrm>
            <a:off x="9106321" y="3998128"/>
            <a:ext cx="2318271" cy="223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288" y="1689697"/>
            <a:ext cx="2785938" cy="219775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126589" y="2348880"/>
            <a:ext cx="1548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</a:rPr>
              <a:t>doc</a:t>
            </a:r>
            <a:r>
              <a:rPr lang="de-DE" sz="1400" dirty="0" smtClean="0">
                <a:solidFill>
                  <a:schemeClr val="tx1"/>
                </a:solidFill>
              </a:rPr>
              <a:t>. 11-19/0916r1 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28680" name="Picture 8" descr="IR LED lamp 3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296" y="1827968"/>
            <a:ext cx="1232680" cy="9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Bildergebnis fÃ¼r high power LED signif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779807"/>
            <a:ext cx="1439063" cy="115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https://cdn.macrumors.com/article-new/2017/03/iphone-augmented-realit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36" y="4176021"/>
            <a:ext cx="2061292" cy="206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998830"/>
            <a:ext cx="10585176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is based on the home networking standard G.hn.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G.hn uses one </a:t>
            </a:r>
            <a:r>
              <a:rPr lang="en-US" altLang="en-US" b="0" kern="0" dirty="0">
                <a:solidFill>
                  <a:srgbClr val="000000"/>
                </a:solidFill>
              </a:rPr>
              <a:t>silicon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for multiple media: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Powerline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phoneline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kern="0" dirty="0" smtClean="0">
                <a:solidFill>
                  <a:srgbClr val="000000"/>
                </a:solidFill>
              </a:rPr>
              <a:t>coax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and plastic optical fiber (POF).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GB" b="0" dirty="0"/>
              <a:t>For the new LC standard G.9991 the </a:t>
            </a:r>
            <a:r>
              <a:rPr lang="en-GB" dirty="0"/>
              <a:t>coax profile </a:t>
            </a:r>
            <a:r>
              <a:rPr lang="en-GB" b="0" dirty="0" smtClean="0"/>
              <a:t>has </a:t>
            </a:r>
            <a:r>
              <a:rPr lang="en-GB" b="0" dirty="0"/>
              <a:t>been selected.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The coax profile makes scaling to higher bandwidth straight forward,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e.g. through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the use of </a:t>
            </a:r>
            <a:r>
              <a:rPr lang="en-US" altLang="en-US" kern="0" dirty="0" smtClean="0">
                <a:solidFill>
                  <a:srgbClr val="000000"/>
                </a:solidFill>
              </a:rPr>
              <a:t>carrier aggregation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The concept is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discussed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in G.hn2 project.  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enables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1847528" y="4623519"/>
            <a:ext cx="9073008" cy="1224136"/>
            <a:chOff x="1559496" y="4149080"/>
            <a:chExt cx="3456384" cy="1224136"/>
          </a:xfrm>
        </p:grpSpPr>
        <p:cxnSp>
          <p:nvCxnSpPr>
            <p:cNvPr id="5" name="Gerade Verbindung mit Pfeil 4"/>
            <p:cNvCxnSpPr/>
            <p:nvPr/>
          </p:nvCxnSpPr>
          <p:spPr bwMode="auto">
            <a:xfrm flipV="1">
              <a:off x="1559496" y="4149080"/>
              <a:ext cx="0" cy="12241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Gerade Verbindung mit Pfeil 15"/>
            <p:cNvCxnSpPr/>
            <p:nvPr/>
          </p:nvCxnSpPr>
          <p:spPr bwMode="auto">
            <a:xfrm>
              <a:off x="1567880" y="5373216"/>
              <a:ext cx="3448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" name="Rechteck 9"/>
          <p:cNvSpPr/>
          <p:nvPr/>
        </p:nvSpPr>
        <p:spPr bwMode="auto">
          <a:xfrm>
            <a:off x="194154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359772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523190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8" name="Rechteck 27"/>
          <p:cNvSpPr/>
          <p:nvPr/>
        </p:nvSpPr>
        <p:spPr bwMode="auto">
          <a:xfrm>
            <a:off x="688808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8544272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290342" y="5919663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frequency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628800"/>
            <a:ext cx="1087320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modulation starts at DC up to some maximum frequency.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needs a real-valued baseband signal.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>
                <a:solidFill>
                  <a:srgbClr val="000000"/>
                </a:solidFill>
              </a:rPr>
              <a:t>Fixed (incl. home) networking media are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very similar.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Baseband chips can be easily reused for LC.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sz="1600" b="0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       data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b="0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Reusing baseband signals from RF is much more difficult, see e.g. 802.11ax.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RF has complex-valued baseband up-converted </a:t>
            </a:r>
            <a:r>
              <a:rPr lang="en-US" altLang="en-US" kern="0" dirty="0" smtClean="0">
                <a:solidFill>
                  <a:srgbClr val="000000"/>
                </a:solidFill>
              </a:rPr>
              <a:t>in the same chip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 to an RF carrier.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New external interface is needed for reusing RF baseband signals for LC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Basically, 11ax needs a digital up-conversion to low-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frequ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IF</a:t>
            </a:r>
            <a:r>
              <a:rPr lang="en-US" altLang="en-US" b="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BW/2, like in G.hn</a:t>
            </a:r>
            <a:endParaRPr lang="en-US" altLang="en-US" b="0" kern="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5. Why implementation is so easy?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8051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2135560" y="3347002"/>
            <a:ext cx="8302928" cy="1080120"/>
            <a:chOff x="2063552" y="3429000"/>
            <a:chExt cx="8302928" cy="1080120"/>
          </a:xfrm>
        </p:grpSpPr>
        <p:sp>
          <p:nvSpPr>
            <p:cNvPr id="17" name="Rechteck 16"/>
            <p:cNvSpPr/>
            <p:nvPr/>
          </p:nvSpPr>
          <p:spPr bwMode="auto">
            <a:xfrm>
              <a:off x="2423592" y="3573016"/>
              <a:ext cx="2016224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LC-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optimized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baseband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4749856" y="3573017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AFE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6622064" y="3573016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LC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frontend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8494272" y="3429000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LED/VCSEL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8494272" y="4005064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PD</a:t>
              </a:r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4439816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6312024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8184232" y="378904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Gerade Verbindung mit Pfeil 29"/>
            <p:cNvCxnSpPr/>
            <p:nvPr/>
          </p:nvCxnSpPr>
          <p:spPr bwMode="auto">
            <a:xfrm rot="10800000">
              <a:off x="8184233" y="414908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Gerade Verbindung mit Pfeil 30"/>
            <p:cNvCxnSpPr/>
            <p:nvPr/>
          </p:nvCxnSpPr>
          <p:spPr bwMode="auto">
            <a:xfrm>
              <a:off x="2063552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334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Ease of </a:t>
            </a:r>
            <a:r>
              <a:rPr lang="en-US" altLang="en-US" dirty="0" smtClean="0"/>
              <a:t>implementation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127448" y="2090172"/>
            <a:ext cx="100091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chemeClr val="tx1"/>
                </a:solidFill>
              </a:rPr>
              <a:t>Feasibility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is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proven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by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several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products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from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at least 3 </a:t>
            </a:r>
            <a:r>
              <a:rPr lang="de-DE" sz="2800" dirty="0" err="1" smtClean="0">
                <a:solidFill>
                  <a:schemeClr val="tx1"/>
                </a:solidFill>
              </a:rPr>
              <a:t>independent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vendors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in </a:t>
            </a:r>
            <a:r>
              <a:rPr lang="de-DE" sz="2800" dirty="0" err="1">
                <a:solidFill>
                  <a:schemeClr val="tx1"/>
                </a:solidFill>
              </a:rPr>
              <a:t>current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market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using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LC-</a:t>
            </a:r>
            <a:r>
              <a:rPr lang="de-DE" sz="2800" dirty="0" err="1" smtClean="0">
                <a:solidFill>
                  <a:schemeClr val="tx1"/>
                </a:solidFill>
              </a:rPr>
              <a:t>optimized</a:t>
            </a:r>
            <a:r>
              <a:rPr lang="de-DE" sz="2800" dirty="0" smtClean="0">
                <a:solidFill>
                  <a:schemeClr val="tx1"/>
                </a:solidFill>
              </a:rPr>
              <a:t> PHY.</a:t>
            </a:r>
            <a:endParaRPr lang="de-DE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>
                <a:solidFill>
                  <a:schemeClr val="tx1"/>
                </a:solidFill>
              </a:rPr>
              <a:t>For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example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  <a:r>
              <a:rPr lang="de-DE" sz="2800" dirty="0" err="1" smtClean="0">
                <a:solidFill>
                  <a:schemeClr val="tx1"/>
                </a:solidFill>
              </a:rPr>
              <a:t>see</a:t>
            </a:r>
            <a:endParaRPr lang="de-DE" sz="2800" dirty="0" smtClean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2800" dirty="0" err="1" smtClean="0">
                <a:solidFill>
                  <a:schemeClr val="tx1"/>
                </a:solidFill>
              </a:rPr>
              <a:t>doc</a:t>
            </a:r>
            <a:r>
              <a:rPr lang="de-DE" sz="2800" dirty="0">
                <a:solidFill>
                  <a:schemeClr val="tx1"/>
                </a:solidFill>
              </a:rPr>
              <a:t>. </a:t>
            </a:r>
            <a:r>
              <a:rPr lang="de-DE" sz="28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de-DE" sz="2800" dirty="0" smtClean="0">
                <a:solidFill>
                  <a:schemeClr val="tx1"/>
                </a:solidFill>
                <a:hlinkClick r:id="rId3"/>
              </a:rPr>
              <a:t>mentor.ieee.org/802.11/dcn/19/11-19-1208-00-00bb-practical-experiences-in-implementing-an-lc-optimized-phy-proposed-for-tgbb.ppt</a:t>
            </a:r>
            <a:endParaRPr lang="de-DE" sz="2800" dirty="0" smtClean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28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de-DE" sz="2800" dirty="0">
                <a:solidFill>
                  <a:schemeClr val="tx1"/>
                </a:solidFill>
                <a:hlinkClick r:id="rId4"/>
              </a:rPr>
              <a:t>://www.youtube.com/watch?v=066jgai1Fbc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b="0" kern="0" dirty="0" smtClean="0"/>
              <a:t>Switching between PHY modes is common practice in 802.11 MAC</a:t>
            </a:r>
          </a:p>
          <a:p>
            <a:pPr>
              <a:defRPr/>
            </a:pPr>
            <a:r>
              <a:rPr lang="en-US" altLang="en-US" b="0" kern="0" dirty="0" smtClean="0"/>
              <a:t>It needs a </a:t>
            </a:r>
            <a:r>
              <a:rPr lang="en-US" altLang="en-US" kern="0" dirty="0" smtClean="0"/>
              <a:t>simple</a:t>
            </a:r>
            <a:r>
              <a:rPr lang="en-US" altLang="en-US" b="0" kern="0" dirty="0" smtClean="0"/>
              <a:t> common-mode PHY, </a:t>
            </a:r>
            <a:r>
              <a:rPr lang="en-US" altLang="en-US" b="0" kern="0" dirty="0" smtClean="0"/>
              <a:t>supporting low energy</a:t>
            </a:r>
            <a:endParaRPr lang="en-US" altLang="en-US" b="0" kern="0" dirty="0" smtClean="0"/>
          </a:p>
          <a:p>
            <a:pPr>
              <a:defRPr/>
            </a:pPr>
            <a:r>
              <a:rPr lang="en-US" altLang="en-US" b="0" kern="0" dirty="0" smtClean="0"/>
              <a:t>This way we can do all the signaling to switch to </a:t>
            </a:r>
            <a:r>
              <a:rPr lang="en-US" altLang="en-US" b="0" kern="0" dirty="0" smtClean="0"/>
              <a:t>a </a:t>
            </a:r>
            <a:r>
              <a:rPr lang="en-US" altLang="en-US" b="0" kern="0" dirty="0" smtClean="0"/>
              <a:t>more complex PHY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6</a:t>
            </a:r>
            <a:r>
              <a:rPr lang="en-US" altLang="en-US" kern="0" dirty="0" smtClean="0"/>
              <a:t>. Integration with 11ax</a:t>
            </a:r>
            <a:endParaRPr lang="en-US" altLang="en-US" kern="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752" y="1916832"/>
            <a:ext cx="4645835" cy="291804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sz="2800" b="0" kern="0" dirty="0" smtClean="0"/>
              <a:t>References and resources for LC-optimized PHY are outlined in </a:t>
            </a:r>
            <a:r>
              <a:rPr lang="en-US" altLang="en-US" sz="2800" b="0" kern="0" dirty="0" smtClean="0"/>
              <a:t>doc. </a:t>
            </a:r>
            <a:r>
              <a:rPr lang="en-US" altLang="en-US" sz="2800" b="0" kern="0" dirty="0" smtClean="0">
                <a:hlinkClick r:id="rId2" action="ppaction://hlinkpres?slideindex=1&amp;slidetitle="/>
              </a:rPr>
              <a:t>https</a:t>
            </a:r>
            <a:r>
              <a:rPr lang="en-US" altLang="en-US" sz="2800" b="0" kern="0" dirty="0">
                <a:hlinkClick r:id="rId2" action="ppaction://hlinkpres?slideindex=1&amp;slidetitle="/>
              </a:rPr>
              <a:t>://</a:t>
            </a:r>
            <a:r>
              <a:rPr lang="en-US" altLang="en-US" sz="2800" b="0" kern="0" dirty="0" smtClean="0">
                <a:hlinkClick r:id="rId2" action="ppaction://hlinkpres?slideindex=1&amp;slidetitle="/>
              </a:rPr>
              <a:t>mentor.ieee.org/802.11/dcn/19/11-19-1359-01-00bb-lc-optimized-phy-resources.pptx</a:t>
            </a:r>
            <a:endParaRPr lang="en-US" altLang="en-US" sz="2800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 err="1" smtClean="0"/>
              <a:t>Ressources</a:t>
            </a:r>
            <a:r>
              <a:rPr lang="en-US" altLang="en-US" kern="0" dirty="0" smtClean="0"/>
              <a:t> and references</a:t>
            </a:r>
            <a:endParaRPr lang="en-US" altLang="en-US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3923"/>
            <a:ext cx="10361084" cy="1065213"/>
          </a:xfrm>
        </p:spPr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99323"/>
            <a:ext cx="10361084" cy="4113213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proposed LC-optimized PHY will support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Adaptive bit loading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Distributed MIMO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Bandwidth up to 1 GHz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Easy implementation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Integration with 11ax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LC-optimized PHY is to be considered as one mode of operation in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a summary of new features of the proposed LC-optimized PHY for </a:t>
            </a:r>
            <a:r>
              <a:rPr lang="en-GB" dirty="0" err="1" smtClean="0"/>
              <a:t>TGbb</a:t>
            </a:r>
            <a:r>
              <a:rPr lang="en-GB" dirty="0" smtClean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Introduction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Adaptive </a:t>
            </a:r>
            <a:r>
              <a:rPr lang="en-GB" dirty="0" err="1" smtClean="0"/>
              <a:t>bitloading</a:t>
            </a:r>
            <a:endParaRPr lang="en-GB" dirty="0" smtClean="0"/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Distributed MIMO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Higher bandwidth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Easy implementation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Integration of 11ax with LC-optimized PHY 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22" y="1916832"/>
            <a:ext cx="622229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Bit-interleaved </a:t>
            </a:r>
            <a:r>
              <a:rPr lang="en-US" altLang="en-US" sz="2800" b="0" dirty="0">
                <a:solidFill>
                  <a:srgbClr val="000000"/>
                </a:solidFill>
              </a:rPr>
              <a:t>coded modulation (BICM)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is </a:t>
            </a:r>
            <a:r>
              <a:rPr lang="en-US" altLang="en-US" sz="2800" b="0" dirty="0">
                <a:solidFill>
                  <a:srgbClr val="000000"/>
                </a:solidFill>
              </a:rPr>
              <a:t>the concept behind all existing 802.11 </a:t>
            </a:r>
            <a:r>
              <a:rPr lang="en-US" altLang="en-US" sz="2800" b="0" dirty="0" err="1" smtClean="0">
                <a:solidFill>
                  <a:srgbClr val="000000"/>
                </a:solidFill>
              </a:rPr>
              <a:t>PHYs</a:t>
            </a:r>
            <a:r>
              <a:rPr lang="en-US" altLang="en-US" sz="2800" b="0" dirty="0" err="1">
                <a:solidFill>
                  <a:srgbClr val="000000"/>
                </a:solidFill>
              </a:rPr>
              <a:t>.</a:t>
            </a:r>
            <a:r>
              <a:rPr lang="en-US" altLang="en-US" sz="2800" b="0" dirty="0">
                <a:solidFill>
                  <a:srgbClr val="000000"/>
                </a:solidFill>
              </a:rPr>
              <a:t>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dirty="0">
                <a:solidFill>
                  <a:srgbClr val="000000"/>
                </a:solidFill>
              </a:rPr>
              <a:t>RF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channels</a:t>
            </a:r>
            <a:r>
              <a:rPr lang="en-US" altLang="en-US" sz="2800" b="0" dirty="0">
                <a:solidFill>
                  <a:srgbClr val="000000"/>
                </a:solidFill>
              </a:rPr>
              <a:t>,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BICM works well. </a:t>
            </a:r>
            <a:endParaRPr lang="en-US" altLang="en-US" sz="2800" b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BICM creates redundancy. Then it permutes bits randomly </a:t>
            </a:r>
            <a:r>
              <a:rPr lang="en-US" altLang="en-US" sz="2800" b="0" dirty="0">
                <a:solidFill>
                  <a:srgbClr val="000000"/>
                </a:solidFill>
              </a:rPr>
              <a:t>over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all the </a:t>
            </a:r>
            <a:r>
              <a:rPr lang="en-US" altLang="en-US" sz="2800" b="0" dirty="0">
                <a:solidFill>
                  <a:srgbClr val="000000"/>
                </a:solidFill>
              </a:rPr>
              <a:t>subcarriers.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b="0" dirty="0">
                <a:solidFill>
                  <a:srgbClr val="000000"/>
                </a:solidFill>
              </a:rPr>
              <a:t>a rare fading event, lost bits can be repaired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by </a:t>
            </a:r>
            <a:r>
              <a:rPr lang="en-US" altLang="en-US" sz="2800" b="0" dirty="0">
                <a:solidFill>
                  <a:srgbClr val="000000"/>
                </a:solidFill>
              </a:rPr>
              <a:t>the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soft-decision FEC.</a:t>
            </a: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1. Introduction: How 802.11 RF PHYs work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320136" y="2707943"/>
            <a:ext cx="4032447" cy="2737281"/>
            <a:chOff x="7933556" y="1336676"/>
            <a:chExt cx="2663483" cy="1965968"/>
          </a:xfrm>
        </p:grpSpPr>
        <p:pic>
          <p:nvPicPr>
            <p:cNvPr id="20" name="Picture 2" descr="etrij_37_1_32_f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3556" y="1336676"/>
              <a:ext cx="2663483" cy="1965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8485429" y="1999150"/>
              <a:ext cx="43473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RF</a:t>
              </a:r>
            </a:p>
          </p:txBody>
        </p:sp>
      </p:grpSp>
      <p:sp>
        <p:nvSpPr>
          <p:cNvPr id="22" name="Rechteck 21"/>
          <p:cNvSpPr/>
          <p:nvPr/>
        </p:nvSpPr>
        <p:spPr bwMode="auto">
          <a:xfrm>
            <a:off x="7968208" y="4221984"/>
            <a:ext cx="1656184" cy="6708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12646" r="12766"/>
          <a:stretch/>
        </p:blipFill>
        <p:spPr>
          <a:xfrm>
            <a:off x="2207568" y="764704"/>
            <a:ext cx="7416824" cy="559054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Limitations of 11ax for LC</a:t>
            </a:r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89112"/>
            <a:ext cx="10582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 smtClean="0"/>
              <a:t>Limitations</a:t>
            </a:r>
          </a:p>
          <a:p>
            <a:pPr lvl="1">
              <a:defRPr/>
            </a:pPr>
            <a:r>
              <a:rPr lang="en-US" altLang="en-US" sz="2400" b="0" kern="0" dirty="0" smtClean="0"/>
              <a:t>Adaptive </a:t>
            </a:r>
            <a:r>
              <a:rPr lang="en-US" altLang="en-US" sz="2400" b="0" kern="0" dirty="0" err="1" smtClean="0"/>
              <a:t>bitloading</a:t>
            </a:r>
            <a:r>
              <a:rPr lang="en-US" altLang="en-US" sz="2400" b="0" kern="0" dirty="0" smtClean="0"/>
              <a:t> is not supported</a:t>
            </a:r>
          </a:p>
          <a:p>
            <a:pPr lvl="1">
              <a:defRPr/>
            </a:pPr>
            <a:r>
              <a:rPr lang="en-US" altLang="en-US" sz="2400" b="0" kern="0" dirty="0" smtClean="0"/>
              <a:t>Bandwidth is limited to 160 MHz</a:t>
            </a:r>
          </a:p>
          <a:p>
            <a:pPr lvl="1">
              <a:defRPr/>
            </a:pPr>
            <a:r>
              <a:rPr lang="en-US" altLang="en-US" sz="2400" b="0" kern="0" dirty="0" smtClean="0"/>
              <a:t>MIMO is limited to </a:t>
            </a:r>
            <a:r>
              <a:rPr lang="en-US" altLang="en-US" sz="2400" b="0" kern="0" dirty="0" smtClean="0"/>
              <a:t>8 antennas</a:t>
            </a:r>
            <a:endParaRPr lang="en-US" altLang="en-US" sz="2400" b="0" kern="0" dirty="0" smtClean="0"/>
          </a:p>
          <a:p>
            <a:pPr lvl="1">
              <a:defRPr/>
            </a:pPr>
            <a:r>
              <a:rPr lang="en-US" altLang="en-US" sz="2400" b="0" kern="0" dirty="0" smtClean="0"/>
              <a:t>New interface to LC frontend is needed</a:t>
            </a:r>
          </a:p>
          <a:p>
            <a:pPr>
              <a:defRPr/>
            </a:pPr>
            <a:r>
              <a:rPr lang="en-US" altLang="en-US" sz="2800" b="0" kern="0" dirty="0" smtClean="0"/>
              <a:t>Making 11ax useful is </a:t>
            </a:r>
            <a:r>
              <a:rPr lang="en-US" altLang="en-US" sz="2800" b="0" kern="0" dirty="0" smtClean="0"/>
              <a:t>certainly important </a:t>
            </a:r>
            <a:r>
              <a:rPr lang="en-US" altLang="en-US" sz="2800" b="0" kern="0" dirty="0" smtClean="0"/>
              <a:t>step for LC</a:t>
            </a:r>
          </a:p>
          <a:p>
            <a:pPr>
              <a:defRPr/>
            </a:pPr>
            <a:r>
              <a:rPr lang="en-US" altLang="en-US" sz="2800" b="0" kern="0" dirty="0" smtClean="0"/>
              <a:t>But LC </a:t>
            </a:r>
            <a:r>
              <a:rPr lang="en-US" altLang="en-US" sz="2800" b="0" kern="0" dirty="0"/>
              <a:t>should </a:t>
            </a:r>
            <a:r>
              <a:rPr lang="en-US" altLang="en-US" sz="2800" b="0" kern="0" dirty="0" smtClean="0"/>
              <a:t>not be limited by 802.11 PHY developed for RF</a:t>
            </a:r>
          </a:p>
          <a:p>
            <a:pPr>
              <a:defRPr/>
            </a:pPr>
            <a:r>
              <a:rPr lang="en-US" altLang="en-US" sz="2800" kern="0" dirty="0" smtClean="0"/>
              <a:t>Light is a new wireless medium </a:t>
            </a:r>
          </a:p>
          <a:p>
            <a:pPr lvl="1">
              <a:defRPr/>
            </a:pPr>
            <a:r>
              <a:rPr lang="en-US" altLang="en-US" sz="2400" b="0" kern="0" dirty="0" smtClean="0"/>
              <a:t>Short-range</a:t>
            </a:r>
            <a:r>
              <a:rPr lang="en-US" altLang="en-US" sz="2400" b="0" kern="0" dirty="0"/>
              <a:t>, more directive, bidirectional, networked, less interfered </a:t>
            </a:r>
          </a:p>
          <a:p>
            <a:pPr>
              <a:defRPr/>
            </a:pPr>
            <a:r>
              <a:rPr lang="en-US" altLang="en-US" sz="2800" kern="0" dirty="0" smtClean="0"/>
              <a:t>LC needs a dedicated PHY to overcome the above limitations.</a:t>
            </a:r>
            <a:endParaRPr lang="en-US" altLang="en-US" kern="0" dirty="0"/>
          </a:p>
          <a:p>
            <a:pPr>
              <a:defRPr/>
            </a:pPr>
            <a:endParaRPr lang="en-US" altLang="en-US" sz="280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1926822"/>
            <a:ext cx="7053724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LC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 may be 1</a:t>
            </a:r>
            <a:r>
              <a:rPr lang="en-US" altLang="en-US" sz="2800" b="0" baseline="30000" dirty="0" smtClean="0">
                <a:solidFill>
                  <a:srgbClr val="000000"/>
                </a:solidFill>
              </a:rPr>
              <a:t>st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="0" dirty="0">
                <a:solidFill>
                  <a:srgbClr val="000000"/>
                </a:solidFill>
              </a:rPr>
              <a:t>order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low-pass, due to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NLOS propagation [</a:t>
            </a:r>
            <a:r>
              <a:rPr lang="en-US" altLang="en-US" sz="2400" dirty="0" smtClean="0">
                <a:solidFill>
                  <a:srgbClr val="000000"/>
                </a:solidFill>
              </a:rPr>
              <a:t>1]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Low-power LED driver 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characteristics [13]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Assume 100 </a:t>
            </a:r>
            <a:r>
              <a:rPr lang="en-US" altLang="en-US" sz="2800" b="0" dirty="0">
                <a:solidFill>
                  <a:srgbClr val="000000"/>
                </a:solidFill>
              </a:rPr>
              <a:t>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baseband and </a:t>
            </a:r>
            <a:r>
              <a:rPr lang="en-US" altLang="en-US" sz="2800" b="0" dirty="0">
                <a:solidFill>
                  <a:srgbClr val="000000"/>
                </a:solidFill>
              </a:rPr>
              <a:t>20 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cut-off due to LED driver or channel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80</a:t>
            </a:r>
            <a:r>
              <a:rPr lang="en-US" altLang="en-US" sz="2800" b="0" dirty="0">
                <a:solidFill>
                  <a:srgbClr val="000000"/>
                </a:solidFill>
              </a:rPr>
              <a:t>% of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the bits fall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into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a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fade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BICM </a:t>
            </a:r>
            <a:r>
              <a:rPr lang="en-US" altLang="en-US" sz="2800" b="0" dirty="0">
                <a:solidFill>
                  <a:srgbClr val="000000"/>
                </a:solidFill>
                <a:sym typeface="Wingdings" panose="05000000000000000000" pitchFamily="2" charset="2"/>
              </a:rPr>
              <a:t>operation will basically fail</a:t>
            </a: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sz="2800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Replace BICM by adaptive </a:t>
            </a:r>
            <a:r>
              <a:rPr lang="en-US" altLang="en-US" sz="2800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2. Why adaptive </a:t>
            </a:r>
            <a:r>
              <a:rPr lang="en-US" altLang="en-US" dirty="0" err="1" smtClean="0"/>
              <a:t>bitloading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7423097" y="1638790"/>
            <a:ext cx="4361535" cy="4742538"/>
            <a:chOff x="7423097" y="1484784"/>
            <a:chExt cx="4464496" cy="4896544"/>
          </a:xfrm>
        </p:grpSpPr>
        <p:sp>
          <p:nvSpPr>
            <p:cNvPr id="17" name="Rechteck 16"/>
            <p:cNvSpPr/>
            <p:nvPr/>
          </p:nvSpPr>
          <p:spPr bwMode="auto">
            <a:xfrm>
              <a:off x="7968208" y="1484784"/>
              <a:ext cx="3456383" cy="4896544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MS PGothic" panose="020B0600070205080204" pitchFamily="34" charset="-128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1982" y="1589602"/>
              <a:ext cx="3166726" cy="2065988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8572366" y="1901925"/>
              <a:ext cx="577951" cy="39697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LC</a:t>
              </a:r>
            </a:p>
          </p:txBody>
        </p:sp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1578" y="3745743"/>
              <a:ext cx="3126022" cy="249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feld 24"/>
            <p:cNvSpPr txBox="1"/>
            <p:nvPr/>
          </p:nvSpPr>
          <p:spPr>
            <a:xfrm>
              <a:off x="7423097" y="5392059"/>
              <a:ext cx="4464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b="1" dirty="0" err="1" smtClean="0">
                  <a:solidFill>
                    <a:schemeClr val="tx1"/>
                  </a:solidFill>
                </a:rPr>
                <a:t>doc</a:t>
              </a:r>
              <a:r>
                <a:rPr lang="de-DE" sz="1800" b="1" dirty="0" smtClean="0">
                  <a:solidFill>
                    <a:schemeClr val="tx1"/>
                  </a:solidFill>
                </a:rPr>
                <a:t>. 19-1208r0</a:t>
              </a:r>
              <a:endParaRPr lang="de-DE" sz="1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4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2063384"/>
            <a:ext cx="10417908" cy="424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Simulation results for </a:t>
            </a:r>
            <a:r>
              <a:rPr lang="en-US" altLang="en-US" kern="0" dirty="0" smtClean="0">
                <a:solidFill>
                  <a:srgbClr val="000000"/>
                </a:solidFill>
              </a:rPr>
              <a:t>LC-optimized PHY are available in </a:t>
            </a:r>
            <a:r>
              <a:rPr lang="en-US" altLang="en-US" kern="0" dirty="0" smtClean="0">
                <a:solidFill>
                  <a:srgbClr val="000000"/>
                </a:solidFill>
              </a:rPr>
              <a:t>two contributions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1) Preamble, Header and Payload w/o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altLang="en-US" kern="0" dirty="0" smtClean="0">
                <a:solidFill>
                  <a:srgbClr val="000000"/>
                </a:solidFill>
                <a:hlinkClick r:id="rId3"/>
              </a:rPr>
              <a:t>mentor.ieee.org/802.11/dcn/19/11-19-1054-02-00bb-simulation-results-for-lc-optimized-phy-proposal.pptx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2) Dedicated comparison w/o and with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>
                <a:solidFill>
                  <a:srgbClr val="0070C0"/>
                </a:solidFill>
                <a:hlinkClick r:id="rId4" action="ppaction://hlinkpres?slideindex=1&amp;slidetitle="/>
              </a:rPr>
              <a:t>https://mentor.ieee.org/802.11/dcn/19/11-19-1566-03-00bb-simulation-results-with-bit-loading-for-the-lc-optimized-phy.pptx</a:t>
            </a:r>
            <a:endParaRPr lang="en-US" altLang="en-US" kern="0" dirty="0" smtClean="0">
              <a:solidFill>
                <a:srgbClr val="0070C0"/>
              </a:solidFill>
              <a:hlinkClick r:id="rId4" action="ppaction://hlinkpres?slideindex=1&amp;slidetitle="/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Results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6237381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is envisioned as a dense network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One LC frontend covers few meters spot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Classical handover concepts are obsolete, taking realistic mobility into account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Centralized AP, distributed LC frontends serve LC Non-AP STAs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Large distributed multiuser MIMO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STAs communicate with a subset of frontends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and RF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AP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could be co-located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RF to provide coverage, LC to add capacity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3. Why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5519936" y="2542768"/>
            <a:ext cx="6624736" cy="2254384"/>
            <a:chOff x="5447928" y="2420888"/>
            <a:chExt cx="6624736" cy="2254384"/>
          </a:xfrm>
        </p:grpSpPr>
        <p:sp>
          <p:nvSpPr>
            <p:cNvPr id="2" name="Textfeld 1"/>
            <p:cNvSpPr txBox="1"/>
            <p:nvPr/>
          </p:nvSpPr>
          <p:spPr>
            <a:xfrm>
              <a:off x="10119437" y="2420888"/>
              <a:ext cx="195322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AP</a:t>
              </a:r>
            </a:p>
            <a:p>
              <a:pPr>
                <a:lnSpc>
                  <a:spcPct val="150000"/>
                </a:lnSpc>
              </a:pPr>
              <a:r>
                <a:rPr lang="de-DE" sz="2000" dirty="0" err="1" smtClean="0">
                  <a:solidFill>
                    <a:schemeClr val="tx1"/>
                  </a:solidFill>
                </a:rPr>
                <a:t>Fronthaul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</a:t>
              </a:r>
              <a:r>
                <a:rPr lang="de-DE" sz="2000" dirty="0" err="1" smtClean="0">
                  <a:solidFill>
                    <a:schemeClr val="tx1"/>
                  </a:solidFill>
                </a:rPr>
                <a:t>frontend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Non-AP STA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pic>
          <p:nvPicPr>
            <p:cNvPr id="14" name="Grafik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414" r="23824"/>
            <a:stretch/>
          </p:blipFill>
          <p:spPr bwMode="auto">
            <a:xfrm>
              <a:off x="5447928" y="2443024"/>
              <a:ext cx="4553882" cy="223224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91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681685"/>
            <a:ext cx="10566773" cy="4691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30201" y="980728"/>
            <a:ext cx="62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55440" y="558924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Kai Lennert Bober, „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a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Communication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Network“, Master Thesis, TU Berlin, Germany, 2018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1038</Words>
  <Application>Microsoft Office PowerPoint</Application>
  <PresentationFormat>Breitbild</PresentationFormat>
  <Paragraphs>243</Paragraphs>
  <Slides>19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9" baseType="lpstr">
      <vt:lpstr>Arial Unicode MS</vt:lpstr>
      <vt:lpstr>MS Gothic</vt:lpstr>
      <vt:lpstr>MS PGothic</vt:lpstr>
      <vt:lpstr>MS PGothic</vt:lpstr>
      <vt:lpstr>Arial</vt:lpstr>
      <vt:lpstr>Symbol</vt:lpstr>
      <vt:lpstr>Times New Roman</vt:lpstr>
      <vt:lpstr>Wingdings</vt:lpstr>
      <vt:lpstr>Office Theme</vt:lpstr>
      <vt:lpstr>Document</vt:lpstr>
      <vt:lpstr>Overview of proposed LC-optimized PHY</vt:lpstr>
      <vt:lpstr>Abstract</vt:lpstr>
      <vt:lpstr>1. Introduction: How 802.11 RF PHYs work</vt:lpstr>
      <vt:lpstr>PowerPoint-Präsentation</vt:lpstr>
      <vt:lpstr>Limitations of 11ax for LC</vt:lpstr>
      <vt:lpstr>2. Why adaptive bitloading?</vt:lpstr>
      <vt:lpstr>Results</vt:lpstr>
      <vt:lpstr>3. Why distributed MIMO?</vt:lpstr>
      <vt:lpstr>PowerPoint-Präsentation</vt:lpstr>
      <vt:lpstr>PowerPoint-Präsentation</vt:lpstr>
      <vt:lpstr>How LC-optimized PHY supports distributed MIMO?</vt:lpstr>
      <vt:lpstr>Frequency-time multiplexed MIMO RS</vt:lpstr>
      <vt:lpstr>4. Why higher bandwidth?</vt:lpstr>
      <vt:lpstr>How LC-optimized PHY enables higher bandwidth?</vt:lpstr>
      <vt:lpstr>5. Why implementation is so easy?</vt:lpstr>
      <vt:lpstr>Ease of implementation</vt:lpstr>
      <vt:lpstr>PowerPoint-Präsentation</vt:lpstr>
      <vt:lpstr>PowerPoint-Präsentation</vt:lpstr>
      <vt:lpstr>Straw 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648</cp:revision>
  <cp:lastPrinted>1601-01-01T00:00:00Z</cp:lastPrinted>
  <dcterms:created xsi:type="dcterms:W3CDTF">2019-04-17T13:13:06Z</dcterms:created>
  <dcterms:modified xsi:type="dcterms:W3CDTF">2019-09-20T18:45:38Z</dcterms:modified>
  <cp:category/>
</cp:coreProperties>
</file>