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304" r:id="rId4"/>
    <p:sldId id="384" r:id="rId5"/>
    <p:sldId id="389" r:id="rId6"/>
    <p:sldId id="391" r:id="rId7"/>
    <p:sldId id="397" r:id="rId8"/>
    <p:sldId id="292" r:id="rId9"/>
    <p:sldId id="393" r:id="rId10"/>
    <p:sldId id="398" r:id="rId11"/>
    <p:sldId id="399" r:id="rId12"/>
    <p:sldId id="400" r:id="rId13"/>
    <p:sldId id="401" r:id="rId14"/>
    <p:sldId id="386" r:id="rId15"/>
    <p:sldId id="392" r:id="rId16"/>
    <p:sldId id="403" r:id="rId17"/>
    <p:sldId id="404" r:id="rId18"/>
    <p:sldId id="406" r:id="rId19"/>
    <p:sldId id="378" r:id="rId20"/>
    <p:sldId id="407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gnickel, Volker" initials="JV" lastIdx="2" clrIdx="0">
    <p:extLst>
      <p:ext uri="{19B8F6BF-5375-455C-9EA6-DF929625EA0E}">
        <p15:presenceInfo xmlns:p15="http://schemas.microsoft.com/office/powerpoint/2012/main" userId="S-1-5-21-229799756-4240444915-3125021034-1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8" autoAdjust="0"/>
    <p:restoredTop sz="93760" autoAdjust="0"/>
  </p:normalViewPr>
  <p:slideViewPr>
    <p:cSldViewPr>
      <p:cViewPr varScale="1">
        <p:scale>
          <a:sx n="58" d="100"/>
          <a:sy n="58" d="100"/>
        </p:scale>
        <p:origin x="672" y="53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7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May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Marc Emmelmann, Fraunhofer FOKUS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 Emmelmann, Fraunhofer FOKUS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dirty="0" err="1" smtClean="0"/>
              <a:t>July</a:t>
            </a:r>
            <a:r>
              <a:rPr lang="de-DE" dirty="0" smtClean="0"/>
              <a:t> 2019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802.11-19/1647r0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9001145" y="6429246"/>
            <a:ext cx="2449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Volker Jungnickel – Fraunhofer HHI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Vienna/Proposal/11-19-1053-02-00bb-lc-optimized-phy-proposal-for-tgbb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11-19-1208-00-00bb-practical-experiences-in-implementing-an-lc-optimized-phy-proposed-for-tgbb%20(3).p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66jgai1Fb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11-19-1359-01-00bb-lc-optimized-phy-resources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11-19-1566-02-00bb-simulation-results-with-bit-loading-for-the-lc-optimized-phy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/>
              <a:t>Overview of proposed LC-optimized PHY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288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2019-09-17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dirty="0" smtClean="0"/>
              <a:t>September </a:t>
            </a:r>
            <a:r>
              <a:rPr lang="de-DE" dirty="0"/>
              <a:t>2019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70080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63539"/>
              </p:ext>
            </p:extLst>
          </p:nvPr>
        </p:nvGraphicFramePr>
        <p:xfrm>
          <a:off x="914400" y="2271713"/>
          <a:ext cx="11268075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" name="Document" r:id="rId4" imgW="9392105" imgH="4117027" progId="Word.Document.8">
                  <p:embed/>
                </p:oleObj>
              </mc:Choice>
              <mc:Fallback>
                <p:oleObj name="Document" r:id="rId4" imgW="9392105" imgH="4117027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71713"/>
                        <a:ext cx="11268075" cy="4940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681685"/>
            <a:ext cx="10566773" cy="46915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30201" y="980728"/>
            <a:ext cx="6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055440" y="5589240"/>
            <a:ext cx="102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Kai Lennert Bober, „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a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Communication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Network“, Master Thesis, TU Berlin, Germany, 2018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6" y="692696"/>
            <a:ext cx="10570776" cy="46805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27449" y="5301208"/>
            <a:ext cx="1065718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MIMO, blind </a:t>
            </a: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MIMO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system-level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LC,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intuitively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illumination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30" y="1926822"/>
            <a:ext cx="10410870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LC-optimized PHY adds frequency-multiplexed pilot symbols in optional fields, see doc. </a:t>
            </a:r>
            <a:r>
              <a:rPr lang="en-US" altLang="en-US" b="0" kern="0" dirty="0" smtClean="0">
                <a:solidFill>
                  <a:srgbClr val="000000"/>
                </a:solidFill>
                <a:hlinkClick r:id="rId2" action="ppaction://hlinkpres?slideindex=1&amp;slidetitle="/>
              </a:rPr>
              <a:t>11-19-1053-02-00bb-lc-optimized-phy-proposal-for-tgbb.pptx</a:t>
            </a: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How LC-optimized </a:t>
            </a:r>
            <a:r>
              <a:rPr lang="en-US" altLang="en-US" dirty="0" smtClean="0"/>
              <a:t>PHY </a:t>
            </a:r>
            <a:r>
              <a:rPr lang="en-US" altLang="en-US" dirty="0" smtClean="0"/>
              <a:t>supports </a:t>
            </a:r>
            <a:r>
              <a:rPr lang="en-US" altLang="en-US" dirty="0" smtClean="0"/>
              <a:t>distributed MIMO?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335360" y="3147948"/>
            <a:ext cx="15337704" cy="3377396"/>
            <a:chOff x="263352" y="2787908"/>
            <a:chExt cx="15337704" cy="3377396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63352" y="2787908"/>
              <a:ext cx="15337704" cy="3377396"/>
              <a:chOff x="335360" y="1723610"/>
              <a:chExt cx="15337704" cy="3377396"/>
            </a:xfrm>
          </p:grpSpPr>
          <p:sp>
            <p:nvSpPr>
              <p:cNvPr id="15" name="Textfeld 3"/>
              <p:cNvSpPr txBox="1">
                <a:spLocks noChangeArrowheads="1"/>
              </p:cNvSpPr>
              <p:nvPr/>
            </p:nvSpPr>
            <p:spPr bwMode="auto">
              <a:xfrm>
                <a:off x="8357864" y="2621230"/>
                <a:ext cx="73152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sz="1400" b="0" dirty="0" smtClean="0"/>
                  <a:t>SISO = single-input single-output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sz="1400" dirty="0" smtClean="0"/>
                  <a:t>MIMO = multiple-input multiple-output</a:t>
                </a:r>
                <a:r>
                  <a:rPr lang="de-DE" altLang="de-DE" sz="1400" b="0" dirty="0" smtClean="0"/>
                  <a:t> 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sz="1400" b="0" dirty="0" smtClean="0"/>
                  <a:t>SHR = </a:t>
                </a:r>
                <a:r>
                  <a:rPr lang="de-DE" altLang="de-DE" sz="1400" b="0" dirty="0" err="1" smtClean="0"/>
                  <a:t>Synchronization</a:t>
                </a:r>
                <a:r>
                  <a:rPr lang="de-DE" altLang="de-DE" sz="1400" b="0" dirty="0" smtClean="0"/>
                  <a:t> </a:t>
                </a:r>
                <a:r>
                  <a:rPr lang="de-DE" altLang="de-DE" sz="1400" b="0" dirty="0" err="1"/>
                  <a:t>header</a:t>
                </a:r>
                <a:r>
                  <a:rPr lang="de-DE" altLang="de-DE" sz="1400" b="0" dirty="0"/>
                  <a:t> </a:t>
                </a: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sz="1400" b="0" dirty="0" smtClean="0"/>
                  <a:t>CE = Channel </a:t>
                </a:r>
                <a:r>
                  <a:rPr lang="de-DE" altLang="de-DE" sz="1400" b="0" dirty="0" err="1"/>
                  <a:t>estimation</a:t>
                </a:r>
                <a:endParaRPr lang="de-DE" altLang="de-DE" sz="1400" b="0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sz="1400" b="0" dirty="0" smtClean="0"/>
                  <a:t>PHR = </a:t>
                </a:r>
                <a:r>
                  <a:rPr lang="de-DE" altLang="de-DE" sz="1400" b="0" dirty="0" err="1" smtClean="0"/>
                  <a:t>Physical</a:t>
                </a:r>
                <a:r>
                  <a:rPr lang="de-DE" altLang="de-DE" sz="1400" b="0" dirty="0" smtClean="0"/>
                  <a:t> </a:t>
                </a:r>
                <a:r>
                  <a:rPr lang="de-DE" altLang="de-DE" sz="1400" b="0" dirty="0" err="1"/>
                  <a:t>layer</a:t>
                </a:r>
                <a:r>
                  <a:rPr lang="de-DE" altLang="de-DE" sz="1400" b="0" dirty="0"/>
                  <a:t> </a:t>
                </a:r>
                <a:r>
                  <a:rPr lang="de-DE" altLang="de-DE" sz="1400" b="0" dirty="0" err="1" smtClean="0"/>
                  <a:t>header</a:t>
                </a:r>
                <a:endParaRPr lang="de-DE" altLang="de-DE" sz="1400" b="0" dirty="0"/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sz="1400" b="0" dirty="0" smtClean="0"/>
                  <a:t>HCS = Header check </a:t>
                </a:r>
                <a:r>
                  <a:rPr lang="de-DE" altLang="de-DE" sz="1400" b="0" dirty="0" err="1" smtClean="0"/>
                  <a:t>sequence</a:t>
                </a:r>
                <a:r>
                  <a:rPr lang="de-DE" altLang="de-DE" sz="1400" b="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1400" dirty="0" smtClean="0"/>
                  <a:t>PSDU = </a:t>
                </a:r>
                <a:r>
                  <a:rPr lang="de-DE" sz="1400" dirty="0"/>
                  <a:t>PLCP Service Data </a:t>
                </a:r>
                <a:r>
                  <a:rPr lang="de-DE" sz="1400" dirty="0" smtClean="0"/>
                  <a:t>Unit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1400" b="0" dirty="0" smtClean="0"/>
                  <a:t>PLCP = </a:t>
                </a:r>
                <a:r>
                  <a:rPr lang="de-DE" altLang="de-DE" sz="1400" b="0" dirty="0" err="1" smtClean="0"/>
                  <a:t>Physical</a:t>
                </a:r>
                <a:r>
                  <a:rPr lang="de-DE" altLang="de-DE" sz="1400" b="0" dirty="0" smtClean="0"/>
                  <a:t> </a:t>
                </a:r>
                <a:r>
                  <a:rPr lang="de-DE" altLang="de-DE" sz="1400" b="0" dirty="0" err="1" smtClean="0"/>
                  <a:t>layer</a:t>
                </a:r>
                <a:r>
                  <a:rPr lang="de-DE" altLang="de-DE" sz="1400" b="0" dirty="0" smtClean="0"/>
                  <a:t> </a:t>
                </a:r>
                <a:r>
                  <a:rPr lang="de-DE" altLang="de-DE" sz="1400" b="0" dirty="0" err="1" smtClean="0"/>
                  <a:t>convergence</a:t>
                </a:r>
                <a:r>
                  <a:rPr lang="de-DE" altLang="de-DE" sz="1400" b="0" dirty="0" smtClean="0"/>
                  <a:t> </a:t>
                </a:r>
                <a:r>
                  <a:rPr lang="de-DE" altLang="de-DE" sz="1400" b="0" dirty="0" err="1" smtClean="0"/>
                  <a:t>protocol</a:t>
                </a:r>
                <a:endParaRPr lang="de-DE" altLang="de-DE" sz="1400" b="0" dirty="0"/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335360" y="1723610"/>
                <a:ext cx="7776864" cy="3377396"/>
                <a:chOff x="5654884" y="3774952"/>
                <a:chExt cx="5941057" cy="2606376"/>
              </a:xfrm>
            </p:grpSpPr>
            <p:grpSp>
              <p:nvGrpSpPr>
                <p:cNvPr id="17" name="组合 25"/>
                <p:cNvGrpSpPr/>
                <p:nvPr/>
              </p:nvGrpSpPr>
              <p:grpSpPr>
                <a:xfrm>
                  <a:off x="5654884" y="4437112"/>
                  <a:ext cx="5941057" cy="1473201"/>
                  <a:chOff x="0" y="0"/>
                  <a:chExt cx="5839222" cy="1296144"/>
                </a:xfrm>
              </p:grpSpPr>
              <p:sp>
                <p:nvSpPr>
                  <p:cNvPr id="24" name="矩形 7"/>
                  <p:cNvSpPr/>
                  <p:nvPr/>
                </p:nvSpPr>
                <p:spPr bwMode="auto">
                  <a:xfrm>
                    <a:off x="0" y="328"/>
                    <a:ext cx="864096" cy="877416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25" name="矩形 8"/>
                  <p:cNvSpPr/>
                  <p:nvPr/>
                </p:nvSpPr>
                <p:spPr bwMode="auto">
                  <a:xfrm>
                    <a:off x="864096" y="0"/>
                    <a:ext cx="864096" cy="877416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26" name="文本框 9"/>
                  <p:cNvSpPr txBox="1"/>
                  <p:nvPr/>
                </p:nvSpPr>
                <p:spPr>
                  <a:xfrm>
                    <a:off x="0" y="212743"/>
                    <a:ext cx="929225" cy="312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de-DE" sz="1800" kern="1200" dirty="0" err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Preamble</a:t>
                    </a:r>
                    <a:endParaRPr lang="de-DE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文本框 10"/>
                  <p:cNvSpPr txBox="1"/>
                  <p:nvPr/>
                </p:nvSpPr>
                <p:spPr>
                  <a:xfrm>
                    <a:off x="865396" y="229653"/>
                    <a:ext cx="934720" cy="500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CE</a:t>
                    </a:r>
                  </a:p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symbols</a:t>
                    </a:r>
                    <a:endParaRPr lang="de-DE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矩形 11"/>
                  <p:cNvSpPr/>
                  <p:nvPr/>
                </p:nvSpPr>
                <p:spPr bwMode="auto">
                  <a:xfrm>
                    <a:off x="0" y="877744"/>
                    <a:ext cx="1728192" cy="418072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29" name="文本框 12"/>
                  <p:cNvSpPr txBox="1"/>
                  <p:nvPr/>
                </p:nvSpPr>
                <p:spPr>
                  <a:xfrm>
                    <a:off x="617965" y="929929"/>
                    <a:ext cx="528955" cy="295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SHR</a:t>
                    </a:r>
                    <a:endParaRPr lang="de-DE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矩形 13"/>
                  <p:cNvSpPr/>
                  <p:nvPr/>
                </p:nvSpPr>
                <p:spPr bwMode="auto">
                  <a:xfrm>
                    <a:off x="1728192" y="0"/>
                    <a:ext cx="864096" cy="877416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31" name="文本框 14"/>
                  <p:cNvSpPr txBox="1"/>
                  <p:nvPr/>
                </p:nvSpPr>
                <p:spPr>
                  <a:xfrm>
                    <a:off x="1800078" y="209909"/>
                    <a:ext cx="718820" cy="500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PHY header</a:t>
                    </a:r>
                    <a:endParaRPr lang="de-DE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矩形 15"/>
                  <p:cNvSpPr/>
                  <p:nvPr/>
                </p:nvSpPr>
                <p:spPr bwMode="auto">
                  <a:xfrm>
                    <a:off x="2592288" y="0"/>
                    <a:ext cx="864096" cy="877416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33" name="文本框 16"/>
                  <p:cNvSpPr txBox="1"/>
                  <p:nvPr/>
                </p:nvSpPr>
                <p:spPr>
                  <a:xfrm>
                    <a:off x="2664115" y="209909"/>
                    <a:ext cx="718820" cy="295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HCS</a:t>
                    </a:r>
                    <a:endParaRPr lang="de-DE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矩形 17"/>
                  <p:cNvSpPr/>
                  <p:nvPr/>
                </p:nvSpPr>
                <p:spPr bwMode="auto">
                  <a:xfrm>
                    <a:off x="3456384" y="0"/>
                    <a:ext cx="1008112" cy="877416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35" name="文本框 18"/>
                  <p:cNvSpPr txBox="1"/>
                  <p:nvPr/>
                </p:nvSpPr>
                <p:spPr>
                  <a:xfrm>
                    <a:off x="3454763" y="209873"/>
                    <a:ext cx="1009732" cy="500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de-DE" sz="18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MIMO CE </a:t>
                    </a:r>
                    <a:r>
                      <a:rPr lang="de-DE" sz="1800" kern="1200" dirty="0" err="1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symbols</a:t>
                    </a:r>
                    <a:endParaRPr lang="de-DE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矩形 19"/>
                  <p:cNvSpPr/>
                  <p:nvPr/>
                </p:nvSpPr>
                <p:spPr bwMode="auto">
                  <a:xfrm>
                    <a:off x="1728192" y="878072"/>
                    <a:ext cx="2736304" cy="418072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37" name="文本框 20"/>
                  <p:cNvSpPr txBox="1"/>
                  <p:nvPr/>
                </p:nvSpPr>
                <p:spPr>
                  <a:xfrm>
                    <a:off x="2778058" y="930257"/>
                    <a:ext cx="528955" cy="295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PHR</a:t>
                    </a:r>
                    <a:endParaRPr lang="de-DE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矩形 21"/>
                  <p:cNvSpPr/>
                  <p:nvPr/>
                </p:nvSpPr>
                <p:spPr bwMode="auto">
                  <a:xfrm>
                    <a:off x="4464496" y="0"/>
                    <a:ext cx="1374726" cy="877416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39" name="文本框 22"/>
                  <p:cNvSpPr txBox="1"/>
                  <p:nvPr/>
                </p:nvSpPr>
                <p:spPr>
                  <a:xfrm>
                    <a:off x="4824208" y="229653"/>
                    <a:ext cx="841375" cy="295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PSDU</a:t>
                    </a:r>
                    <a:endParaRPr lang="de-DE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矩形 23"/>
                  <p:cNvSpPr/>
                  <p:nvPr/>
                </p:nvSpPr>
                <p:spPr bwMode="auto">
                  <a:xfrm>
                    <a:off x="4464496" y="877744"/>
                    <a:ext cx="1374726" cy="418072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3200"/>
                  </a:p>
                </p:txBody>
              </p:sp>
              <p:sp>
                <p:nvSpPr>
                  <p:cNvPr id="41" name="文本框 24"/>
                  <p:cNvSpPr txBox="1"/>
                  <p:nvPr/>
                </p:nvSpPr>
                <p:spPr>
                  <a:xfrm>
                    <a:off x="4606629" y="929461"/>
                    <a:ext cx="1139825" cy="295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PHY payload</a:t>
                    </a:r>
                    <a:endParaRPr lang="de-DE" sz="16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8" name="Gerader Verbinder 17"/>
                <p:cNvCxnSpPr/>
                <p:nvPr/>
              </p:nvCxnSpPr>
              <p:spPr bwMode="auto">
                <a:xfrm>
                  <a:off x="9169897" y="3789040"/>
                  <a:ext cx="0" cy="2592288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Gerade Verbindung mit Pfeil 18"/>
                <p:cNvCxnSpPr/>
                <p:nvPr/>
              </p:nvCxnSpPr>
              <p:spPr bwMode="auto">
                <a:xfrm>
                  <a:off x="5793318" y="4149080"/>
                  <a:ext cx="3226253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/>
                </a:ln>
                <a:effectLst/>
              </p:spPr>
            </p:cxnSp>
            <p:cxnSp>
              <p:nvCxnSpPr>
                <p:cNvPr id="20" name="Gerade Verbindung mit Pfeil 19"/>
                <p:cNvCxnSpPr/>
                <p:nvPr/>
              </p:nvCxnSpPr>
              <p:spPr bwMode="auto">
                <a:xfrm>
                  <a:off x="9336360" y="4149080"/>
                  <a:ext cx="2165195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/>
                </a:ln>
                <a:effectLst/>
              </p:spPr>
            </p:cxnSp>
            <p:sp>
              <p:nvSpPr>
                <p:cNvPr id="21" name="Textfeld 20"/>
                <p:cNvSpPr txBox="1"/>
                <p:nvPr/>
              </p:nvSpPr>
              <p:spPr>
                <a:xfrm>
                  <a:off x="7172006" y="3774952"/>
                  <a:ext cx="623765" cy="308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 smtClean="0">
                      <a:solidFill>
                        <a:schemeClr val="tx1"/>
                      </a:solidFill>
                    </a:rPr>
                    <a:t>SISO</a:t>
                  </a:r>
                  <a:endParaRPr lang="de-DE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9768408" y="3796820"/>
                  <a:ext cx="1526619" cy="308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 smtClean="0">
                      <a:solidFill>
                        <a:schemeClr val="tx1"/>
                      </a:solidFill>
                    </a:rPr>
                    <a:t>optional MIMO</a:t>
                  </a:r>
                  <a:endParaRPr lang="de-DE" sz="3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" name="Rechteck 4"/>
            <p:cNvSpPr/>
            <p:nvPr/>
          </p:nvSpPr>
          <p:spPr bwMode="auto">
            <a:xfrm>
              <a:off x="4862358" y="3645949"/>
              <a:ext cx="1344795" cy="1289534"/>
            </a:xfrm>
            <a:prstGeom prst="rect">
              <a:avLst/>
            </a:prstGeom>
            <a:solidFill>
              <a:srgbClr val="00B8FF">
                <a:alpha val="5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8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Frequency-time multiplexed</a:t>
            </a:r>
            <a:r>
              <a:rPr lang="en-US" altLang="en-US" dirty="0" smtClean="0"/>
              <a:t> MIMO RS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71" y="1628800"/>
            <a:ext cx="7689381" cy="3347944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C9E7B63-B994-0B41-A918-7BF11336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6" y="4860416"/>
            <a:ext cx="10999432" cy="9448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MIMO RS use </a:t>
            </a:r>
            <a:r>
              <a:rPr lang="en-US" sz="2000" b="0" dirty="0">
                <a:solidFill>
                  <a:schemeClr val="tx1"/>
                </a:solidFill>
              </a:rPr>
              <a:t>a comb of equally-spaced </a:t>
            </a:r>
            <a:r>
              <a:rPr lang="en-US" sz="2000" b="0" dirty="0" smtClean="0">
                <a:solidFill>
                  <a:schemeClr val="tx1"/>
                </a:solidFill>
              </a:rPr>
              <a:t>subcarriers. 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A </a:t>
            </a:r>
            <a:r>
              <a:rPr lang="en-US" sz="2000" b="0" dirty="0">
                <a:solidFill>
                  <a:schemeClr val="tx1"/>
                </a:solidFill>
              </a:rPr>
              <a:t>cyclic shift in the frequency domain </a:t>
            </a:r>
            <a:r>
              <a:rPr lang="en-US" sz="2000" b="0" dirty="0" smtClean="0">
                <a:solidFill>
                  <a:schemeClr val="tx1"/>
                </a:solidFill>
              </a:rPr>
              <a:t>identifies </a:t>
            </a:r>
            <a:r>
              <a:rPr lang="en-US" sz="2000" b="0" dirty="0" smtClean="0">
                <a:solidFill>
                  <a:schemeClr val="tx1"/>
                </a:solidFill>
              </a:rPr>
              <a:t>each </a:t>
            </a:r>
            <a:r>
              <a:rPr lang="en-US" sz="2000" b="0" dirty="0" smtClean="0">
                <a:solidFill>
                  <a:schemeClr val="tx1"/>
                </a:solidFill>
              </a:rPr>
              <a:t>LED. One comb is reserved </a:t>
            </a:r>
            <a:r>
              <a:rPr lang="en-US" sz="2000" b="0" dirty="0" smtClean="0">
                <a:solidFill>
                  <a:schemeClr val="tx1"/>
                </a:solidFill>
              </a:rPr>
              <a:t>for </a:t>
            </a:r>
            <a:r>
              <a:rPr lang="en-US" sz="2000" b="0" dirty="0" smtClean="0">
                <a:solidFill>
                  <a:schemeClr val="tx1"/>
                </a:solidFill>
              </a:rPr>
              <a:t>noise estimation.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 channel is interpolated between non-zero subcarriers, see [11</a:t>
            </a:r>
            <a:r>
              <a:rPr lang="en-US" sz="2000" b="0" dirty="0" smtClean="0">
                <a:solidFill>
                  <a:schemeClr val="tx1"/>
                </a:solidFill>
              </a:rPr>
              <a:t>] in doc. 11-19/1053r2.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Classical frequency reuse schemes </a:t>
            </a:r>
            <a:r>
              <a:rPr lang="en-US" sz="2000" b="0" dirty="0" smtClean="0">
                <a:solidFill>
                  <a:schemeClr val="tx1"/>
                </a:solidFill>
              </a:rPr>
              <a:t>can </a:t>
            </a:r>
            <a:r>
              <a:rPr lang="en-US" sz="2000" b="0" dirty="0" smtClean="0">
                <a:solidFill>
                  <a:schemeClr val="tx1"/>
                </a:solidFill>
              </a:rPr>
              <a:t>be applied for pilot assignments to LEDs.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6393476" y="2780927"/>
            <a:ext cx="127586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7" y="692696"/>
            <a:ext cx="10009112" cy="56273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556792"/>
            <a:ext cx="5508578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dirty="0" err="1" smtClean="0">
                <a:solidFill>
                  <a:srgbClr val="000000"/>
                </a:solidFill>
              </a:rPr>
              <a:t>SoA</a:t>
            </a:r>
            <a:r>
              <a:rPr lang="en-US" altLang="en-US" b="0" dirty="0" smtClean="0">
                <a:solidFill>
                  <a:srgbClr val="000000"/>
                </a:solidFill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</a:rPr>
              <a:t>LC uses high-power LEDs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1-10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MHz bandwidth, due to large area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LED bandwidth can be improved by </a:t>
            </a:r>
          </a:p>
          <a:p>
            <a:pPr lvl="1"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Using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infrared as opposed to white LEDs</a:t>
            </a:r>
          </a:p>
          <a:p>
            <a:pPr lvl="1" defTabSz="914400">
              <a:spcBef>
                <a:spcPts val="300"/>
              </a:spcBef>
              <a:spcAft>
                <a:spcPts val="300"/>
              </a:spcAft>
              <a:buClrTx/>
              <a:buSzTx/>
              <a:tabLst>
                <a:tab pos="2782888" algn="l"/>
              </a:tabLst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Sophisticated LED driver designs: H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igh bandwidth needs more energy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tabLst>
                <a:tab pos="2782888" algn="l"/>
              </a:tabLst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Vertical </a:t>
            </a:r>
            <a:r>
              <a:rPr lang="en-US" altLang="en-US" b="0" kern="0" dirty="0">
                <a:solidFill>
                  <a:srgbClr val="000000"/>
                </a:solidFill>
              </a:rPr>
              <a:t>cavity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lasers </a:t>
            </a:r>
            <a:r>
              <a:rPr lang="en-US" altLang="en-US" b="0" kern="0" dirty="0">
                <a:solidFill>
                  <a:srgbClr val="000000"/>
                </a:solidFill>
              </a:rPr>
              <a:t>(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VCSELs) are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widely used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in cell phones. </a:t>
            </a:r>
            <a:endParaRPr lang="en-US" altLang="en-US" b="0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tabLst>
                <a:tab pos="2782888" algn="l"/>
              </a:tabLst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VCSELs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have higher bandwidth due to stimulated emission: 1 GHz and more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tabLst>
                <a:tab pos="2782888" algn="l"/>
              </a:tabLst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VCSEL arrays offer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it altogether: High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power, high bandwidth and low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power</a:t>
            </a: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4. Why higher </a:t>
            </a:r>
            <a:r>
              <a:rPr lang="en-US" altLang="en-US" dirty="0" smtClean="0"/>
              <a:t>bandwidth?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pic>
        <p:nvPicPr>
          <p:cNvPr id="28674" name="Picture 2" descr="Pennwell web 400 1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2827"/>
          <a:stretch/>
        </p:blipFill>
        <p:spPr bwMode="auto">
          <a:xfrm>
            <a:off x="9106321" y="3998128"/>
            <a:ext cx="2318271" cy="22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88" y="1689697"/>
            <a:ext cx="2785938" cy="21977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26589" y="2348880"/>
            <a:ext cx="154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doc</a:t>
            </a:r>
            <a:r>
              <a:rPr lang="de-DE" sz="1400" dirty="0" smtClean="0">
                <a:solidFill>
                  <a:schemeClr val="tx1"/>
                </a:solidFill>
              </a:rPr>
              <a:t>. 11-19/0916r1 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8680" name="Picture 8" descr="IR LED lamp 3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96" y="1827968"/>
            <a:ext cx="1232680" cy="9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Bildergebnis fÃ¼r high power LED signif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779807"/>
            <a:ext cx="1439063" cy="11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s://cdn.macrumors.com/article-new/2017/03/iphone-augmented-real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36" y="4176021"/>
            <a:ext cx="2061292" cy="20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998830"/>
            <a:ext cx="10585176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LC-optimized PHY is based on the home networking standard G.hn. 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G.hn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uses one </a:t>
            </a:r>
            <a:r>
              <a:rPr lang="en-US" altLang="en-US" b="0" kern="0" dirty="0">
                <a:solidFill>
                  <a:srgbClr val="000000"/>
                </a:solidFill>
              </a:rPr>
              <a:t>silicon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for multiple media: </a:t>
            </a:r>
            <a:r>
              <a:rPr lang="en-US" altLang="en-US" b="0" kern="0" dirty="0" err="1" smtClean="0">
                <a:solidFill>
                  <a:srgbClr val="000000"/>
                </a:solidFill>
              </a:rPr>
              <a:t>Powerline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, </a:t>
            </a:r>
            <a:r>
              <a:rPr lang="en-US" altLang="en-US" b="0" kern="0" dirty="0" err="1" smtClean="0">
                <a:solidFill>
                  <a:srgbClr val="000000"/>
                </a:solidFill>
              </a:rPr>
              <a:t>phoneline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, </a:t>
            </a:r>
            <a:r>
              <a:rPr lang="en-US" altLang="en-US" kern="0" dirty="0" smtClean="0">
                <a:solidFill>
                  <a:srgbClr val="000000"/>
                </a:solidFill>
              </a:rPr>
              <a:t>coax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and plastic optical fiber (POF).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GB" b="0" dirty="0"/>
              <a:t>For the new LC standard G.9991 the coax profile in G.9960 has been selected.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. 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The coax profile makes scaling to higher bandwidth straight forward, through the use of </a:t>
            </a:r>
            <a:r>
              <a:rPr lang="en-US" altLang="en-US" kern="0" dirty="0" smtClean="0">
                <a:solidFill>
                  <a:srgbClr val="000000"/>
                </a:solidFill>
              </a:rPr>
              <a:t>carrier aggregation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. The concept is under discussion in G.hn2 project.   </a:t>
            </a: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How LC-optimized </a:t>
            </a:r>
            <a:r>
              <a:rPr lang="en-US" altLang="en-US" dirty="0" smtClean="0"/>
              <a:t>PHY </a:t>
            </a:r>
            <a:r>
              <a:rPr lang="en-US" altLang="en-US" dirty="0" smtClean="0"/>
              <a:t>enables </a:t>
            </a:r>
            <a:r>
              <a:rPr lang="en-US" altLang="en-US" dirty="0" smtClean="0"/>
              <a:t>higher bandwidth?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4905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847528" y="4623519"/>
            <a:ext cx="9073008" cy="1224136"/>
            <a:chOff x="1559496" y="4149080"/>
            <a:chExt cx="3456384" cy="1224136"/>
          </a:xfrm>
        </p:grpSpPr>
        <p:cxnSp>
          <p:nvCxnSpPr>
            <p:cNvPr id="5" name="Gerade Verbindung mit Pfeil 4"/>
            <p:cNvCxnSpPr/>
            <p:nvPr/>
          </p:nvCxnSpPr>
          <p:spPr bwMode="auto">
            <a:xfrm flipV="1">
              <a:off x="1559496" y="4149080"/>
              <a:ext cx="0" cy="12241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Gerade Verbindung mit Pfeil 15"/>
            <p:cNvCxnSpPr/>
            <p:nvPr/>
          </p:nvCxnSpPr>
          <p:spPr bwMode="auto">
            <a:xfrm>
              <a:off x="1567880" y="5373216"/>
              <a:ext cx="34480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Rechteck 9"/>
          <p:cNvSpPr/>
          <p:nvPr/>
        </p:nvSpPr>
        <p:spPr bwMode="auto">
          <a:xfrm>
            <a:off x="1941544" y="5199583"/>
            <a:ext cx="1562168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200 MHz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597728" y="5199583"/>
            <a:ext cx="1562168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200 MHz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5231904" y="5199583"/>
            <a:ext cx="1562168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200 MHz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888088" y="5199583"/>
            <a:ext cx="1562168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200 MHz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8544272" y="5199583"/>
            <a:ext cx="1562168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200 MHz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290342" y="591966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</a:rPr>
              <a:t>frequency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772816"/>
            <a:ext cx="10873208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LC modulation starts at DC up to some maximum frequency.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LC needs a real-valued baseband signal.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>
                <a:solidFill>
                  <a:srgbClr val="000000"/>
                </a:solidFill>
              </a:rPr>
              <a:t>Fixed (incl. home) networking media are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very similar. </a:t>
            </a: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lang="en-US" altLang="en-US" b="0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Baseband chips can be easily reused for LC.</a:t>
            </a:r>
          </a:p>
          <a:p>
            <a:pPr marL="0" indent="0" defTabSz="914400">
              <a:spcBef>
                <a:spcPts val="300"/>
              </a:spcBef>
              <a:spcAft>
                <a:spcPts val="300"/>
              </a:spcAft>
              <a:buClrTx/>
              <a:buSzTx/>
              <a:buNone/>
              <a:defRPr/>
            </a:pPr>
            <a:endParaRPr lang="en-US" altLang="en-US" sz="1600" b="0" kern="0" dirty="0" smtClean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30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       data</a:t>
            </a:r>
          </a:p>
          <a:p>
            <a:pPr marL="0" indent="0" defTabSz="914400">
              <a:spcBef>
                <a:spcPts val="300"/>
              </a:spcBef>
              <a:spcAft>
                <a:spcPts val="300"/>
              </a:spcAft>
              <a:buClrTx/>
              <a:buSzTx/>
              <a:buNone/>
              <a:defRPr/>
            </a:pPr>
            <a:endParaRPr lang="en-US" altLang="en-US" b="0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Reusing baseband signals from RF is much more difficult, see e.g. 802.11ax.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RF has complex-valued baseband up-converted </a:t>
            </a:r>
            <a:r>
              <a:rPr lang="en-US" altLang="en-US" kern="0" dirty="0" smtClean="0">
                <a:solidFill>
                  <a:srgbClr val="000000"/>
                </a:solidFill>
              </a:rPr>
              <a:t>in the same chip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 to an RF carrier.</a:t>
            </a: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à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New external interface is needed for reusing RF baseband signals for LC.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5. Why implementation is so easy?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62452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2135560" y="3491018"/>
            <a:ext cx="8302928" cy="1080120"/>
            <a:chOff x="2063552" y="3429000"/>
            <a:chExt cx="8302928" cy="1080120"/>
          </a:xfrm>
        </p:grpSpPr>
        <p:sp>
          <p:nvSpPr>
            <p:cNvPr id="17" name="Rechteck 16"/>
            <p:cNvSpPr/>
            <p:nvPr/>
          </p:nvSpPr>
          <p:spPr bwMode="auto">
            <a:xfrm>
              <a:off x="2423592" y="3573016"/>
              <a:ext cx="2016224" cy="89371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 LC-</a:t>
              </a:r>
              <a:r>
                <a:rPr kumimoji="0" lang="de-DE" sz="2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optimized</a:t>
              </a: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 </a:t>
              </a:r>
              <a:r>
                <a:rPr kumimoji="0" lang="de-DE" sz="2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baseband</a:t>
              </a: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 </a:t>
              </a:r>
              <a:r>
                <a:rPr kumimoji="0" lang="de-DE" sz="2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chip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749856" y="3573017"/>
              <a:ext cx="1562168" cy="89371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AFE 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chip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6622064" y="3573016"/>
              <a:ext cx="1562168" cy="89371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LC </a:t>
              </a:r>
              <a:r>
                <a:rPr kumimoji="0" lang="de-DE" sz="2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frontend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8494272" y="3429000"/>
              <a:ext cx="1872208" cy="5040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LED/VCSEL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8494272" y="4005064"/>
              <a:ext cx="1872208" cy="5040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PD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" name="Gerade Verbindung mit Pfeil 2"/>
            <p:cNvCxnSpPr/>
            <p:nvPr/>
          </p:nvCxnSpPr>
          <p:spPr bwMode="auto">
            <a:xfrm>
              <a:off x="4439816" y="4005064"/>
              <a:ext cx="28803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Gerade Verbindung mit Pfeil 23"/>
            <p:cNvCxnSpPr/>
            <p:nvPr/>
          </p:nvCxnSpPr>
          <p:spPr bwMode="auto">
            <a:xfrm>
              <a:off x="6312024" y="4005064"/>
              <a:ext cx="28803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Gerade Verbindung mit Pfeil 24"/>
            <p:cNvCxnSpPr/>
            <p:nvPr/>
          </p:nvCxnSpPr>
          <p:spPr bwMode="auto">
            <a:xfrm>
              <a:off x="8184232" y="3789040"/>
              <a:ext cx="28803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Gerade Verbindung mit Pfeil 29"/>
            <p:cNvCxnSpPr/>
            <p:nvPr/>
          </p:nvCxnSpPr>
          <p:spPr bwMode="auto">
            <a:xfrm rot="10800000">
              <a:off x="8184233" y="4149080"/>
              <a:ext cx="28803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Gerade Verbindung mit Pfeil 30"/>
            <p:cNvCxnSpPr/>
            <p:nvPr/>
          </p:nvCxnSpPr>
          <p:spPr bwMode="auto">
            <a:xfrm>
              <a:off x="2063552" y="4005064"/>
              <a:ext cx="28803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3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Easy implementation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4905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127448" y="2090172"/>
            <a:ext cx="10009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tx1"/>
                </a:solidFill>
              </a:rPr>
              <a:t>Feasibility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proven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by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several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products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from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>
                <a:solidFill>
                  <a:schemeClr val="tx1"/>
                </a:solidFill>
              </a:rPr>
              <a:t>at least 3 </a:t>
            </a:r>
            <a:r>
              <a:rPr lang="de-DE" sz="3200" dirty="0" err="1" smtClean="0">
                <a:solidFill>
                  <a:schemeClr val="tx1"/>
                </a:solidFill>
              </a:rPr>
              <a:t>independent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vendors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>
                <a:solidFill>
                  <a:schemeClr val="tx1"/>
                </a:solidFill>
              </a:rPr>
              <a:t>in </a:t>
            </a:r>
            <a:r>
              <a:rPr lang="de-DE" sz="3200" dirty="0" err="1">
                <a:solidFill>
                  <a:schemeClr val="tx1"/>
                </a:solidFill>
              </a:rPr>
              <a:t>current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market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using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the</a:t>
            </a:r>
            <a:r>
              <a:rPr lang="de-DE" sz="3200" dirty="0" smtClean="0">
                <a:solidFill>
                  <a:schemeClr val="tx1"/>
                </a:solidFill>
              </a:rPr>
              <a:t> LC-</a:t>
            </a:r>
            <a:r>
              <a:rPr lang="de-DE" sz="3200" dirty="0" err="1" smtClean="0">
                <a:solidFill>
                  <a:schemeClr val="tx1"/>
                </a:solidFill>
              </a:rPr>
              <a:t>optimized</a:t>
            </a:r>
            <a:r>
              <a:rPr lang="de-DE" sz="3200" dirty="0" smtClean="0">
                <a:solidFill>
                  <a:schemeClr val="tx1"/>
                </a:solidFill>
              </a:rPr>
              <a:t> PHY.</a:t>
            </a:r>
            <a:endParaRPr lang="de-DE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</a:rPr>
              <a:t>For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example</a:t>
            </a:r>
            <a:r>
              <a:rPr lang="de-DE" sz="3200" dirty="0" smtClean="0">
                <a:solidFill>
                  <a:schemeClr val="tx1"/>
                </a:solidFill>
              </a:rPr>
              <a:t>, </a:t>
            </a:r>
            <a:r>
              <a:rPr lang="de-DE" sz="3200" dirty="0" err="1" smtClean="0">
                <a:solidFill>
                  <a:schemeClr val="tx1"/>
                </a:solidFill>
              </a:rPr>
              <a:t>see</a:t>
            </a:r>
            <a:endParaRPr lang="de-DE" sz="3200" dirty="0" smtClean="0">
              <a:solidFill>
                <a:schemeClr val="tx1"/>
              </a:solidFill>
            </a:endParaRPr>
          </a:p>
          <a:p>
            <a:pPr marL="1200150" lvl="1" indent="-457200">
              <a:buFont typeface="Symbol" panose="05050102010706020507" pitchFamily="18" charset="2"/>
              <a:buChar char="-"/>
            </a:pPr>
            <a:r>
              <a:rPr lang="de-DE" sz="3200" dirty="0" err="1" smtClean="0">
                <a:solidFill>
                  <a:schemeClr val="tx1"/>
                </a:solidFill>
              </a:rPr>
              <a:t>doc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smtClean="0">
                <a:solidFill>
                  <a:schemeClr val="tx1"/>
                </a:solidFill>
                <a:hlinkClick r:id="rId3" action="ppaction://hlinkpres?slideindex=1&amp;slidetitle="/>
              </a:rPr>
              <a:t>11-19-1208-00-00bb</a:t>
            </a:r>
            <a:endParaRPr lang="de-DE" sz="3200" dirty="0">
              <a:solidFill>
                <a:schemeClr val="tx1"/>
              </a:solidFill>
            </a:endParaRPr>
          </a:p>
          <a:p>
            <a:pPr marL="1200150" lvl="1" indent="-457200">
              <a:buFont typeface="Symbol" panose="05050102010706020507" pitchFamily="18" charset="2"/>
              <a:buChar char="-"/>
            </a:pPr>
            <a:r>
              <a:rPr lang="de-DE" sz="3200" dirty="0">
                <a:solidFill>
                  <a:schemeClr val="tx1"/>
                </a:solidFill>
                <a:hlinkClick r:id="rId4"/>
              </a:rPr>
              <a:t>https://www.youtube.com/watch?v=066jgai1Fbc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556792"/>
            <a:ext cx="1051316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altLang="en-US" b="0" kern="0" dirty="0" smtClean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 smtClean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 smtClean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 smtClean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r>
              <a:rPr lang="en-US" altLang="en-US" b="0" kern="0" dirty="0" smtClean="0"/>
              <a:t>Switching between PHY modes is common practice in 802.11 MAC</a:t>
            </a:r>
          </a:p>
          <a:p>
            <a:pPr>
              <a:defRPr/>
            </a:pPr>
            <a:r>
              <a:rPr lang="en-US" altLang="en-US" b="0" kern="0" dirty="0" smtClean="0"/>
              <a:t>It needs a </a:t>
            </a:r>
            <a:r>
              <a:rPr lang="en-US" altLang="en-US" kern="0" dirty="0" smtClean="0"/>
              <a:t>simple</a:t>
            </a:r>
            <a:r>
              <a:rPr lang="en-US" altLang="en-US" b="0" kern="0" dirty="0" smtClean="0"/>
              <a:t> common-mode </a:t>
            </a:r>
            <a:r>
              <a:rPr lang="en-US" altLang="en-US" b="0" kern="0" dirty="0" smtClean="0"/>
              <a:t>PHY, should support low </a:t>
            </a:r>
            <a:r>
              <a:rPr lang="en-US" altLang="en-US" b="0" kern="0" dirty="0" err="1" smtClean="0"/>
              <a:t>complexity&amp;energy</a:t>
            </a:r>
            <a:endParaRPr lang="en-US" altLang="en-US" b="0" kern="0" dirty="0" smtClean="0"/>
          </a:p>
          <a:p>
            <a:pPr>
              <a:defRPr/>
            </a:pPr>
            <a:r>
              <a:rPr lang="en-US" altLang="en-US" b="0" kern="0" dirty="0" smtClean="0"/>
              <a:t>This way we </a:t>
            </a:r>
            <a:r>
              <a:rPr lang="en-US" altLang="en-US" b="0" kern="0" dirty="0" smtClean="0"/>
              <a:t>can do all </a:t>
            </a:r>
            <a:r>
              <a:rPr lang="en-US" altLang="en-US" b="0" kern="0" dirty="0" smtClean="0"/>
              <a:t>the signaling </a:t>
            </a:r>
            <a:r>
              <a:rPr lang="en-US" altLang="en-US" b="0" kern="0" dirty="0" smtClean="0"/>
              <a:t>to switch to any more complex PHY</a:t>
            </a: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 marL="0" indent="0">
              <a:buNone/>
              <a:defRPr/>
            </a:pPr>
            <a:endParaRPr lang="en-US" altLang="en-US" sz="800" b="0" kern="0" dirty="0"/>
          </a:p>
          <a:p>
            <a:pPr marL="0" indent="0">
              <a:buNone/>
              <a:defRPr/>
            </a:pPr>
            <a:endParaRPr lang="en-US" altLang="en-US" sz="1600" b="0" kern="0" dirty="0"/>
          </a:p>
          <a:p>
            <a:pPr>
              <a:defRPr/>
            </a:pPr>
            <a:endParaRPr lang="en-US" altLang="en-US" sz="1800" kern="0" dirty="0"/>
          </a:p>
          <a:p>
            <a:pPr marL="0" indent="0">
              <a:buNone/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27448" y="685800"/>
            <a:ext cx="1036915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6</a:t>
            </a:r>
            <a:r>
              <a:rPr lang="en-US" altLang="en-US" kern="0" dirty="0" smtClean="0"/>
              <a:t>. Integration with 11ax</a:t>
            </a:r>
            <a:endParaRPr lang="en-US" altLang="en-US" kern="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916832"/>
            <a:ext cx="4645835" cy="29180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contribution presents a summary of new features </a:t>
            </a:r>
            <a:r>
              <a:rPr lang="en-GB" dirty="0" smtClean="0"/>
              <a:t>of </a:t>
            </a:r>
            <a:r>
              <a:rPr lang="en-GB" dirty="0" smtClean="0"/>
              <a:t>the proposed LC-optimized PHY for </a:t>
            </a:r>
            <a:r>
              <a:rPr lang="en-GB" dirty="0" err="1" smtClean="0"/>
              <a:t>TGbb</a:t>
            </a:r>
            <a:r>
              <a:rPr lang="en-GB" dirty="0" smtClean="0"/>
              <a:t>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457200" indent="-457200"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Introduction</a:t>
            </a:r>
          </a:p>
          <a:p>
            <a:pPr marL="457200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Adaptive </a:t>
            </a:r>
            <a:r>
              <a:rPr lang="en-GB" dirty="0" err="1" smtClean="0"/>
              <a:t>bitloading</a:t>
            </a:r>
            <a:endParaRPr lang="en-GB" dirty="0" smtClean="0"/>
          </a:p>
          <a:p>
            <a:pPr marL="457200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Distributed MIMO</a:t>
            </a:r>
          </a:p>
          <a:p>
            <a:pPr marL="457200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Higher bandwidth</a:t>
            </a:r>
          </a:p>
          <a:p>
            <a:pPr marL="457200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Easy implementation</a:t>
            </a:r>
          </a:p>
          <a:p>
            <a:pPr marL="457200" indent="-457200"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Integration of 11ax with LC-optimized PHY </a:t>
            </a:r>
          </a:p>
          <a:p>
            <a:pPr marL="457200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556792"/>
            <a:ext cx="1051316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altLang="en-US" b="0" kern="0" dirty="0" smtClean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 smtClean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r>
              <a:rPr lang="en-US" altLang="en-US" b="0" kern="0" dirty="0" smtClean="0"/>
              <a:t>References and resources for LC-optimized PHY are outlined in doc.</a:t>
            </a:r>
            <a:r>
              <a:rPr lang="en-US" altLang="en-US" b="0" kern="0" dirty="0" smtClean="0">
                <a:hlinkClick r:id="rId2" action="ppaction://hlinkpres?slideindex=1&amp;slidetitle="/>
              </a:rPr>
              <a:t>11-19-1359-01-00bb-lc-optimized-phy-resources.pptx</a:t>
            </a: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 marL="0" indent="0">
              <a:buNone/>
              <a:defRPr/>
            </a:pPr>
            <a:endParaRPr lang="en-US" altLang="en-US" sz="800" b="0" kern="0" dirty="0"/>
          </a:p>
          <a:p>
            <a:pPr marL="0" indent="0">
              <a:buNone/>
              <a:defRPr/>
            </a:pPr>
            <a:endParaRPr lang="en-US" altLang="en-US" sz="1600" b="0" kern="0" dirty="0"/>
          </a:p>
          <a:p>
            <a:pPr>
              <a:defRPr/>
            </a:pPr>
            <a:endParaRPr lang="en-US" altLang="en-US" sz="1800" kern="0" dirty="0"/>
          </a:p>
          <a:p>
            <a:pPr marL="0" indent="0">
              <a:buNone/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  <a:p>
            <a:pPr>
              <a:defRPr/>
            </a:pPr>
            <a:endParaRPr lang="en-US" altLang="en-US" b="0" kern="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27448" y="685800"/>
            <a:ext cx="1036915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 err="1" smtClean="0"/>
              <a:t>Ressources</a:t>
            </a:r>
            <a:r>
              <a:rPr lang="en-US" altLang="en-US" kern="0" dirty="0" smtClean="0"/>
              <a:t> and references</a:t>
            </a:r>
            <a:endParaRPr lang="en-US" altLang="en-US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22" y="1916832"/>
            <a:ext cx="6222298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</a:rPr>
              <a:t>Bit-interleaved </a:t>
            </a:r>
            <a:r>
              <a:rPr lang="en-US" altLang="en-US" sz="2800" b="0" dirty="0">
                <a:solidFill>
                  <a:srgbClr val="000000"/>
                </a:solidFill>
              </a:rPr>
              <a:t>coded modulation (BICM)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is </a:t>
            </a:r>
            <a:r>
              <a:rPr lang="en-US" altLang="en-US" sz="2800" b="0" dirty="0">
                <a:solidFill>
                  <a:srgbClr val="000000"/>
                </a:solidFill>
              </a:rPr>
              <a:t>the concept behind all existing 802.11 </a:t>
            </a:r>
            <a:r>
              <a:rPr lang="en-US" altLang="en-US" sz="2800" b="0" dirty="0" err="1" smtClean="0">
                <a:solidFill>
                  <a:srgbClr val="000000"/>
                </a:solidFill>
              </a:rPr>
              <a:t>PHYs</a:t>
            </a:r>
            <a:r>
              <a:rPr lang="en-US" altLang="en-US" sz="2800" b="0" dirty="0" err="1">
                <a:solidFill>
                  <a:srgbClr val="000000"/>
                </a:solidFill>
              </a:rPr>
              <a:t>.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endParaRPr lang="en-US" altLang="en-US" sz="2800" b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</a:rPr>
              <a:t>In </a:t>
            </a:r>
            <a:r>
              <a:rPr lang="en-US" altLang="en-US" sz="2800" dirty="0">
                <a:solidFill>
                  <a:srgbClr val="000000"/>
                </a:solidFill>
              </a:rPr>
              <a:t>RF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channels</a:t>
            </a:r>
            <a:r>
              <a:rPr lang="en-US" altLang="en-US" sz="2800" b="0" dirty="0">
                <a:solidFill>
                  <a:srgbClr val="000000"/>
                </a:solidFill>
              </a:rPr>
              <a:t>,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BICM works well. </a:t>
            </a:r>
            <a:endParaRPr lang="en-US" altLang="en-US" sz="2800" b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</a:rPr>
              <a:t>BICM creates redundancy. Then it permutes bits randomly </a:t>
            </a:r>
            <a:r>
              <a:rPr lang="en-US" altLang="en-US" sz="2800" b="0" dirty="0">
                <a:solidFill>
                  <a:srgbClr val="000000"/>
                </a:solidFill>
              </a:rPr>
              <a:t>over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all the </a:t>
            </a:r>
            <a:r>
              <a:rPr lang="en-US" altLang="en-US" sz="2800" b="0" dirty="0">
                <a:solidFill>
                  <a:srgbClr val="000000"/>
                </a:solidFill>
              </a:rPr>
              <a:t>subcarriers. </a:t>
            </a:r>
            <a:endParaRPr lang="en-US" altLang="en-US" sz="2800" b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</a:rPr>
              <a:t>In </a:t>
            </a:r>
            <a:r>
              <a:rPr lang="en-US" altLang="en-US" sz="2800" b="0" dirty="0">
                <a:solidFill>
                  <a:srgbClr val="000000"/>
                </a:solidFill>
              </a:rPr>
              <a:t>a rare fading event, lost bits can be repaired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by </a:t>
            </a:r>
            <a:r>
              <a:rPr lang="en-US" altLang="en-US" sz="2800" b="0" dirty="0">
                <a:solidFill>
                  <a:srgbClr val="000000"/>
                </a:solidFill>
              </a:rPr>
              <a:t>the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soft-decision FEC.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1. Introduction: How </a:t>
            </a:r>
            <a:r>
              <a:rPr lang="en-US" altLang="en-US" dirty="0" smtClean="0"/>
              <a:t>802.11 RF PHYs work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320136" y="2707943"/>
            <a:ext cx="4032447" cy="2737281"/>
            <a:chOff x="7933556" y="1336676"/>
            <a:chExt cx="2663483" cy="1965968"/>
          </a:xfrm>
        </p:grpSpPr>
        <p:pic>
          <p:nvPicPr>
            <p:cNvPr id="20" name="Picture 2" descr="etrij_37_1_32_f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556" y="1336676"/>
              <a:ext cx="2663483" cy="196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8485429" y="1999150"/>
              <a:ext cx="4347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>
                <a:buClrTx/>
                <a:buSzTx/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RF</a:t>
              </a:r>
            </a:p>
          </p:txBody>
        </p:sp>
      </p:grpSp>
      <p:sp>
        <p:nvSpPr>
          <p:cNvPr id="22" name="Rechteck 21"/>
          <p:cNvSpPr/>
          <p:nvPr/>
        </p:nvSpPr>
        <p:spPr bwMode="auto">
          <a:xfrm>
            <a:off x="7968208" y="4221984"/>
            <a:ext cx="1656184" cy="6708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6393476" y="2780927"/>
            <a:ext cx="127586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2646" r="12766"/>
          <a:stretch/>
        </p:blipFill>
        <p:spPr>
          <a:xfrm>
            <a:off x="2207568" y="764704"/>
            <a:ext cx="7416824" cy="55905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6393476" y="2780927"/>
            <a:ext cx="127586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Limitations of </a:t>
            </a:r>
            <a:r>
              <a:rPr lang="en-US" altLang="en-US" dirty="0" smtClean="0"/>
              <a:t>11ax </a:t>
            </a:r>
            <a:r>
              <a:rPr lang="en-US" altLang="en-US" dirty="0" smtClean="0"/>
              <a:t>for LC</a:t>
            </a:r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49152"/>
            <a:ext cx="10582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b="0" kern="0" dirty="0" smtClean="0"/>
              <a:t>Limitations of 11ax for LC </a:t>
            </a:r>
          </a:p>
          <a:p>
            <a:pPr lvl="1">
              <a:defRPr/>
            </a:pPr>
            <a:r>
              <a:rPr lang="en-US" altLang="en-US" sz="2400" b="0" kern="0" dirty="0" smtClean="0"/>
              <a:t>Adaptive </a:t>
            </a:r>
            <a:r>
              <a:rPr lang="en-US" altLang="en-US" sz="2400" b="0" kern="0" dirty="0" err="1" smtClean="0"/>
              <a:t>bitloading</a:t>
            </a:r>
            <a:r>
              <a:rPr lang="en-US" altLang="en-US" sz="2400" b="0" kern="0" dirty="0" smtClean="0"/>
              <a:t> is not supported</a:t>
            </a:r>
          </a:p>
          <a:p>
            <a:pPr lvl="1">
              <a:defRPr/>
            </a:pPr>
            <a:r>
              <a:rPr lang="en-US" altLang="en-US" sz="2400" b="0" kern="0" dirty="0" smtClean="0"/>
              <a:t>Bandwidth </a:t>
            </a:r>
            <a:r>
              <a:rPr lang="en-US" altLang="en-US" sz="2400" b="0" kern="0" dirty="0" smtClean="0"/>
              <a:t>is </a:t>
            </a:r>
            <a:r>
              <a:rPr lang="en-US" altLang="en-US" sz="2400" b="0" kern="0" dirty="0" smtClean="0"/>
              <a:t>limited to 160 MHz</a:t>
            </a:r>
            <a:endParaRPr lang="en-US" altLang="en-US" sz="2400" b="0" kern="0" dirty="0" smtClean="0"/>
          </a:p>
          <a:p>
            <a:pPr lvl="1">
              <a:defRPr/>
            </a:pPr>
            <a:r>
              <a:rPr lang="en-US" altLang="en-US" sz="2400" b="0" kern="0" dirty="0" smtClean="0"/>
              <a:t>MIMO </a:t>
            </a:r>
            <a:r>
              <a:rPr lang="en-US" altLang="en-US" sz="2400" b="0" kern="0" dirty="0" smtClean="0"/>
              <a:t>is </a:t>
            </a:r>
            <a:r>
              <a:rPr lang="en-US" altLang="en-US" sz="2400" b="0" kern="0" dirty="0" smtClean="0"/>
              <a:t>limited to 8x8</a:t>
            </a:r>
          </a:p>
          <a:p>
            <a:pPr lvl="1">
              <a:defRPr/>
            </a:pPr>
            <a:r>
              <a:rPr lang="en-US" altLang="en-US" sz="2400" b="0" kern="0" dirty="0" smtClean="0"/>
              <a:t>New interface to LC frontend is needed</a:t>
            </a:r>
            <a:endParaRPr lang="en-US" altLang="en-US" sz="2400" b="0" kern="0" dirty="0" smtClean="0"/>
          </a:p>
          <a:p>
            <a:pPr>
              <a:defRPr/>
            </a:pPr>
            <a:r>
              <a:rPr lang="en-US" altLang="en-US" sz="2800" b="0" kern="0" dirty="0" smtClean="0"/>
              <a:t>LC </a:t>
            </a:r>
            <a:r>
              <a:rPr lang="en-US" altLang="en-US" sz="2800" b="0" kern="0" dirty="0"/>
              <a:t>should </a:t>
            </a:r>
            <a:r>
              <a:rPr lang="en-US" altLang="en-US" sz="2800" b="0" kern="0" dirty="0" smtClean="0"/>
              <a:t>not be </a:t>
            </a:r>
            <a:r>
              <a:rPr lang="en-US" altLang="en-US" sz="2800" b="0" kern="0" dirty="0" smtClean="0"/>
              <a:t>limited by </a:t>
            </a:r>
            <a:r>
              <a:rPr lang="en-US" altLang="en-US" sz="2800" b="0" kern="0" dirty="0" smtClean="0"/>
              <a:t>802.11 </a:t>
            </a:r>
            <a:r>
              <a:rPr lang="en-US" altLang="en-US" sz="2800" b="0" kern="0" dirty="0" smtClean="0"/>
              <a:t>PHY </a:t>
            </a:r>
            <a:r>
              <a:rPr lang="en-US" altLang="en-US" sz="2800" b="0" kern="0" dirty="0" smtClean="0"/>
              <a:t>developed </a:t>
            </a:r>
            <a:r>
              <a:rPr lang="en-US" altLang="en-US" sz="2800" b="0" kern="0" dirty="0" smtClean="0"/>
              <a:t>for </a:t>
            </a:r>
            <a:r>
              <a:rPr lang="en-US" altLang="en-US" sz="2800" b="0" kern="0" dirty="0" smtClean="0"/>
              <a:t>RF</a:t>
            </a:r>
          </a:p>
          <a:p>
            <a:pPr>
              <a:defRPr/>
            </a:pPr>
            <a:r>
              <a:rPr lang="en-US" altLang="en-US" sz="2800" kern="0" dirty="0" smtClean="0"/>
              <a:t>Light </a:t>
            </a:r>
            <a:r>
              <a:rPr lang="en-US" altLang="en-US" sz="2800" kern="0" dirty="0" smtClean="0"/>
              <a:t>is a </a:t>
            </a:r>
            <a:r>
              <a:rPr lang="en-US" altLang="en-US" sz="2800" kern="0" dirty="0" smtClean="0"/>
              <a:t>new wireless medium </a:t>
            </a:r>
          </a:p>
          <a:p>
            <a:pPr lvl="1">
              <a:defRPr/>
            </a:pPr>
            <a:r>
              <a:rPr lang="en-US" altLang="en-US" sz="2400" b="0" kern="0" dirty="0" smtClean="0"/>
              <a:t>Short-range</a:t>
            </a:r>
            <a:r>
              <a:rPr lang="en-US" altLang="en-US" sz="2400" b="0" kern="0" dirty="0"/>
              <a:t>, more directive, bidirectional, networked, less interfered </a:t>
            </a:r>
          </a:p>
          <a:p>
            <a:pPr>
              <a:defRPr/>
            </a:pPr>
            <a:r>
              <a:rPr lang="en-US" altLang="en-US" sz="2800" kern="0" dirty="0" smtClean="0"/>
              <a:t>LC </a:t>
            </a:r>
            <a:r>
              <a:rPr lang="en-US" altLang="en-US" sz="2800" kern="0" dirty="0" smtClean="0"/>
              <a:t>needs a dedicated PHY to overcome </a:t>
            </a:r>
            <a:r>
              <a:rPr lang="en-US" altLang="en-US" sz="2800" kern="0" dirty="0" smtClean="0"/>
              <a:t>the limitations </a:t>
            </a:r>
            <a:r>
              <a:rPr lang="en-US" altLang="en-US" sz="2800" kern="0" dirty="0" smtClean="0"/>
              <a:t>of </a:t>
            </a:r>
            <a:r>
              <a:rPr lang="en-US" altLang="en-US" sz="2800" kern="0" dirty="0" smtClean="0"/>
              <a:t>11ax.</a:t>
            </a:r>
            <a:endParaRPr lang="en-US" altLang="en-US" kern="0" dirty="0"/>
          </a:p>
          <a:p>
            <a:pPr>
              <a:defRPr/>
            </a:pPr>
            <a:endParaRPr lang="en-US" altLang="en-US" sz="2800" kern="0" dirty="0"/>
          </a:p>
          <a:p>
            <a:pPr>
              <a:defRPr/>
            </a:pPr>
            <a:endParaRPr lang="en-US" altLang="en-US" sz="2800" b="0" kern="0" dirty="0"/>
          </a:p>
          <a:p>
            <a:pPr>
              <a:defRPr/>
            </a:pPr>
            <a:endParaRPr lang="en-US" altLang="en-US" sz="2800" b="0" kern="0" dirty="0"/>
          </a:p>
          <a:p>
            <a:pPr>
              <a:defRPr/>
            </a:pPr>
            <a:endParaRPr lang="en-US" altLang="en-US" sz="2800" b="0" kern="0" dirty="0"/>
          </a:p>
          <a:p>
            <a:pPr>
              <a:defRPr/>
            </a:pPr>
            <a:endParaRPr lang="en-US" altLang="en-US" sz="2800" b="0" kern="0" dirty="0"/>
          </a:p>
          <a:p>
            <a:pPr>
              <a:defRPr/>
            </a:pPr>
            <a:endParaRPr lang="en-US" altLang="en-US" sz="2800" b="0" kern="0" dirty="0"/>
          </a:p>
          <a:p>
            <a:pPr>
              <a:defRPr/>
            </a:pPr>
            <a:endParaRPr lang="en-US" altLang="en-US" sz="2800" b="0" kern="0" dirty="0"/>
          </a:p>
          <a:p>
            <a:pPr>
              <a:defRPr/>
            </a:pPr>
            <a:endParaRPr lang="en-US" altLang="en-US" sz="2800" b="0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2" y="1926822"/>
            <a:ext cx="7053724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LC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channel may be 1</a:t>
            </a:r>
            <a:r>
              <a:rPr lang="en-US" altLang="en-US" sz="2800" b="0" baseline="30000" dirty="0" smtClean="0">
                <a:solidFill>
                  <a:srgbClr val="000000"/>
                </a:solidFill>
              </a:rPr>
              <a:t>st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0" dirty="0">
                <a:solidFill>
                  <a:srgbClr val="000000"/>
                </a:solidFill>
              </a:rPr>
              <a:t>order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low-pass,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due to</a:t>
            </a:r>
            <a:endParaRPr lang="en-US" altLang="en-US" sz="2800" b="0" dirty="0" smtClean="0">
              <a:solidFill>
                <a:srgbClr val="000000"/>
              </a:solidFill>
            </a:endParaRPr>
          </a:p>
          <a:p>
            <a:pPr lvl="1"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NLOS propagation [</a:t>
            </a:r>
            <a:r>
              <a:rPr lang="en-US" altLang="en-US" sz="24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]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lvl="1"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Low-power LED driver </a:t>
            </a:r>
            <a:r>
              <a:rPr lang="en-US" altLang="en-US" sz="2400" b="0" dirty="0" smtClean="0">
                <a:solidFill>
                  <a:srgbClr val="000000"/>
                </a:solidFill>
              </a:rPr>
              <a:t>characteristics </a:t>
            </a:r>
            <a:r>
              <a:rPr lang="en-US" altLang="en-US" sz="2400" b="0" dirty="0" smtClean="0">
                <a:solidFill>
                  <a:srgbClr val="000000"/>
                </a:solidFill>
              </a:rPr>
              <a:t>[13] 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</a:rPr>
              <a:t>Assume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100 </a:t>
            </a:r>
            <a:r>
              <a:rPr lang="en-US" altLang="en-US" sz="2800" b="0" dirty="0">
                <a:solidFill>
                  <a:srgbClr val="000000"/>
                </a:solidFill>
              </a:rPr>
              <a:t>MHz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baseband and </a:t>
            </a:r>
            <a:r>
              <a:rPr lang="en-US" altLang="en-US" sz="2800" b="0" dirty="0">
                <a:solidFill>
                  <a:srgbClr val="000000"/>
                </a:solidFill>
              </a:rPr>
              <a:t>20 MHz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cut-off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due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to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LED driver or channel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</a:rPr>
              <a:t>80</a:t>
            </a:r>
            <a:r>
              <a:rPr lang="en-US" altLang="en-US" sz="2800" b="0" dirty="0">
                <a:solidFill>
                  <a:srgbClr val="000000"/>
                </a:solidFill>
              </a:rPr>
              <a:t>% of </a:t>
            </a:r>
            <a:r>
              <a:rPr lang="en-US" altLang="en-US" sz="2800" b="0" dirty="0" smtClean="0">
                <a:solidFill>
                  <a:srgbClr val="000000"/>
                </a:solidFill>
              </a:rPr>
              <a:t>the bits fall in a fade. </a:t>
            </a:r>
            <a:endParaRPr lang="en-US" altLang="en-US" sz="2800" b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sz="28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BICM </a:t>
            </a:r>
            <a:r>
              <a:rPr lang="en-US" altLang="en-US" sz="2800" b="0" dirty="0">
                <a:solidFill>
                  <a:srgbClr val="000000"/>
                </a:solidFill>
                <a:sym typeface="Wingdings" panose="05000000000000000000" pitchFamily="2" charset="2"/>
              </a:rPr>
              <a:t>operation will basically fail</a:t>
            </a:r>
            <a:r>
              <a:rPr lang="en-US" altLang="en-US" sz="28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dirty="0" smtClean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30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en-US" altLang="en-US" sz="2800" b="0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Replace 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BICM by adaptive </a:t>
            </a:r>
            <a:r>
              <a:rPr lang="en-US" altLang="en-US" sz="2800" kern="0" dirty="0" err="1" smtClean="0">
                <a:solidFill>
                  <a:srgbClr val="000000"/>
                </a:solidFill>
              </a:rPr>
              <a:t>bitloading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.</a:t>
            </a:r>
            <a:endParaRPr lang="en-US" altLang="en-US" sz="2800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sz="2800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2. Why adaptive </a:t>
            </a:r>
            <a:r>
              <a:rPr lang="en-US" altLang="en-US" dirty="0" err="1" smtClean="0"/>
              <a:t>bitloading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7423097" y="1638790"/>
            <a:ext cx="4361535" cy="4742538"/>
            <a:chOff x="7423097" y="1484784"/>
            <a:chExt cx="4464496" cy="4896544"/>
          </a:xfrm>
        </p:grpSpPr>
        <p:sp>
          <p:nvSpPr>
            <p:cNvPr id="17" name="Rechteck 16"/>
            <p:cNvSpPr/>
            <p:nvPr/>
          </p:nvSpPr>
          <p:spPr bwMode="auto">
            <a:xfrm>
              <a:off x="7968208" y="1484784"/>
              <a:ext cx="3456383" cy="4896544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buClrTx/>
                <a:buSzTx/>
              </a:pPr>
              <a:endParaRPr lang="en-US" sz="1200" dirty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1982" y="1589602"/>
              <a:ext cx="3166726" cy="2065988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8572366" y="1901925"/>
              <a:ext cx="577951" cy="3969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>
                <a:buClrTx/>
                <a:buSzTx/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LC</a:t>
              </a:r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578" y="3745743"/>
              <a:ext cx="3126022" cy="249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feld 24"/>
            <p:cNvSpPr txBox="1"/>
            <p:nvPr/>
          </p:nvSpPr>
          <p:spPr>
            <a:xfrm>
              <a:off x="7423097" y="5392059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b="1" dirty="0" err="1" smtClean="0">
                  <a:solidFill>
                    <a:schemeClr val="tx1"/>
                  </a:solidFill>
                </a:rPr>
                <a:t>doc</a:t>
              </a:r>
              <a:r>
                <a:rPr lang="de-DE" sz="1800" b="1" dirty="0" smtClean="0">
                  <a:solidFill>
                    <a:schemeClr val="tx1"/>
                  </a:solidFill>
                </a:rPr>
                <a:t>. 19-1208r0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4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92" y="1926822"/>
            <a:ext cx="10417908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See simulation </a:t>
            </a:r>
            <a:r>
              <a:rPr lang="en-US" altLang="en-US" kern="0" dirty="0" smtClean="0">
                <a:solidFill>
                  <a:srgbClr val="000000"/>
                </a:solidFill>
              </a:rPr>
              <a:t>results </a:t>
            </a:r>
            <a:r>
              <a:rPr lang="en-US" altLang="en-US" kern="0" dirty="0" smtClean="0">
                <a:solidFill>
                  <a:srgbClr val="000000"/>
                </a:solidFill>
              </a:rPr>
              <a:t>for adaptive </a:t>
            </a:r>
            <a:r>
              <a:rPr lang="en-US" altLang="en-US" kern="0" dirty="0" err="1" smtClean="0">
                <a:solidFill>
                  <a:srgbClr val="000000"/>
                </a:solidFill>
              </a:rPr>
              <a:t>bitloading</a:t>
            </a:r>
            <a:r>
              <a:rPr lang="en-US" altLang="en-US" kern="0" dirty="0" smtClean="0">
                <a:solidFill>
                  <a:srgbClr val="000000"/>
                </a:solidFill>
              </a:rPr>
              <a:t> in 11-19/1566r2.</a:t>
            </a:r>
          </a:p>
          <a:p>
            <a:pPr marL="0" indent="0" defTabSz="914400">
              <a:spcBef>
                <a:spcPts val="30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 </a:t>
            </a:r>
            <a:r>
              <a:rPr lang="en-US" altLang="en-US" sz="3600" kern="0" dirty="0" smtClean="0">
                <a:solidFill>
                  <a:srgbClr val="000000"/>
                </a:solidFill>
              </a:rPr>
              <a:t>  </a:t>
            </a:r>
            <a:r>
              <a:rPr lang="en-US" altLang="en-US" sz="1800" kern="0" dirty="0" smtClean="0">
                <a:solidFill>
                  <a:srgbClr val="000000"/>
                </a:solidFill>
              </a:rPr>
              <a:t> </a:t>
            </a:r>
            <a:r>
              <a:rPr lang="en-US" altLang="en-US" sz="2000" kern="0" dirty="0" smtClean="0">
                <a:solidFill>
                  <a:srgbClr val="0070C0"/>
                </a:solidFill>
                <a:hlinkClick r:id="rId2" action="ppaction://hlinkpres?slideindex=1&amp;slidetitle="/>
              </a:rPr>
              <a:t>11-19-1566-02-00bb-simulation-results-with-bit-loading-for-the-lc-optimized-phy.pptx</a:t>
            </a:r>
            <a:r>
              <a:rPr lang="en-US" altLang="en-US" kern="0" dirty="0" smtClean="0">
                <a:solidFill>
                  <a:srgbClr val="000000"/>
                </a:solidFill>
              </a:rPr>
              <a:t> </a:t>
            </a:r>
            <a:endParaRPr lang="en-US" altLang="en-US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Results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6393476" y="2780927"/>
            <a:ext cx="127586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48" y="764704"/>
            <a:ext cx="10009112" cy="562737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D45F-C48E-2343-8E3F-4C5CA2ABF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E9DB50D-0B32-4065-9CA0-CADD3516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30" y="1926822"/>
            <a:ext cx="6237381" cy="4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LC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is envisioned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as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a dense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network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One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LC frontend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covers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few meters spot area</a:t>
            </a:r>
            <a:endParaRPr lang="en-US" altLang="en-US" b="0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Classical handover concepts are obsolete, taking realistic mobility into account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Centralized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AP, distributed LC frontends serve LC Non-AP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STAs 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Large distributed multiuser MIMO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STAs communicate with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a subset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of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frontends </a:t>
            </a:r>
            <a:endParaRPr lang="en-US" altLang="en-US" b="0" kern="0" dirty="0" smtClean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b="0" kern="0" dirty="0" smtClean="0">
                <a:solidFill>
                  <a:srgbClr val="000000"/>
                </a:solidFill>
              </a:rPr>
              <a:t>LC and RF APs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could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be co-located</a:t>
            </a: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RF </a:t>
            </a:r>
            <a:r>
              <a:rPr lang="en-US" altLang="en-US" kern="0" dirty="0" smtClean="0">
                <a:solidFill>
                  <a:srgbClr val="000000"/>
                </a:solidFill>
              </a:rPr>
              <a:t>to provide </a:t>
            </a:r>
            <a:r>
              <a:rPr lang="en-US" altLang="en-US" kern="0" dirty="0" smtClean="0">
                <a:solidFill>
                  <a:srgbClr val="000000"/>
                </a:solidFill>
              </a:rPr>
              <a:t>coverage, LC </a:t>
            </a:r>
            <a:r>
              <a:rPr lang="en-US" altLang="en-US" kern="0" dirty="0" smtClean="0">
                <a:solidFill>
                  <a:srgbClr val="000000"/>
                </a:solidFill>
              </a:rPr>
              <a:t>to add </a:t>
            </a:r>
            <a:r>
              <a:rPr lang="en-US" altLang="en-US" kern="0" dirty="0" smtClean="0">
                <a:solidFill>
                  <a:srgbClr val="000000"/>
                </a:solidFill>
              </a:rPr>
              <a:t>capacity</a:t>
            </a:r>
            <a:endParaRPr lang="en-US" altLang="en-US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  <a:p>
            <a:pPr defTabSz="91440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defRPr/>
            </a:pPr>
            <a:endParaRPr lang="en-US" altLang="en-US" b="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altLang="en-US" dirty="0" smtClean="0"/>
              <a:t>3. Why distributed </a:t>
            </a:r>
            <a:r>
              <a:rPr lang="en-US" altLang="en-US" dirty="0" smtClean="0"/>
              <a:t>MIMO?</a:t>
            </a:r>
            <a:endParaRPr lang="en-US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67001" y="2376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64789"/>
            <a:ext cx="2639797" cy="499915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5519936" y="2542768"/>
            <a:ext cx="6624736" cy="2254384"/>
            <a:chOff x="5447928" y="2420888"/>
            <a:chExt cx="6624736" cy="2254384"/>
          </a:xfrm>
        </p:grpSpPr>
        <p:sp>
          <p:nvSpPr>
            <p:cNvPr id="2" name="Textfeld 1"/>
            <p:cNvSpPr txBox="1"/>
            <p:nvPr/>
          </p:nvSpPr>
          <p:spPr>
            <a:xfrm>
              <a:off x="10119437" y="2420888"/>
              <a:ext cx="195322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2000" dirty="0" smtClean="0">
                  <a:solidFill>
                    <a:schemeClr val="tx1"/>
                  </a:solidFill>
                </a:rPr>
                <a:t>LC AP</a:t>
              </a:r>
            </a:p>
            <a:p>
              <a:pPr>
                <a:lnSpc>
                  <a:spcPct val="150000"/>
                </a:lnSpc>
              </a:pPr>
              <a:r>
                <a:rPr lang="de-DE" sz="2000" dirty="0" err="1" smtClean="0">
                  <a:solidFill>
                    <a:schemeClr val="tx1"/>
                  </a:solidFill>
                </a:rPr>
                <a:t>Fronthaul</a:t>
              </a:r>
              <a:endParaRPr lang="de-DE" sz="20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de-DE" sz="2000" dirty="0" smtClean="0">
                  <a:solidFill>
                    <a:schemeClr val="tx1"/>
                  </a:solidFill>
                </a:rPr>
                <a:t>LC </a:t>
              </a:r>
              <a:r>
                <a:rPr lang="de-DE" sz="2000" dirty="0" err="1" smtClean="0">
                  <a:solidFill>
                    <a:schemeClr val="tx1"/>
                  </a:solidFill>
                </a:rPr>
                <a:t>frontend</a:t>
              </a:r>
              <a:endParaRPr lang="de-DE" sz="20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de-DE" sz="2000" dirty="0" smtClean="0">
                  <a:solidFill>
                    <a:schemeClr val="tx1"/>
                  </a:solidFill>
                </a:rPr>
                <a:t>LC Non-AP STA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pic>
          <p:nvPicPr>
            <p:cNvPr id="14" name="Grafik 1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414" r="23824"/>
            <a:stretch/>
          </p:blipFill>
          <p:spPr bwMode="auto">
            <a:xfrm>
              <a:off x="5447928" y="2443024"/>
              <a:ext cx="4553882" cy="22322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12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951</Words>
  <Application>Microsoft Office PowerPoint</Application>
  <PresentationFormat>Breitbild</PresentationFormat>
  <Paragraphs>226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 Unicode MS</vt:lpstr>
      <vt:lpstr>MS Gothic</vt:lpstr>
      <vt:lpstr>MS PGothic</vt:lpstr>
      <vt:lpstr>MS PGothic</vt:lpstr>
      <vt:lpstr>Arial</vt:lpstr>
      <vt:lpstr>Symbol</vt:lpstr>
      <vt:lpstr>Times New Roman</vt:lpstr>
      <vt:lpstr>Wingdings</vt:lpstr>
      <vt:lpstr>Office Theme</vt:lpstr>
      <vt:lpstr>Microsoft Word 97-2003-Dokument</vt:lpstr>
      <vt:lpstr>Overview of proposed LC-optimized PHY</vt:lpstr>
      <vt:lpstr>Abstract</vt:lpstr>
      <vt:lpstr>1. Introduction: How 802.11 RF PHYs work</vt:lpstr>
      <vt:lpstr>PowerPoint-Präsentation</vt:lpstr>
      <vt:lpstr>Limitations of 11ax for LC</vt:lpstr>
      <vt:lpstr>2. Why adaptive bitloading?</vt:lpstr>
      <vt:lpstr>Results</vt:lpstr>
      <vt:lpstr>PowerPoint-Präsentation</vt:lpstr>
      <vt:lpstr>3. Why distributed MIMO?</vt:lpstr>
      <vt:lpstr>PowerPoint-Präsentation</vt:lpstr>
      <vt:lpstr>PowerPoint-Präsentation</vt:lpstr>
      <vt:lpstr>How LC-optimized PHY supports distributed MIMO?</vt:lpstr>
      <vt:lpstr>Frequency-time multiplexed MIMO RS</vt:lpstr>
      <vt:lpstr>PowerPoint-Präsentation</vt:lpstr>
      <vt:lpstr>4. Why higher bandwidth?</vt:lpstr>
      <vt:lpstr>How LC-optimized PHY enables higher bandwidth?</vt:lpstr>
      <vt:lpstr>5. Why implementation is so easy?</vt:lpstr>
      <vt:lpstr>Easy implementation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G.9991 Phy and its relevance to TGbb</dc:title>
  <dc:subject/>
  <dc:creator>Marc Emmelmann</dc:creator>
  <cp:keywords/>
  <dc:description/>
  <cp:lastModifiedBy>Jungnickel, Volker</cp:lastModifiedBy>
  <cp:revision>624</cp:revision>
  <cp:lastPrinted>1601-01-01T00:00:00Z</cp:lastPrinted>
  <dcterms:created xsi:type="dcterms:W3CDTF">2019-04-17T13:13:06Z</dcterms:created>
  <dcterms:modified xsi:type="dcterms:W3CDTF">2019-09-17T05:32:48Z</dcterms:modified>
  <cp:category/>
</cp:coreProperties>
</file>