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93" r:id="rId4"/>
    <p:sldId id="294" r:id="rId5"/>
    <p:sldId id="295" r:id="rId6"/>
    <p:sldId id="297" r:id="rId7"/>
    <p:sldId id="299" r:id="rId8"/>
    <p:sldId id="300" r:id="rId9"/>
    <p:sldId id="301" r:id="rId10"/>
    <p:sldId id="303" r:id="rId11"/>
    <p:sldId id="304" r:id="rId12"/>
    <p:sldId id="305" r:id="rId13"/>
    <p:sldId id="30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6" autoAdjust="0"/>
    <p:restoredTop sz="94660"/>
  </p:normalViewPr>
  <p:slideViewPr>
    <p:cSldViewPr>
      <p:cViewPr>
        <p:scale>
          <a:sx n="132" d="100"/>
          <a:sy n="132" d="100"/>
        </p:scale>
        <p:origin x="320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TESLA Based Frame Authentication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19A3B-C7A2-744B-822E-C0E065DA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Sequence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9F8F10-3409-9942-AF6E-4FD82AD5E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9906" y="3061817"/>
            <a:ext cx="2143046" cy="659740"/>
          </a:xfrm>
        </p:spPr>
        <p:txBody>
          <a:bodyPr/>
          <a:lstStyle/>
          <a:p>
            <a:pPr marL="0" indent="0"/>
            <a:r>
              <a:rPr kumimoji="1" lang="en-US" altLang="ja-JP" sz="1800" dirty="0" err="1"/>
              <a:t>eBCS</a:t>
            </a:r>
            <a:r>
              <a:rPr kumimoji="1" lang="en-US" altLang="ja-JP" sz="1800" dirty="0"/>
              <a:t> Info frame</a:t>
            </a:r>
          </a:p>
          <a:p>
            <a:pPr marL="57150" indent="0"/>
            <a:r>
              <a:rPr lang="en-US" altLang="ja-JP" sz="1400" b="0" dirty="0"/>
              <a:t>Transmitted in </a:t>
            </a:r>
            <a:r>
              <a:rPr lang="en-US" altLang="ja-JP" sz="1400" b="0" i="1" dirty="0"/>
              <a:t>T</a:t>
            </a:r>
            <a:r>
              <a:rPr lang="en-US" altLang="ja-JP" sz="1400" b="0" i="1" baseline="-25000" dirty="0"/>
              <a:t>I</a:t>
            </a:r>
            <a:r>
              <a:rPr lang="en-US" altLang="ja-JP" sz="1400" b="0" dirty="0"/>
              <a:t> interval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2484CB3-A301-7F48-9F8E-A870B1D3AA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A4058-EFDE-B846-A0FD-30C79CE202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2847EC-9549-EF47-8063-A67A9019D5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F8C0FBE-A0CC-894D-81BF-E75B90723075}"/>
              </a:ext>
            </a:extLst>
          </p:cNvPr>
          <p:cNvCxnSpPr/>
          <p:nvPr/>
        </p:nvCxnSpPr>
        <p:spPr bwMode="auto">
          <a:xfrm>
            <a:off x="1021981" y="5517232"/>
            <a:ext cx="101480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2CE666-CFD3-A442-B367-7EF7906A7E02}"/>
              </a:ext>
            </a:extLst>
          </p:cNvPr>
          <p:cNvSpPr/>
          <p:nvPr/>
        </p:nvSpPr>
        <p:spPr bwMode="auto">
          <a:xfrm>
            <a:off x="1343472" y="4221088"/>
            <a:ext cx="28803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6175E32-0603-3F40-953A-214ABD0DC86F}"/>
              </a:ext>
            </a:extLst>
          </p:cNvPr>
          <p:cNvSpPr/>
          <p:nvPr/>
        </p:nvSpPr>
        <p:spPr bwMode="auto">
          <a:xfrm>
            <a:off x="6970404" y="4224748"/>
            <a:ext cx="28803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0BA7019-4D19-4244-B840-AD5CCB11DF29}"/>
              </a:ext>
            </a:extLst>
          </p:cNvPr>
          <p:cNvSpPr/>
          <p:nvPr/>
        </p:nvSpPr>
        <p:spPr bwMode="auto">
          <a:xfrm>
            <a:off x="8457194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C8B5FAD-76A5-8E4A-B3B8-D3E1CB6BAD23}"/>
              </a:ext>
            </a:extLst>
          </p:cNvPr>
          <p:cNvSpPr/>
          <p:nvPr/>
        </p:nvSpPr>
        <p:spPr bwMode="auto">
          <a:xfrm>
            <a:off x="8889242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B6B657E-735B-9A4A-97DB-2D4A97A291BD}"/>
              </a:ext>
            </a:extLst>
          </p:cNvPr>
          <p:cNvSpPr/>
          <p:nvPr/>
        </p:nvSpPr>
        <p:spPr bwMode="auto">
          <a:xfrm>
            <a:off x="9393298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47B430-6389-E041-A4AA-21CCA2DFAFBF}"/>
              </a:ext>
            </a:extLst>
          </p:cNvPr>
          <p:cNvSpPr/>
          <p:nvPr/>
        </p:nvSpPr>
        <p:spPr bwMode="auto">
          <a:xfrm>
            <a:off x="9753338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9AE85BD-EF46-8140-936C-91DD0AD95B5B}"/>
              </a:ext>
            </a:extLst>
          </p:cNvPr>
          <p:cNvSpPr/>
          <p:nvPr/>
        </p:nvSpPr>
        <p:spPr bwMode="auto">
          <a:xfrm>
            <a:off x="10386340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4C2FA6F-B36C-2A43-A634-C81334BF5436}"/>
              </a:ext>
            </a:extLst>
          </p:cNvPr>
          <p:cNvCxnSpPr/>
          <p:nvPr/>
        </p:nvCxnSpPr>
        <p:spPr bwMode="auto">
          <a:xfrm>
            <a:off x="1343472" y="5527695"/>
            <a:ext cx="0" cy="6376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A9797B86-E41D-8847-9A2D-B28BA23B507F}"/>
              </a:ext>
            </a:extLst>
          </p:cNvPr>
          <p:cNvCxnSpPr/>
          <p:nvPr/>
        </p:nvCxnSpPr>
        <p:spPr bwMode="auto">
          <a:xfrm>
            <a:off x="1343472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0AE80E2D-8855-CA49-BB51-02724A3FBC15}"/>
              </a:ext>
            </a:extLst>
          </p:cNvPr>
          <p:cNvCxnSpPr/>
          <p:nvPr/>
        </p:nvCxnSpPr>
        <p:spPr bwMode="auto">
          <a:xfrm>
            <a:off x="2279576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DDBEB24-FAC9-EE48-932E-9FF05D74AA53}"/>
              </a:ext>
            </a:extLst>
          </p:cNvPr>
          <p:cNvCxnSpPr/>
          <p:nvPr/>
        </p:nvCxnSpPr>
        <p:spPr bwMode="auto">
          <a:xfrm>
            <a:off x="2279576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6F77830-B5BD-5940-A447-280CF3936FCE}"/>
              </a:ext>
            </a:extLst>
          </p:cNvPr>
          <p:cNvCxnSpPr/>
          <p:nvPr/>
        </p:nvCxnSpPr>
        <p:spPr bwMode="auto">
          <a:xfrm>
            <a:off x="3215680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44922997-4DA4-954F-9E9A-D1AA733C6927}"/>
              </a:ext>
            </a:extLst>
          </p:cNvPr>
          <p:cNvCxnSpPr/>
          <p:nvPr/>
        </p:nvCxnSpPr>
        <p:spPr bwMode="auto">
          <a:xfrm>
            <a:off x="3215680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FB8236A-4932-C049-B77E-FE9FE45CB464}"/>
              </a:ext>
            </a:extLst>
          </p:cNvPr>
          <p:cNvCxnSpPr/>
          <p:nvPr/>
        </p:nvCxnSpPr>
        <p:spPr bwMode="auto">
          <a:xfrm>
            <a:off x="4151784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A46E5CD4-5694-A740-BCA7-793F962B8648}"/>
              </a:ext>
            </a:extLst>
          </p:cNvPr>
          <p:cNvCxnSpPr/>
          <p:nvPr/>
        </p:nvCxnSpPr>
        <p:spPr bwMode="auto">
          <a:xfrm>
            <a:off x="4151784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16C24EBD-3F37-C54D-B9D9-5D7D60AC2FD3}"/>
              </a:ext>
            </a:extLst>
          </p:cNvPr>
          <p:cNvCxnSpPr/>
          <p:nvPr/>
        </p:nvCxnSpPr>
        <p:spPr bwMode="auto">
          <a:xfrm>
            <a:off x="5087888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0765EC27-EF14-2443-A5FF-F3C5E1BF5E80}"/>
              </a:ext>
            </a:extLst>
          </p:cNvPr>
          <p:cNvCxnSpPr/>
          <p:nvPr/>
        </p:nvCxnSpPr>
        <p:spPr bwMode="auto">
          <a:xfrm>
            <a:off x="5087888" y="555646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3DAA8C3C-F758-9042-8B7A-83AB75D81DDE}"/>
              </a:ext>
            </a:extLst>
          </p:cNvPr>
          <p:cNvCxnSpPr/>
          <p:nvPr/>
        </p:nvCxnSpPr>
        <p:spPr bwMode="auto">
          <a:xfrm>
            <a:off x="6023992" y="555646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638DBF69-1E97-4A4E-82C5-C7F2C5F048BE}"/>
              </a:ext>
            </a:extLst>
          </p:cNvPr>
          <p:cNvCxnSpPr/>
          <p:nvPr/>
        </p:nvCxnSpPr>
        <p:spPr bwMode="auto">
          <a:xfrm>
            <a:off x="6023992" y="555154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6A16F2EB-C29D-B04D-BD52-84C6D83DFAFA}"/>
              </a:ext>
            </a:extLst>
          </p:cNvPr>
          <p:cNvCxnSpPr/>
          <p:nvPr/>
        </p:nvCxnSpPr>
        <p:spPr bwMode="auto">
          <a:xfrm>
            <a:off x="6023992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B9B311E-8912-BB45-8712-3303A366A4C7}"/>
              </a:ext>
            </a:extLst>
          </p:cNvPr>
          <p:cNvCxnSpPr>
            <a:cxnSpLocks/>
          </p:cNvCxnSpPr>
          <p:nvPr/>
        </p:nvCxnSpPr>
        <p:spPr bwMode="auto">
          <a:xfrm>
            <a:off x="6960096" y="5554009"/>
            <a:ext cx="0" cy="6112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21491DE-430A-8D45-830A-4F83922351EC}"/>
              </a:ext>
            </a:extLst>
          </p:cNvPr>
          <p:cNvSpPr/>
          <p:nvPr/>
        </p:nvSpPr>
        <p:spPr bwMode="auto">
          <a:xfrm>
            <a:off x="8070411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8FB4EAB-E191-CB43-AFBB-C8F7B107EC2B}"/>
              </a:ext>
            </a:extLst>
          </p:cNvPr>
          <p:cNvSpPr/>
          <p:nvPr/>
        </p:nvSpPr>
        <p:spPr bwMode="auto">
          <a:xfrm>
            <a:off x="7566355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BC73652-F663-D04C-9731-6E9B209A8799}"/>
              </a:ext>
            </a:extLst>
          </p:cNvPr>
          <p:cNvSpPr/>
          <p:nvPr/>
        </p:nvSpPr>
        <p:spPr bwMode="auto">
          <a:xfrm>
            <a:off x="2610180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95A4468-A8AF-4541-9EDB-61D5E7ED8F18}"/>
              </a:ext>
            </a:extLst>
          </p:cNvPr>
          <p:cNvSpPr/>
          <p:nvPr/>
        </p:nvSpPr>
        <p:spPr bwMode="auto">
          <a:xfrm>
            <a:off x="3042228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33B41A14-76A3-3A4F-86A7-EA2339996E35}"/>
              </a:ext>
            </a:extLst>
          </p:cNvPr>
          <p:cNvSpPr/>
          <p:nvPr/>
        </p:nvSpPr>
        <p:spPr bwMode="auto">
          <a:xfrm>
            <a:off x="3546284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99A5405-807F-8343-80B8-C5E5D23D5335}"/>
              </a:ext>
            </a:extLst>
          </p:cNvPr>
          <p:cNvSpPr/>
          <p:nvPr/>
        </p:nvSpPr>
        <p:spPr bwMode="auto">
          <a:xfrm>
            <a:off x="3906324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56B350F-0189-2E4B-A05F-033DE8B1FFB8}"/>
              </a:ext>
            </a:extLst>
          </p:cNvPr>
          <p:cNvSpPr/>
          <p:nvPr/>
        </p:nvSpPr>
        <p:spPr bwMode="auto">
          <a:xfrm>
            <a:off x="4539326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2D99BD2A-8DE6-7F4F-93AC-6B853C1894AE}"/>
              </a:ext>
            </a:extLst>
          </p:cNvPr>
          <p:cNvSpPr/>
          <p:nvPr/>
        </p:nvSpPr>
        <p:spPr bwMode="auto">
          <a:xfrm>
            <a:off x="2223397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9CE20A4-48A8-D74C-8AEB-5660005E4114}"/>
              </a:ext>
            </a:extLst>
          </p:cNvPr>
          <p:cNvSpPr/>
          <p:nvPr/>
        </p:nvSpPr>
        <p:spPr bwMode="auto">
          <a:xfrm>
            <a:off x="1719341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BA0C18D-9F71-4C47-8904-51E7FAF0C921}"/>
              </a:ext>
            </a:extLst>
          </p:cNvPr>
          <p:cNvSpPr/>
          <p:nvPr/>
        </p:nvSpPr>
        <p:spPr bwMode="auto">
          <a:xfrm>
            <a:off x="4897242" y="466927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28ACDC9-8169-DD42-9074-2017E0536309}"/>
              </a:ext>
            </a:extLst>
          </p:cNvPr>
          <p:cNvSpPr/>
          <p:nvPr/>
        </p:nvSpPr>
        <p:spPr bwMode="auto">
          <a:xfrm>
            <a:off x="5257282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622C827-D771-5C48-A2D5-D6BEE3359E33}"/>
              </a:ext>
            </a:extLst>
          </p:cNvPr>
          <p:cNvSpPr/>
          <p:nvPr/>
        </p:nvSpPr>
        <p:spPr bwMode="auto">
          <a:xfrm>
            <a:off x="5890284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8198970-9E3E-7347-8569-030B74E098FB}"/>
              </a:ext>
            </a:extLst>
          </p:cNvPr>
          <p:cNvSpPr/>
          <p:nvPr/>
        </p:nvSpPr>
        <p:spPr bwMode="auto">
          <a:xfrm>
            <a:off x="6466348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CE474BC5-3C75-544B-859A-B12116F6B9DD}"/>
              </a:ext>
            </a:extLst>
          </p:cNvPr>
          <p:cNvCxnSpPr>
            <a:cxnSpLocks/>
          </p:cNvCxnSpPr>
          <p:nvPr/>
        </p:nvCxnSpPr>
        <p:spPr bwMode="auto">
          <a:xfrm>
            <a:off x="1343472" y="5697794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C9C5A0D1-B047-DC43-A7EA-319ADBE21851}"/>
              </a:ext>
            </a:extLst>
          </p:cNvPr>
          <p:cNvCxnSpPr/>
          <p:nvPr/>
        </p:nvCxnSpPr>
        <p:spPr bwMode="auto">
          <a:xfrm>
            <a:off x="1343472" y="6021288"/>
            <a:ext cx="56166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31B7E00-CF77-EE4E-A2AC-D8B8C7B2928C}"/>
              </a:ext>
            </a:extLst>
          </p:cNvPr>
          <p:cNvSpPr txBox="1"/>
          <p:nvPr/>
        </p:nvSpPr>
        <p:spPr>
          <a:xfrm>
            <a:off x="1662020" y="562117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chemeClr val="tx1"/>
                </a:solidFill>
              </a:rPr>
              <a:t>T</a:t>
            </a:r>
            <a:r>
              <a:rPr kumimoji="1" lang="en-US" altLang="ja-JP" sz="2000" i="1" baseline="-25000" dirty="0">
                <a:solidFill>
                  <a:schemeClr val="tx1"/>
                </a:solidFill>
              </a:rPr>
              <a:t>K</a:t>
            </a:r>
            <a:endParaRPr kumimoji="1" lang="ja-JP" altLang="en-US" sz="2000" i="1" baseline="-25000">
              <a:solidFill>
                <a:schemeClr val="tx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BE9B5676-D5CC-4C42-BB75-26AD5D23873D}"/>
              </a:ext>
            </a:extLst>
          </p:cNvPr>
          <p:cNvSpPr txBox="1"/>
          <p:nvPr/>
        </p:nvSpPr>
        <p:spPr>
          <a:xfrm>
            <a:off x="3589837" y="5972144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chemeClr val="tx1"/>
                </a:solidFill>
              </a:rPr>
              <a:t>T</a:t>
            </a:r>
            <a:r>
              <a:rPr kumimoji="1" lang="en-US" altLang="ja-JP" sz="2000" i="1" baseline="-25000" dirty="0">
                <a:solidFill>
                  <a:schemeClr val="tx1"/>
                </a:solidFill>
              </a:rPr>
              <a:t>I</a:t>
            </a:r>
            <a:endParaRPr kumimoji="1" lang="ja-JP" altLang="en-US" sz="2000" i="1" baseline="-2500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361A2CD-4A84-3047-8D5E-4D51E192EA14}"/>
              </a:ext>
            </a:extLst>
          </p:cNvPr>
          <p:cNvSpPr txBox="1"/>
          <p:nvPr/>
        </p:nvSpPr>
        <p:spPr>
          <a:xfrm>
            <a:off x="3237462" y="4059287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800" b="1" dirty="0">
                <a:solidFill>
                  <a:schemeClr val="tx1"/>
                </a:solidFill>
              </a:rPr>
              <a:t> Data frames</a:t>
            </a:r>
            <a:endParaRPr kumimoji="1" lang="ja-JP" altLang="en-US" sz="1800" b="1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8A383F99-9EE6-E549-80C7-0918993A3889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9340" y="3758333"/>
            <a:ext cx="163253" cy="412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28A14FD-5E12-5446-A749-326EE14734CF}"/>
              </a:ext>
            </a:extLst>
          </p:cNvPr>
          <p:cNvCxnSpPr>
            <a:cxnSpLocks/>
          </p:cNvCxnSpPr>
          <p:nvPr/>
        </p:nvCxnSpPr>
        <p:spPr bwMode="auto">
          <a:xfrm>
            <a:off x="3428981" y="3758333"/>
            <a:ext cx="3531115" cy="5542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2313A2-00C8-1940-B180-FF39564835A8}"/>
              </a:ext>
            </a:extLst>
          </p:cNvPr>
          <p:cNvSpPr txBox="1"/>
          <p:nvPr/>
        </p:nvSpPr>
        <p:spPr>
          <a:xfrm>
            <a:off x="4273670" y="1560982"/>
            <a:ext cx="408477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1" indent="0"/>
            <a:r>
              <a:rPr lang="en-US" altLang="ja-JP" sz="1600" dirty="0" err="1">
                <a:solidFill>
                  <a:schemeClr val="tx1"/>
                </a:solidFill>
              </a:rPr>
              <a:t>eBCS</a:t>
            </a:r>
            <a:r>
              <a:rPr lang="en-US" altLang="ja-JP" sz="1600" dirty="0">
                <a:solidFill>
                  <a:schemeClr val="tx1"/>
                </a:solidFill>
              </a:rPr>
              <a:t> Info frame includes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 err="1">
                <a:solidFill>
                  <a:schemeClr val="tx1"/>
                </a:solidFill>
              </a:rPr>
              <a:t>K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s,N</a:t>
            </a:r>
            <a:r>
              <a:rPr lang="en-US" altLang="ja-JP" sz="1400" dirty="0">
                <a:solidFill>
                  <a:schemeClr val="tx1"/>
                </a:solidFill>
              </a:rPr>
              <a:t> (where </a:t>
            </a:r>
            <a:r>
              <a:rPr lang="en-US" altLang="ja-JP" sz="1400" i="1" dirty="0">
                <a:solidFill>
                  <a:schemeClr val="tx1"/>
                </a:solidFill>
              </a:rPr>
              <a:t>s</a:t>
            </a:r>
            <a:r>
              <a:rPr lang="en-US" altLang="ja-JP" sz="1400" dirty="0">
                <a:solidFill>
                  <a:schemeClr val="tx1"/>
                </a:solidFill>
              </a:rPr>
              <a:t> is the seq num of </a:t>
            </a:r>
            <a:r>
              <a:rPr lang="en-US" altLang="ja-JP" sz="1400" dirty="0" err="1">
                <a:solidFill>
                  <a:schemeClr val="tx1"/>
                </a:solidFill>
              </a:rPr>
              <a:t>eBCS</a:t>
            </a:r>
            <a:r>
              <a:rPr lang="en-US" altLang="ja-JP" sz="1400" dirty="0">
                <a:solidFill>
                  <a:schemeClr val="tx1"/>
                </a:solidFill>
              </a:rPr>
              <a:t> Info)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K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s-1,L</a:t>
            </a:r>
            <a:r>
              <a:rPr lang="en-US" altLang="ja-JP" sz="1400" dirty="0">
                <a:solidFill>
                  <a:schemeClr val="tx1"/>
                </a:solidFill>
              </a:rPr>
              <a:t> (where </a:t>
            </a:r>
            <a:r>
              <a:rPr lang="en-US" altLang="ja-JP" sz="1400" i="1" dirty="0">
                <a:solidFill>
                  <a:schemeClr val="tx1"/>
                </a:solidFill>
              </a:rPr>
              <a:t>L</a:t>
            </a:r>
            <a:r>
              <a:rPr lang="en-US" altLang="ja-JP" sz="1400" dirty="0">
                <a:solidFill>
                  <a:schemeClr val="tx1"/>
                </a:solidFill>
              </a:rPr>
              <a:t> is the last used key index)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K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s-1,L+1</a:t>
            </a:r>
            <a:r>
              <a:rPr lang="en-US" altLang="ja-JP" sz="1400" dirty="0">
                <a:solidFill>
                  <a:schemeClr val="tx1"/>
                </a:solidFill>
              </a:rPr>
              <a:t> (if </a:t>
            </a:r>
            <a:r>
              <a:rPr lang="en-US" altLang="ja-JP" sz="1400" i="1" dirty="0">
                <a:solidFill>
                  <a:schemeClr val="tx1"/>
                </a:solidFill>
              </a:rPr>
              <a:t>d</a:t>
            </a:r>
            <a:r>
              <a:rPr lang="en-US" altLang="ja-JP" sz="1400" dirty="0">
                <a:solidFill>
                  <a:schemeClr val="tx1"/>
                </a:solidFill>
              </a:rPr>
              <a:t> = 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</a:rPr>
              <a:t>Timestamp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T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T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1400" i="1" dirty="0">
                <a:solidFill>
                  <a:schemeClr val="tx1"/>
                </a:solidFill>
              </a:rPr>
              <a:t>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 sequence number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</a:rPr>
              <a:t>Public key with CA signature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Signature by the sender’s </a:t>
            </a:r>
            <a:r>
              <a:rPr lang="en-US" altLang="ja-JP" sz="1400" dirty="0">
                <a:solidFill>
                  <a:schemeClr val="tx1"/>
                </a:solidFill>
              </a:rPr>
              <a:t>private key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83FAD7B-DA55-4045-93FF-9F785E63EB4C}"/>
              </a:ext>
            </a:extLst>
          </p:cNvPr>
          <p:cNvSpPr txBox="1"/>
          <p:nvPr/>
        </p:nvSpPr>
        <p:spPr>
          <a:xfrm>
            <a:off x="787095" y="1680403"/>
            <a:ext cx="37641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Sender generates one-way key chain before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generating each </a:t>
            </a:r>
            <a:r>
              <a:rPr kumimoji="1" lang="en-US" altLang="ja-JP" sz="16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600" dirty="0">
                <a:solidFill>
                  <a:schemeClr val="tx1"/>
                </a:solidFill>
              </a:rPr>
              <a:t> Info frame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(</a:t>
            </a:r>
            <a:r>
              <a:rPr kumimoji="1" lang="en-US" altLang="ja-JP" sz="1600" i="1" dirty="0" err="1">
                <a:solidFill>
                  <a:schemeClr val="tx1"/>
                </a:solidFill>
              </a:rPr>
              <a:t>K</a:t>
            </a:r>
            <a:r>
              <a:rPr kumimoji="1" lang="en-US" altLang="ja-JP" sz="1600" i="1" baseline="-25000" dirty="0" err="1">
                <a:solidFill>
                  <a:schemeClr val="tx1"/>
                </a:solidFill>
              </a:rPr>
              <a:t>s,N</a:t>
            </a:r>
            <a:r>
              <a:rPr kumimoji="1" lang="en-US" altLang="ja-JP" sz="1600" dirty="0">
                <a:solidFill>
                  <a:schemeClr val="tx1"/>
                </a:solidFill>
              </a:rPr>
              <a:t>, 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600" i="1" baseline="-25000" dirty="0">
                <a:solidFill>
                  <a:schemeClr val="tx1"/>
                </a:solidFill>
              </a:rPr>
              <a:t>s,N-1</a:t>
            </a:r>
            <a:r>
              <a:rPr kumimoji="1" lang="en-US" altLang="ja-JP" sz="1600" dirty="0">
                <a:solidFill>
                  <a:schemeClr val="tx1"/>
                </a:solidFill>
              </a:rPr>
              <a:t>, 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600" i="1" baseline="-25000" dirty="0">
                <a:solidFill>
                  <a:schemeClr val="tx1"/>
                </a:solidFill>
              </a:rPr>
              <a:t>s,N-2</a:t>
            </a:r>
            <a:r>
              <a:rPr kumimoji="1" lang="en-US" altLang="ja-JP" sz="1600" dirty="0">
                <a:solidFill>
                  <a:schemeClr val="tx1"/>
                </a:solidFill>
              </a:rPr>
              <a:t>, …, 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600" i="1" baseline="-25000" dirty="0">
                <a:solidFill>
                  <a:schemeClr val="tx1"/>
                </a:solidFill>
              </a:rPr>
              <a:t>s,0</a:t>
            </a:r>
            <a:r>
              <a:rPr kumimoji="1" lang="en-US" altLang="ja-JP" sz="1600" dirty="0">
                <a:solidFill>
                  <a:schemeClr val="tx1"/>
                </a:solidFill>
              </a:rPr>
              <a:t>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75" name="右中かっこ 74">
            <a:extLst>
              <a:ext uri="{FF2B5EF4-FFF2-40B4-BE49-F238E27FC236}">
                <a16:creationId xmlns:a16="http://schemas.microsoft.com/office/drawing/2014/main" id="{ACC98D35-A08F-4447-AA1A-C74C7C93DF66}"/>
              </a:ext>
            </a:extLst>
          </p:cNvPr>
          <p:cNvSpPr/>
          <p:nvPr/>
        </p:nvSpPr>
        <p:spPr bwMode="auto">
          <a:xfrm rot="16200000">
            <a:off x="4135830" y="1978021"/>
            <a:ext cx="202062" cy="5035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95B6DB74-66ED-2042-B7E2-407D68ED99BE}"/>
              </a:ext>
            </a:extLst>
          </p:cNvPr>
          <p:cNvSpPr txBox="1"/>
          <p:nvPr/>
        </p:nvSpPr>
        <p:spPr>
          <a:xfrm>
            <a:off x="7954361" y="1550246"/>
            <a:ext cx="4299575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1" indent="0"/>
            <a:r>
              <a:rPr lang="en-US" altLang="ja-JP" sz="1600" dirty="0" err="1">
                <a:solidFill>
                  <a:schemeClr val="tx1"/>
                </a:solidFill>
              </a:rPr>
              <a:t>eBCS</a:t>
            </a:r>
            <a:r>
              <a:rPr lang="en-US" altLang="ja-JP" sz="1600" dirty="0">
                <a:solidFill>
                  <a:schemeClr val="tx1"/>
                </a:solidFill>
              </a:rPr>
              <a:t> Data frame includes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K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s,i+2</a:t>
            </a:r>
            <a:r>
              <a:rPr lang="en-US" altLang="ja-JP" sz="1400" dirty="0">
                <a:solidFill>
                  <a:schemeClr val="tx1"/>
                </a:solidFill>
              </a:rPr>
              <a:t> (where </a:t>
            </a:r>
            <a:r>
              <a:rPr lang="en-US" altLang="ja-JP" sz="1400" i="1" dirty="0">
                <a:solidFill>
                  <a:schemeClr val="tx1"/>
                </a:solidFill>
              </a:rPr>
              <a:t>s</a:t>
            </a:r>
            <a:r>
              <a:rPr lang="en-US" altLang="ja-JP" sz="1400" dirty="0">
                <a:solidFill>
                  <a:schemeClr val="tx1"/>
                </a:solidFill>
              </a:rPr>
              <a:t> is the seq num of </a:t>
            </a:r>
            <a:r>
              <a:rPr lang="en-US" altLang="ja-JP" sz="1400" dirty="0" err="1">
                <a:solidFill>
                  <a:schemeClr val="tx1"/>
                </a:solidFill>
              </a:rPr>
              <a:t>eBCS</a:t>
            </a:r>
            <a:r>
              <a:rPr lang="en-US" altLang="ja-JP" sz="1400" dirty="0">
                <a:solidFill>
                  <a:schemeClr val="tx1"/>
                </a:solidFill>
              </a:rPr>
              <a:t> Info,</a:t>
            </a:r>
            <a:br>
              <a:rPr lang="en-US" altLang="ja-JP" sz="1400" dirty="0">
                <a:solidFill>
                  <a:schemeClr val="tx1"/>
                </a:solidFill>
              </a:rPr>
            </a:br>
            <a:r>
              <a:rPr lang="en-US" altLang="ja-JP" sz="1400" dirty="0">
                <a:solidFill>
                  <a:schemeClr val="tx1"/>
                </a:solidFill>
              </a:rPr>
              <a:t>            </a:t>
            </a:r>
            <a:r>
              <a:rPr lang="en-US" altLang="ja-JP" sz="1400" i="1" dirty="0">
                <a:solidFill>
                  <a:schemeClr val="tx1"/>
                </a:solidFill>
              </a:rPr>
              <a:t>d</a:t>
            </a:r>
            <a:r>
              <a:rPr lang="en-US" altLang="ja-JP" sz="1400" dirty="0">
                <a:solidFill>
                  <a:schemeClr val="tx1"/>
                </a:solidFill>
              </a:rPr>
              <a:t>=2)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 err="1">
                <a:solidFill>
                  <a:schemeClr val="tx1"/>
                </a:solidFill>
              </a:rPr>
              <a:t>A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s,i</a:t>
            </a:r>
            <a:r>
              <a:rPr lang="en-US" altLang="ja-JP" sz="1400" dirty="0">
                <a:solidFill>
                  <a:schemeClr val="tx1"/>
                </a:solidFill>
              </a:rPr>
              <a:t> (Authenticator generated by the key </a:t>
            </a:r>
            <a:r>
              <a:rPr lang="en-US" altLang="ja-JP" sz="1400" i="1" dirty="0" err="1">
                <a:solidFill>
                  <a:schemeClr val="tx1"/>
                </a:solidFill>
              </a:rPr>
              <a:t>K’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s,i</a:t>
            </a:r>
            <a:r>
              <a:rPr lang="en-US" altLang="ja-JP" sz="1400" dirty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</a:rPr>
              <a:t>Key index: </a:t>
            </a:r>
            <a:r>
              <a:rPr lang="en-US" altLang="ja-JP" sz="1400" i="1" dirty="0">
                <a:solidFill>
                  <a:schemeClr val="tx1"/>
                </a:solidFill>
              </a:rPr>
              <a:t>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 seq num: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 s</a:t>
            </a:r>
          </a:p>
        </p:txBody>
      </p:sp>
    </p:spTree>
    <p:extLst>
      <p:ext uri="{BB962C8B-B14F-4D97-AF65-F5344CB8AC3E}">
        <p14:creationId xmlns:p14="http://schemas.microsoft.com/office/powerpoint/2010/main" val="103081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19A3B-C7A2-744B-822E-C0E065DA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Recovery from Missing Frames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2484CB3-A301-7F48-9F8E-A870B1D3AA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A4058-EFDE-B846-A0FD-30C79CE202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2847EC-9549-EF47-8063-A67A9019D5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F8C0FBE-A0CC-894D-81BF-E75B90723075}"/>
              </a:ext>
            </a:extLst>
          </p:cNvPr>
          <p:cNvCxnSpPr/>
          <p:nvPr/>
        </p:nvCxnSpPr>
        <p:spPr bwMode="auto">
          <a:xfrm>
            <a:off x="1021981" y="5517232"/>
            <a:ext cx="101480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2CE666-CFD3-A442-B367-7EF7906A7E02}"/>
              </a:ext>
            </a:extLst>
          </p:cNvPr>
          <p:cNvSpPr/>
          <p:nvPr/>
        </p:nvSpPr>
        <p:spPr bwMode="auto">
          <a:xfrm>
            <a:off x="1343472" y="4221088"/>
            <a:ext cx="28803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6175E32-0603-3F40-953A-214ABD0DC86F}"/>
              </a:ext>
            </a:extLst>
          </p:cNvPr>
          <p:cNvSpPr/>
          <p:nvPr/>
        </p:nvSpPr>
        <p:spPr bwMode="auto">
          <a:xfrm>
            <a:off x="6970404" y="4224748"/>
            <a:ext cx="28803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0BA7019-4D19-4244-B840-AD5CCB11DF29}"/>
              </a:ext>
            </a:extLst>
          </p:cNvPr>
          <p:cNvSpPr/>
          <p:nvPr/>
        </p:nvSpPr>
        <p:spPr bwMode="auto">
          <a:xfrm>
            <a:off x="8457194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C8B5FAD-76A5-8E4A-B3B8-D3E1CB6BAD23}"/>
              </a:ext>
            </a:extLst>
          </p:cNvPr>
          <p:cNvSpPr/>
          <p:nvPr/>
        </p:nvSpPr>
        <p:spPr bwMode="auto">
          <a:xfrm>
            <a:off x="8889242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B6B657E-735B-9A4A-97DB-2D4A97A291BD}"/>
              </a:ext>
            </a:extLst>
          </p:cNvPr>
          <p:cNvSpPr/>
          <p:nvPr/>
        </p:nvSpPr>
        <p:spPr bwMode="auto">
          <a:xfrm>
            <a:off x="9393298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47B430-6389-E041-A4AA-21CCA2DFAFBF}"/>
              </a:ext>
            </a:extLst>
          </p:cNvPr>
          <p:cNvSpPr/>
          <p:nvPr/>
        </p:nvSpPr>
        <p:spPr bwMode="auto">
          <a:xfrm>
            <a:off x="9753338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9AE85BD-EF46-8140-936C-91DD0AD95B5B}"/>
              </a:ext>
            </a:extLst>
          </p:cNvPr>
          <p:cNvSpPr/>
          <p:nvPr/>
        </p:nvSpPr>
        <p:spPr bwMode="auto">
          <a:xfrm>
            <a:off x="10386340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4C2FA6F-B36C-2A43-A634-C81334BF5436}"/>
              </a:ext>
            </a:extLst>
          </p:cNvPr>
          <p:cNvCxnSpPr/>
          <p:nvPr/>
        </p:nvCxnSpPr>
        <p:spPr bwMode="auto">
          <a:xfrm>
            <a:off x="1343472" y="5527695"/>
            <a:ext cx="0" cy="6376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A9797B86-E41D-8847-9A2D-B28BA23B507F}"/>
              </a:ext>
            </a:extLst>
          </p:cNvPr>
          <p:cNvCxnSpPr/>
          <p:nvPr/>
        </p:nvCxnSpPr>
        <p:spPr bwMode="auto">
          <a:xfrm>
            <a:off x="1343472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0AE80E2D-8855-CA49-BB51-02724A3FBC15}"/>
              </a:ext>
            </a:extLst>
          </p:cNvPr>
          <p:cNvCxnSpPr/>
          <p:nvPr/>
        </p:nvCxnSpPr>
        <p:spPr bwMode="auto">
          <a:xfrm>
            <a:off x="2279576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DDBEB24-FAC9-EE48-932E-9FF05D74AA53}"/>
              </a:ext>
            </a:extLst>
          </p:cNvPr>
          <p:cNvCxnSpPr/>
          <p:nvPr/>
        </p:nvCxnSpPr>
        <p:spPr bwMode="auto">
          <a:xfrm>
            <a:off x="2279576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6F77830-B5BD-5940-A447-280CF3936FCE}"/>
              </a:ext>
            </a:extLst>
          </p:cNvPr>
          <p:cNvCxnSpPr/>
          <p:nvPr/>
        </p:nvCxnSpPr>
        <p:spPr bwMode="auto">
          <a:xfrm>
            <a:off x="3215680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44922997-4DA4-954F-9E9A-D1AA733C6927}"/>
              </a:ext>
            </a:extLst>
          </p:cNvPr>
          <p:cNvCxnSpPr/>
          <p:nvPr/>
        </p:nvCxnSpPr>
        <p:spPr bwMode="auto">
          <a:xfrm>
            <a:off x="3215680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FB8236A-4932-C049-B77E-FE9FE45CB464}"/>
              </a:ext>
            </a:extLst>
          </p:cNvPr>
          <p:cNvCxnSpPr/>
          <p:nvPr/>
        </p:nvCxnSpPr>
        <p:spPr bwMode="auto">
          <a:xfrm>
            <a:off x="4151784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A46E5CD4-5694-A740-BCA7-793F962B8648}"/>
              </a:ext>
            </a:extLst>
          </p:cNvPr>
          <p:cNvCxnSpPr/>
          <p:nvPr/>
        </p:nvCxnSpPr>
        <p:spPr bwMode="auto">
          <a:xfrm>
            <a:off x="4151784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16C24EBD-3F37-C54D-B9D9-5D7D60AC2FD3}"/>
              </a:ext>
            </a:extLst>
          </p:cNvPr>
          <p:cNvCxnSpPr/>
          <p:nvPr/>
        </p:nvCxnSpPr>
        <p:spPr bwMode="auto">
          <a:xfrm>
            <a:off x="5087888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0765EC27-EF14-2443-A5FF-F3C5E1BF5E80}"/>
              </a:ext>
            </a:extLst>
          </p:cNvPr>
          <p:cNvCxnSpPr/>
          <p:nvPr/>
        </p:nvCxnSpPr>
        <p:spPr bwMode="auto">
          <a:xfrm>
            <a:off x="5087888" y="555646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3DAA8C3C-F758-9042-8B7A-83AB75D81DDE}"/>
              </a:ext>
            </a:extLst>
          </p:cNvPr>
          <p:cNvCxnSpPr/>
          <p:nvPr/>
        </p:nvCxnSpPr>
        <p:spPr bwMode="auto">
          <a:xfrm>
            <a:off x="6023992" y="555646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638DBF69-1E97-4A4E-82C5-C7F2C5F048BE}"/>
              </a:ext>
            </a:extLst>
          </p:cNvPr>
          <p:cNvCxnSpPr/>
          <p:nvPr/>
        </p:nvCxnSpPr>
        <p:spPr bwMode="auto">
          <a:xfrm>
            <a:off x="6023992" y="555154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6A16F2EB-C29D-B04D-BD52-84C6D83DFAFA}"/>
              </a:ext>
            </a:extLst>
          </p:cNvPr>
          <p:cNvCxnSpPr/>
          <p:nvPr/>
        </p:nvCxnSpPr>
        <p:spPr bwMode="auto">
          <a:xfrm>
            <a:off x="6023992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B9B311E-8912-BB45-8712-3303A366A4C7}"/>
              </a:ext>
            </a:extLst>
          </p:cNvPr>
          <p:cNvCxnSpPr>
            <a:cxnSpLocks/>
          </p:cNvCxnSpPr>
          <p:nvPr/>
        </p:nvCxnSpPr>
        <p:spPr bwMode="auto">
          <a:xfrm>
            <a:off x="6960096" y="5554009"/>
            <a:ext cx="0" cy="6112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21491DE-430A-8D45-830A-4F83922351EC}"/>
              </a:ext>
            </a:extLst>
          </p:cNvPr>
          <p:cNvSpPr/>
          <p:nvPr/>
        </p:nvSpPr>
        <p:spPr bwMode="auto">
          <a:xfrm>
            <a:off x="8070411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8FB4EAB-E191-CB43-AFBB-C8F7B107EC2B}"/>
              </a:ext>
            </a:extLst>
          </p:cNvPr>
          <p:cNvSpPr/>
          <p:nvPr/>
        </p:nvSpPr>
        <p:spPr bwMode="auto">
          <a:xfrm>
            <a:off x="7566355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BC73652-F663-D04C-9731-6E9B209A8799}"/>
              </a:ext>
            </a:extLst>
          </p:cNvPr>
          <p:cNvSpPr/>
          <p:nvPr/>
        </p:nvSpPr>
        <p:spPr bwMode="auto">
          <a:xfrm>
            <a:off x="2610180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95A4468-A8AF-4541-9EDB-61D5E7ED8F18}"/>
              </a:ext>
            </a:extLst>
          </p:cNvPr>
          <p:cNvSpPr/>
          <p:nvPr/>
        </p:nvSpPr>
        <p:spPr bwMode="auto">
          <a:xfrm>
            <a:off x="3042228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33B41A14-76A3-3A4F-86A7-EA2339996E35}"/>
              </a:ext>
            </a:extLst>
          </p:cNvPr>
          <p:cNvSpPr/>
          <p:nvPr/>
        </p:nvSpPr>
        <p:spPr bwMode="auto">
          <a:xfrm>
            <a:off x="3546284" y="4673692"/>
            <a:ext cx="288032" cy="842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99A5405-807F-8343-80B8-C5E5D23D5335}"/>
              </a:ext>
            </a:extLst>
          </p:cNvPr>
          <p:cNvSpPr/>
          <p:nvPr/>
        </p:nvSpPr>
        <p:spPr bwMode="auto">
          <a:xfrm>
            <a:off x="3906324" y="4670793"/>
            <a:ext cx="288032" cy="842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56B350F-0189-2E4B-A05F-033DE8B1FFB8}"/>
              </a:ext>
            </a:extLst>
          </p:cNvPr>
          <p:cNvSpPr/>
          <p:nvPr/>
        </p:nvSpPr>
        <p:spPr bwMode="auto">
          <a:xfrm>
            <a:off x="4539326" y="4670793"/>
            <a:ext cx="288032" cy="842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2D99BD2A-8DE6-7F4F-93AC-6B853C1894AE}"/>
              </a:ext>
            </a:extLst>
          </p:cNvPr>
          <p:cNvSpPr/>
          <p:nvPr/>
        </p:nvSpPr>
        <p:spPr bwMode="auto">
          <a:xfrm>
            <a:off x="2223397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9CE20A4-48A8-D74C-8AEB-5660005E4114}"/>
              </a:ext>
            </a:extLst>
          </p:cNvPr>
          <p:cNvSpPr/>
          <p:nvPr/>
        </p:nvSpPr>
        <p:spPr bwMode="auto">
          <a:xfrm>
            <a:off x="1719341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BA0C18D-9F71-4C47-8904-51E7FAF0C921}"/>
              </a:ext>
            </a:extLst>
          </p:cNvPr>
          <p:cNvSpPr/>
          <p:nvPr/>
        </p:nvSpPr>
        <p:spPr bwMode="auto">
          <a:xfrm>
            <a:off x="4897242" y="4669272"/>
            <a:ext cx="288032" cy="842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28ACDC9-8169-DD42-9074-2017E0536309}"/>
              </a:ext>
            </a:extLst>
          </p:cNvPr>
          <p:cNvSpPr/>
          <p:nvPr/>
        </p:nvSpPr>
        <p:spPr bwMode="auto">
          <a:xfrm>
            <a:off x="5257282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622C827-D771-5C48-A2D5-D6BEE3359E33}"/>
              </a:ext>
            </a:extLst>
          </p:cNvPr>
          <p:cNvSpPr/>
          <p:nvPr/>
        </p:nvSpPr>
        <p:spPr bwMode="auto">
          <a:xfrm>
            <a:off x="5890284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8198970-9E3E-7347-8569-030B74E098FB}"/>
              </a:ext>
            </a:extLst>
          </p:cNvPr>
          <p:cNvSpPr/>
          <p:nvPr/>
        </p:nvSpPr>
        <p:spPr bwMode="auto">
          <a:xfrm>
            <a:off x="6466348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C9C5A0D1-B047-DC43-A7EA-319ADBE21851}"/>
              </a:ext>
            </a:extLst>
          </p:cNvPr>
          <p:cNvCxnSpPr/>
          <p:nvPr/>
        </p:nvCxnSpPr>
        <p:spPr bwMode="auto">
          <a:xfrm>
            <a:off x="1343472" y="6021288"/>
            <a:ext cx="56166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BE9B5676-D5CC-4C42-BB75-26AD5D23873D}"/>
              </a:ext>
            </a:extLst>
          </p:cNvPr>
          <p:cNvSpPr txBox="1"/>
          <p:nvPr/>
        </p:nvSpPr>
        <p:spPr>
          <a:xfrm>
            <a:off x="3589837" y="5972144"/>
            <a:ext cx="1388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chemeClr val="tx1"/>
                </a:solidFill>
              </a:rPr>
              <a:t>Sequence S</a:t>
            </a:r>
            <a:endParaRPr kumimoji="1" lang="ja-JP" altLang="en-US" sz="2000" i="1" baseline="-25000">
              <a:solidFill>
                <a:schemeClr val="tx1"/>
              </a:solidFill>
            </a:endParaRPr>
          </a:p>
        </p:txBody>
      </p:sp>
      <p:sp>
        <p:nvSpPr>
          <p:cNvPr id="7" name="右中かっこ 6">
            <a:extLst>
              <a:ext uri="{FF2B5EF4-FFF2-40B4-BE49-F238E27FC236}">
                <a16:creationId xmlns:a16="http://schemas.microsoft.com/office/drawing/2014/main" id="{10BF0F94-E4AE-2B43-A017-093F0F8FA557}"/>
              </a:ext>
            </a:extLst>
          </p:cNvPr>
          <p:cNvSpPr/>
          <p:nvPr/>
        </p:nvSpPr>
        <p:spPr bwMode="auto">
          <a:xfrm rot="16200000">
            <a:off x="2036322" y="4187604"/>
            <a:ext cx="158130" cy="79209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右中かっこ 57">
            <a:extLst>
              <a:ext uri="{FF2B5EF4-FFF2-40B4-BE49-F238E27FC236}">
                <a16:creationId xmlns:a16="http://schemas.microsoft.com/office/drawing/2014/main" id="{3E3660E3-1983-D143-8B86-CDB4C901C1B5}"/>
              </a:ext>
            </a:extLst>
          </p:cNvPr>
          <p:cNvSpPr/>
          <p:nvPr/>
        </p:nvSpPr>
        <p:spPr bwMode="auto">
          <a:xfrm rot="16200000">
            <a:off x="2892010" y="4206611"/>
            <a:ext cx="173579" cy="75906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右中かっこ 71">
            <a:extLst>
              <a:ext uri="{FF2B5EF4-FFF2-40B4-BE49-F238E27FC236}">
                <a16:creationId xmlns:a16="http://schemas.microsoft.com/office/drawing/2014/main" id="{ABC42EAA-0FDB-0D46-AF38-4A5717EDA4E0}"/>
              </a:ext>
            </a:extLst>
          </p:cNvPr>
          <p:cNvSpPr/>
          <p:nvPr/>
        </p:nvSpPr>
        <p:spPr bwMode="auto">
          <a:xfrm rot="16200000">
            <a:off x="3789902" y="4241153"/>
            <a:ext cx="180125" cy="68492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右中かっこ 73">
            <a:extLst>
              <a:ext uri="{FF2B5EF4-FFF2-40B4-BE49-F238E27FC236}">
                <a16:creationId xmlns:a16="http://schemas.microsoft.com/office/drawing/2014/main" id="{A0A46C4C-0259-F44C-9439-C812CAFF6004}"/>
              </a:ext>
            </a:extLst>
          </p:cNvPr>
          <p:cNvSpPr/>
          <p:nvPr/>
        </p:nvSpPr>
        <p:spPr bwMode="auto">
          <a:xfrm rot="16200000">
            <a:off x="4769155" y="4256796"/>
            <a:ext cx="194234" cy="63800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右中かっこ 74">
            <a:extLst>
              <a:ext uri="{FF2B5EF4-FFF2-40B4-BE49-F238E27FC236}">
                <a16:creationId xmlns:a16="http://schemas.microsoft.com/office/drawing/2014/main" id="{ACC98D35-A08F-4447-AA1A-C74C7C93DF66}"/>
              </a:ext>
            </a:extLst>
          </p:cNvPr>
          <p:cNvSpPr/>
          <p:nvPr/>
        </p:nvSpPr>
        <p:spPr bwMode="auto">
          <a:xfrm rot="16200000">
            <a:off x="5633116" y="4101309"/>
            <a:ext cx="172959" cy="91744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E5D96CD-A543-BA44-8332-9D24538D88CA}"/>
              </a:ext>
            </a:extLst>
          </p:cNvPr>
          <p:cNvSpPr txBox="1"/>
          <p:nvPr/>
        </p:nvSpPr>
        <p:spPr>
          <a:xfrm>
            <a:off x="6328214" y="3833266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S,0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S,2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C6BCA733-A397-1241-92E5-E9314BD43112}"/>
              </a:ext>
            </a:extLst>
          </p:cNvPr>
          <p:cNvCxnSpPr>
            <a:cxnSpLocks/>
          </p:cNvCxnSpPr>
          <p:nvPr/>
        </p:nvCxnSpPr>
        <p:spPr bwMode="auto">
          <a:xfrm>
            <a:off x="6970404" y="6021288"/>
            <a:ext cx="40221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E6EB09F-0176-0C4D-8242-18655B63A074}"/>
              </a:ext>
            </a:extLst>
          </p:cNvPr>
          <p:cNvSpPr txBox="1"/>
          <p:nvPr/>
        </p:nvSpPr>
        <p:spPr>
          <a:xfrm>
            <a:off x="8623601" y="5972144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chemeClr val="tx1"/>
                </a:solidFill>
              </a:rPr>
              <a:t>Sequence S+1</a:t>
            </a:r>
            <a:endParaRPr kumimoji="1" lang="ja-JP" altLang="en-US" sz="2000" i="1" baseline="-25000">
              <a:solidFill>
                <a:schemeClr val="tx1"/>
              </a:solidFill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62AB05B2-9486-2548-84F7-0DA5EB9B1F9D}"/>
              </a:ext>
            </a:extLst>
          </p:cNvPr>
          <p:cNvSpPr txBox="1"/>
          <p:nvPr/>
        </p:nvSpPr>
        <p:spPr>
          <a:xfrm>
            <a:off x="6848962" y="3266567"/>
            <a:ext cx="7377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S,0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S,1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S+1,8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54A3DC8F-15D9-584F-8ADF-66715E2474A2}"/>
              </a:ext>
            </a:extLst>
          </p:cNvPr>
          <p:cNvSpPr txBox="1"/>
          <p:nvPr/>
        </p:nvSpPr>
        <p:spPr>
          <a:xfrm>
            <a:off x="5447928" y="3826611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S,1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S,3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7079515E-ED98-8249-B2EC-831DB5939BF4}"/>
              </a:ext>
            </a:extLst>
          </p:cNvPr>
          <p:cNvSpPr txBox="1"/>
          <p:nvPr/>
        </p:nvSpPr>
        <p:spPr>
          <a:xfrm>
            <a:off x="4584077" y="3842051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bg2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bg2"/>
                </a:solidFill>
              </a:rPr>
              <a:t>S,2</a:t>
            </a:r>
          </a:p>
          <a:p>
            <a:r>
              <a:rPr kumimoji="1" lang="en-US" altLang="ja-JP" sz="1800" i="1" dirty="0">
                <a:solidFill>
                  <a:schemeClr val="bg2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bg2"/>
                </a:solidFill>
              </a:rPr>
              <a:t>S,4</a:t>
            </a:r>
            <a:endParaRPr kumimoji="1" lang="ja-JP" altLang="en-US" sz="1800" i="1" baseline="-25000">
              <a:solidFill>
                <a:schemeClr val="bg2"/>
              </a:solidFill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B514B8C-B65D-6D46-8422-43658263D218}"/>
              </a:ext>
            </a:extLst>
          </p:cNvPr>
          <p:cNvSpPr txBox="1"/>
          <p:nvPr/>
        </p:nvSpPr>
        <p:spPr>
          <a:xfrm>
            <a:off x="3614427" y="3833266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bg2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bg2"/>
                </a:solidFill>
              </a:rPr>
              <a:t>S,3</a:t>
            </a:r>
          </a:p>
          <a:p>
            <a:r>
              <a:rPr kumimoji="1" lang="en-US" altLang="ja-JP" sz="1800" i="1" dirty="0">
                <a:solidFill>
                  <a:schemeClr val="bg2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bg2"/>
                </a:solidFill>
              </a:rPr>
              <a:t>S,5</a:t>
            </a:r>
            <a:endParaRPr kumimoji="1" lang="ja-JP" altLang="en-US" sz="1800" i="1" baseline="-25000">
              <a:solidFill>
                <a:schemeClr val="bg2"/>
              </a:solidFill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4DBFAC5-32E4-EA47-8AB4-76E01C400A0A}"/>
              </a:ext>
            </a:extLst>
          </p:cNvPr>
          <p:cNvSpPr txBox="1"/>
          <p:nvPr/>
        </p:nvSpPr>
        <p:spPr>
          <a:xfrm>
            <a:off x="2713341" y="3848981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S,4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S,6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E2E1BA63-07E4-B947-AC82-44A1ECB3DB7E}"/>
              </a:ext>
            </a:extLst>
          </p:cNvPr>
          <p:cNvSpPr txBox="1"/>
          <p:nvPr/>
        </p:nvSpPr>
        <p:spPr>
          <a:xfrm>
            <a:off x="1833055" y="3854213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S,5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S,7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84E08A75-5057-E849-BFB1-4FD041091CD6}"/>
              </a:ext>
            </a:extLst>
          </p:cNvPr>
          <p:cNvSpPr txBox="1"/>
          <p:nvPr/>
        </p:nvSpPr>
        <p:spPr>
          <a:xfrm>
            <a:off x="1209206" y="3304388"/>
            <a:ext cx="6848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S-1,0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S-1,1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S,8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E6197E-8F93-AE40-BEF7-D87D4880CA93}"/>
              </a:ext>
            </a:extLst>
          </p:cNvPr>
          <p:cNvSpPr txBox="1"/>
          <p:nvPr/>
        </p:nvSpPr>
        <p:spPr>
          <a:xfrm>
            <a:off x="1352093" y="1715113"/>
            <a:ext cx="38843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In case of missing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S,5</a:t>
            </a:r>
            <a:r>
              <a:rPr kumimoji="1" lang="en-US" altLang="ja-JP" sz="1800" dirty="0">
                <a:solidFill>
                  <a:schemeClr val="tx1"/>
                </a:solidFill>
              </a:rPr>
              <a:t> and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S,4</a:t>
            </a:r>
            <a:r>
              <a:rPr kumimoji="1" lang="en-US" altLang="ja-JP" sz="1800" dirty="0">
                <a:solidFill>
                  <a:schemeClr val="tx1"/>
                </a:solidFill>
              </a:rPr>
              <a:t>: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S,5</a:t>
            </a:r>
            <a:r>
              <a:rPr kumimoji="1" lang="en-US" altLang="ja-JP" sz="1800" dirty="0">
                <a:solidFill>
                  <a:schemeClr val="tx1"/>
                </a:solidFill>
              </a:rPr>
              <a:t> and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S,4</a:t>
            </a:r>
            <a:r>
              <a:rPr kumimoji="1" lang="en-US" altLang="ja-JP" sz="1800" dirty="0">
                <a:solidFill>
                  <a:schemeClr val="tx1"/>
                </a:solidFill>
              </a:rPr>
              <a:t> can be calculated from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S,3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S,4</a:t>
            </a:r>
            <a:r>
              <a:rPr kumimoji="1" lang="en-US" altLang="ja-JP" sz="1800" dirty="0">
                <a:solidFill>
                  <a:schemeClr val="tx1"/>
                </a:solidFill>
              </a:rPr>
              <a:t> = Hash(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S,3</a:t>
            </a:r>
            <a:r>
              <a:rPr kumimoji="1" lang="en-US" altLang="ja-JP" sz="1800" dirty="0">
                <a:solidFill>
                  <a:schemeClr val="tx1"/>
                </a:solidFill>
              </a:rPr>
              <a:t>)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S,5</a:t>
            </a:r>
            <a:r>
              <a:rPr kumimoji="1" lang="en-US" altLang="ja-JP" sz="1800" dirty="0">
                <a:solidFill>
                  <a:schemeClr val="tx1"/>
                </a:solidFill>
              </a:rPr>
              <a:t> = Hash(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S,4</a:t>
            </a:r>
            <a:r>
              <a:rPr kumimoji="1" lang="en-US" altLang="ja-JP" sz="1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FAB15EC9-ABD3-744C-A170-F54A5E7823D4}"/>
              </a:ext>
            </a:extLst>
          </p:cNvPr>
          <p:cNvSpPr txBox="1"/>
          <p:nvPr/>
        </p:nvSpPr>
        <p:spPr>
          <a:xfrm>
            <a:off x="6606495" y="1715113"/>
            <a:ext cx="5121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In this case, the receiver has to buffer the frames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that have the authenticator generated by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S,5</a:t>
            </a:r>
            <a:r>
              <a:rPr kumimoji="1" lang="en-US" altLang="ja-JP" sz="1800" dirty="0">
                <a:solidFill>
                  <a:schemeClr val="tx1"/>
                </a:solidFill>
              </a:rPr>
              <a:t> and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S,4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until receiving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S,3</a:t>
            </a:r>
            <a:r>
              <a:rPr kumimoji="1" lang="en-US" altLang="ja-JP" sz="1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1567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19A3B-C7A2-744B-822E-C0E065DA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Dummy Data Frame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2484CB3-A301-7F48-9F8E-A870B1D3AA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A4058-EFDE-B846-A0FD-30C79CE202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2847EC-9549-EF47-8063-A67A9019D5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F8C0FBE-A0CC-894D-81BF-E75B90723075}"/>
              </a:ext>
            </a:extLst>
          </p:cNvPr>
          <p:cNvCxnSpPr/>
          <p:nvPr/>
        </p:nvCxnSpPr>
        <p:spPr bwMode="auto">
          <a:xfrm>
            <a:off x="1021981" y="5517232"/>
            <a:ext cx="101480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2CE666-CFD3-A442-B367-7EF7906A7E02}"/>
              </a:ext>
            </a:extLst>
          </p:cNvPr>
          <p:cNvSpPr/>
          <p:nvPr/>
        </p:nvSpPr>
        <p:spPr bwMode="auto">
          <a:xfrm>
            <a:off x="1343472" y="4221088"/>
            <a:ext cx="28803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6175E32-0603-3F40-953A-214ABD0DC86F}"/>
              </a:ext>
            </a:extLst>
          </p:cNvPr>
          <p:cNvSpPr/>
          <p:nvPr/>
        </p:nvSpPr>
        <p:spPr bwMode="auto">
          <a:xfrm>
            <a:off x="6970404" y="4224748"/>
            <a:ext cx="28803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0BA7019-4D19-4244-B840-AD5CCB11DF29}"/>
              </a:ext>
            </a:extLst>
          </p:cNvPr>
          <p:cNvSpPr/>
          <p:nvPr/>
        </p:nvSpPr>
        <p:spPr bwMode="auto">
          <a:xfrm>
            <a:off x="8457194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C8B5FAD-76A5-8E4A-B3B8-D3E1CB6BAD23}"/>
              </a:ext>
            </a:extLst>
          </p:cNvPr>
          <p:cNvSpPr/>
          <p:nvPr/>
        </p:nvSpPr>
        <p:spPr bwMode="auto">
          <a:xfrm>
            <a:off x="8889242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B6B657E-735B-9A4A-97DB-2D4A97A291BD}"/>
              </a:ext>
            </a:extLst>
          </p:cNvPr>
          <p:cNvSpPr/>
          <p:nvPr/>
        </p:nvSpPr>
        <p:spPr bwMode="auto">
          <a:xfrm>
            <a:off x="9393298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47B430-6389-E041-A4AA-21CCA2DFAFBF}"/>
              </a:ext>
            </a:extLst>
          </p:cNvPr>
          <p:cNvSpPr/>
          <p:nvPr/>
        </p:nvSpPr>
        <p:spPr bwMode="auto">
          <a:xfrm>
            <a:off x="9753338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9AE85BD-EF46-8140-936C-91DD0AD95B5B}"/>
              </a:ext>
            </a:extLst>
          </p:cNvPr>
          <p:cNvSpPr/>
          <p:nvPr/>
        </p:nvSpPr>
        <p:spPr bwMode="auto">
          <a:xfrm>
            <a:off x="10386340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4C2FA6F-B36C-2A43-A634-C81334BF5436}"/>
              </a:ext>
            </a:extLst>
          </p:cNvPr>
          <p:cNvCxnSpPr/>
          <p:nvPr/>
        </p:nvCxnSpPr>
        <p:spPr bwMode="auto">
          <a:xfrm>
            <a:off x="1343472" y="5527695"/>
            <a:ext cx="0" cy="6376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A9797B86-E41D-8847-9A2D-B28BA23B507F}"/>
              </a:ext>
            </a:extLst>
          </p:cNvPr>
          <p:cNvCxnSpPr/>
          <p:nvPr/>
        </p:nvCxnSpPr>
        <p:spPr bwMode="auto">
          <a:xfrm>
            <a:off x="1343472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0AE80E2D-8855-CA49-BB51-02724A3FBC15}"/>
              </a:ext>
            </a:extLst>
          </p:cNvPr>
          <p:cNvCxnSpPr/>
          <p:nvPr/>
        </p:nvCxnSpPr>
        <p:spPr bwMode="auto">
          <a:xfrm>
            <a:off x="2279576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DDBEB24-FAC9-EE48-932E-9FF05D74AA53}"/>
              </a:ext>
            </a:extLst>
          </p:cNvPr>
          <p:cNvCxnSpPr/>
          <p:nvPr/>
        </p:nvCxnSpPr>
        <p:spPr bwMode="auto">
          <a:xfrm>
            <a:off x="2279576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6F77830-B5BD-5940-A447-280CF3936FCE}"/>
              </a:ext>
            </a:extLst>
          </p:cNvPr>
          <p:cNvCxnSpPr/>
          <p:nvPr/>
        </p:nvCxnSpPr>
        <p:spPr bwMode="auto">
          <a:xfrm>
            <a:off x="3215680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44922997-4DA4-954F-9E9A-D1AA733C6927}"/>
              </a:ext>
            </a:extLst>
          </p:cNvPr>
          <p:cNvCxnSpPr/>
          <p:nvPr/>
        </p:nvCxnSpPr>
        <p:spPr bwMode="auto">
          <a:xfrm>
            <a:off x="3215680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FB8236A-4932-C049-B77E-FE9FE45CB464}"/>
              </a:ext>
            </a:extLst>
          </p:cNvPr>
          <p:cNvCxnSpPr/>
          <p:nvPr/>
        </p:nvCxnSpPr>
        <p:spPr bwMode="auto">
          <a:xfrm>
            <a:off x="4151784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A46E5CD4-5694-A740-BCA7-793F962B8648}"/>
              </a:ext>
            </a:extLst>
          </p:cNvPr>
          <p:cNvCxnSpPr/>
          <p:nvPr/>
        </p:nvCxnSpPr>
        <p:spPr bwMode="auto">
          <a:xfrm>
            <a:off x="4151784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16C24EBD-3F37-C54D-B9D9-5D7D60AC2FD3}"/>
              </a:ext>
            </a:extLst>
          </p:cNvPr>
          <p:cNvCxnSpPr/>
          <p:nvPr/>
        </p:nvCxnSpPr>
        <p:spPr bwMode="auto">
          <a:xfrm>
            <a:off x="5087888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0765EC27-EF14-2443-A5FF-F3C5E1BF5E80}"/>
              </a:ext>
            </a:extLst>
          </p:cNvPr>
          <p:cNvCxnSpPr/>
          <p:nvPr/>
        </p:nvCxnSpPr>
        <p:spPr bwMode="auto">
          <a:xfrm>
            <a:off x="5087888" y="555646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3DAA8C3C-F758-9042-8B7A-83AB75D81DDE}"/>
              </a:ext>
            </a:extLst>
          </p:cNvPr>
          <p:cNvCxnSpPr/>
          <p:nvPr/>
        </p:nvCxnSpPr>
        <p:spPr bwMode="auto">
          <a:xfrm>
            <a:off x="6023992" y="555646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638DBF69-1E97-4A4E-82C5-C7F2C5F048BE}"/>
              </a:ext>
            </a:extLst>
          </p:cNvPr>
          <p:cNvCxnSpPr/>
          <p:nvPr/>
        </p:nvCxnSpPr>
        <p:spPr bwMode="auto">
          <a:xfrm>
            <a:off x="6023992" y="555154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6A16F2EB-C29D-B04D-BD52-84C6D83DFAFA}"/>
              </a:ext>
            </a:extLst>
          </p:cNvPr>
          <p:cNvCxnSpPr/>
          <p:nvPr/>
        </p:nvCxnSpPr>
        <p:spPr bwMode="auto">
          <a:xfrm>
            <a:off x="6023992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B9B311E-8912-BB45-8712-3303A366A4C7}"/>
              </a:ext>
            </a:extLst>
          </p:cNvPr>
          <p:cNvCxnSpPr>
            <a:cxnSpLocks/>
          </p:cNvCxnSpPr>
          <p:nvPr/>
        </p:nvCxnSpPr>
        <p:spPr bwMode="auto">
          <a:xfrm>
            <a:off x="6960096" y="5554009"/>
            <a:ext cx="0" cy="6112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21491DE-430A-8D45-830A-4F83922351EC}"/>
              </a:ext>
            </a:extLst>
          </p:cNvPr>
          <p:cNvSpPr/>
          <p:nvPr/>
        </p:nvSpPr>
        <p:spPr bwMode="auto">
          <a:xfrm>
            <a:off x="8070411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8FB4EAB-E191-CB43-AFBB-C8F7B107EC2B}"/>
              </a:ext>
            </a:extLst>
          </p:cNvPr>
          <p:cNvSpPr/>
          <p:nvPr/>
        </p:nvSpPr>
        <p:spPr bwMode="auto">
          <a:xfrm>
            <a:off x="7566355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BC73652-F663-D04C-9731-6E9B209A8799}"/>
              </a:ext>
            </a:extLst>
          </p:cNvPr>
          <p:cNvSpPr/>
          <p:nvPr/>
        </p:nvSpPr>
        <p:spPr bwMode="auto">
          <a:xfrm>
            <a:off x="2610180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95A4468-A8AF-4541-9EDB-61D5E7ED8F18}"/>
              </a:ext>
            </a:extLst>
          </p:cNvPr>
          <p:cNvSpPr/>
          <p:nvPr/>
        </p:nvSpPr>
        <p:spPr bwMode="auto">
          <a:xfrm>
            <a:off x="3042228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99A5405-807F-8343-80B8-C5E5D23D5335}"/>
              </a:ext>
            </a:extLst>
          </p:cNvPr>
          <p:cNvSpPr/>
          <p:nvPr/>
        </p:nvSpPr>
        <p:spPr bwMode="auto">
          <a:xfrm>
            <a:off x="4112689" y="5203043"/>
            <a:ext cx="288032" cy="3263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56B350F-0189-2E4B-A05F-033DE8B1FFB8}"/>
              </a:ext>
            </a:extLst>
          </p:cNvPr>
          <p:cNvSpPr/>
          <p:nvPr/>
        </p:nvSpPr>
        <p:spPr bwMode="auto">
          <a:xfrm>
            <a:off x="4539326" y="4670793"/>
            <a:ext cx="288032" cy="8427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2D99BD2A-8DE6-7F4F-93AC-6B853C1894AE}"/>
              </a:ext>
            </a:extLst>
          </p:cNvPr>
          <p:cNvSpPr/>
          <p:nvPr/>
        </p:nvSpPr>
        <p:spPr bwMode="auto">
          <a:xfrm>
            <a:off x="2223397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9CE20A4-48A8-D74C-8AEB-5660005E4114}"/>
              </a:ext>
            </a:extLst>
          </p:cNvPr>
          <p:cNvSpPr/>
          <p:nvPr/>
        </p:nvSpPr>
        <p:spPr bwMode="auto">
          <a:xfrm>
            <a:off x="1719341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BA0C18D-9F71-4C47-8904-51E7FAF0C921}"/>
              </a:ext>
            </a:extLst>
          </p:cNvPr>
          <p:cNvSpPr/>
          <p:nvPr/>
        </p:nvSpPr>
        <p:spPr bwMode="auto">
          <a:xfrm>
            <a:off x="4897242" y="4669272"/>
            <a:ext cx="288032" cy="8427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28ACDC9-8169-DD42-9074-2017E0536309}"/>
              </a:ext>
            </a:extLst>
          </p:cNvPr>
          <p:cNvSpPr/>
          <p:nvPr/>
        </p:nvSpPr>
        <p:spPr bwMode="auto">
          <a:xfrm>
            <a:off x="5257282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622C827-D771-5C48-A2D5-D6BEE3359E33}"/>
              </a:ext>
            </a:extLst>
          </p:cNvPr>
          <p:cNvSpPr/>
          <p:nvPr/>
        </p:nvSpPr>
        <p:spPr bwMode="auto">
          <a:xfrm>
            <a:off x="5890284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8198970-9E3E-7347-8569-030B74E098FB}"/>
              </a:ext>
            </a:extLst>
          </p:cNvPr>
          <p:cNvSpPr/>
          <p:nvPr/>
        </p:nvSpPr>
        <p:spPr bwMode="auto">
          <a:xfrm>
            <a:off x="6466348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C9C5A0D1-B047-DC43-A7EA-319ADBE21851}"/>
              </a:ext>
            </a:extLst>
          </p:cNvPr>
          <p:cNvCxnSpPr/>
          <p:nvPr/>
        </p:nvCxnSpPr>
        <p:spPr bwMode="auto">
          <a:xfrm>
            <a:off x="1343472" y="6021288"/>
            <a:ext cx="56166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BE9B5676-D5CC-4C42-BB75-26AD5D23873D}"/>
              </a:ext>
            </a:extLst>
          </p:cNvPr>
          <p:cNvSpPr txBox="1"/>
          <p:nvPr/>
        </p:nvSpPr>
        <p:spPr>
          <a:xfrm>
            <a:off x="3589837" y="5972144"/>
            <a:ext cx="1345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chemeClr val="tx1"/>
                </a:solidFill>
              </a:rPr>
              <a:t>Sequence S</a:t>
            </a:r>
            <a:endParaRPr kumimoji="1" lang="ja-JP" altLang="en-US" sz="2000" i="1" baseline="-25000">
              <a:solidFill>
                <a:schemeClr val="tx1"/>
              </a:solidFill>
            </a:endParaRPr>
          </a:p>
        </p:txBody>
      </p:sp>
      <p:sp>
        <p:nvSpPr>
          <p:cNvPr id="7" name="右中かっこ 6">
            <a:extLst>
              <a:ext uri="{FF2B5EF4-FFF2-40B4-BE49-F238E27FC236}">
                <a16:creationId xmlns:a16="http://schemas.microsoft.com/office/drawing/2014/main" id="{10BF0F94-E4AE-2B43-A017-093F0F8FA557}"/>
              </a:ext>
            </a:extLst>
          </p:cNvPr>
          <p:cNvSpPr/>
          <p:nvPr/>
        </p:nvSpPr>
        <p:spPr bwMode="auto">
          <a:xfrm rot="16200000">
            <a:off x="2036322" y="4187604"/>
            <a:ext cx="158130" cy="79209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右中かっこ 57">
            <a:extLst>
              <a:ext uri="{FF2B5EF4-FFF2-40B4-BE49-F238E27FC236}">
                <a16:creationId xmlns:a16="http://schemas.microsoft.com/office/drawing/2014/main" id="{3E3660E3-1983-D143-8B86-CDB4C901C1B5}"/>
              </a:ext>
            </a:extLst>
          </p:cNvPr>
          <p:cNvSpPr/>
          <p:nvPr/>
        </p:nvSpPr>
        <p:spPr bwMode="auto">
          <a:xfrm rot="16200000">
            <a:off x="2892010" y="4206611"/>
            <a:ext cx="173579" cy="75906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右中かっこ 73">
            <a:extLst>
              <a:ext uri="{FF2B5EF4-FFF2-40B4-BE49-F238E27FC236}">
                <a16:creationId xmlns:a16="http://schemas.microsoft.com/office/drawing/2014/main" id="{A0A46C4C-0259-F44C-9439-C812CAFF6004}"/>
              </a:ext>
            </a:extLst>
          </p:cNvPr>
          <p:cNvSpPr/>
          <p:nvPr/>
        </p:nvSpPr>
        <p:spPr bwMode="auto">
          <a:xfrm rot="16200000">
            <a:off x="4769155" y="4256796"/>
            <a:ext cx="194234" cy="63800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右中かっこ 74">
            <a:extLst>
              <a:ext uri="{FF2B5EF4-FFF2-40B4-BE49-F238E27FC236}">
                <a16:creationId xmlns:a16="http://schemas.microsoft.com/office/drawing/2014/main" id="{ACC98D35-A08F-4447-AA1A-C74C7C93DF66}"/>
              </a:ext>
            </a:extLst>
          </p:cNvPr>
          <p:cNvSpPr/>
          <p:nvPr/>
        </p:nvSpPr>
        <p:spPr bwMode="auto">
          <a:xfrm rot="16200000">
            <a:off x="5633116" y="4101309"/>
            <a:ext cx="172959" cy="91744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E5D96CD-A543-BA44-8332-9D24538D88CA}"/>
              </a:ext>
            </a:extLst>
          </p:cNvPr>
          <p:cNvSpPr txBox="1"/>
          <p:nvPr/>
        </p:nvSpPr>
        <p:spPr>
          <a:xfrm>
            <a:off x="6328214" y="3833266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S,0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S,2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C6BCA733-A397-1241-92E5-E9314BD43112}"/>
              </a:ext>
            </a:extLst>
          </p:cNvPr>
          <p:cNvCxnSpPr>
            <a:cxnSpLocks/>
          </p:cNvCxnSpPr>
          <p:nvPr/>
        </p:nvCxnSpPr>
        <p:spPr bwMode="auto">
          <a:xfrm>
            <a:off x="6970404" y="6021288"/>
            <a:ext cx="40221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E6EB09F-0176-0C4D-8242-18655B63A074}"/>
              </a:ext>
            </a:extLst>
          </p:cNvPr>
          <p:cNvSpPr txBox="1"/>
          <p:nvPr/>
        </p:nvSpPr>
        <p:spPr>
          <a:xfrm>
            <a:off x="8623601" y="5972144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chemeClr val="tx1"/>
                </a:solidFill>
              </a:rPr>
              <a:t>Sequence S+1</a:t>
            </a:r>
            <a:endParaRPr kumimoji="1" lang="ja-JP" altLang="en-US" sz="2000" i="1" baseline="-25000">
              <a:solidFill>
                <a:schemeClr val="tx1"/>
              </a:solidFill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62AB05B2-9486-2548-84F7-0DA5EB9B1F9D}"/>
              </a:ext>
            </a:extLst>
          </p:cNvPr>
          <p:cNvSpPr txBox="1"/>
          <p:nvPr/>
        </p:nvSpPr>
        <p:spPr>
          <a:xfrm>
            <a:off x="6848962" y="3266567"/>
            <a:ext cx="7377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S,0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S,1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S+1,8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54A3DC8F-15D9-584F-8ADF-66715E2474A2}"/>
              </a:ext>
            </a:extLst>
          </p:cNvPr>
          <p:cNvSpPr txBox="1"/>
          <p:nvPr/>
        </p:nvSpPr>
        <p:spPr>
          <a:xfrm>
            <a:off x="5447928" y="3826611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S,1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S,3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7079515E-ED98-8249-B2EC-831DB5939BF4}"/>
              </a:ext>
            </a:extLst>
          </p:cNvPr>
          <p:cNvSpPr txBox="1"/>
          <p:nvPr/>
        </p:nvSpPr>
        <p:spPr>
          <a:xfrm>
            <a:off x="4584077" y="3842051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S,2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S,4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B514B8C-B65D-6D46-8422-43658263D218}"/>
              </a:ext>
            </a:extLst>
          </p:cNvPr>
          <p:cNvSpPr txBox="1"/>
          <p:nvPr/>
        </p:nvSpPr>
        <p:spPr>
          <a:xfrm>
            <a:off x="3968870" y="4483598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S,3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S,5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4DBFAC5-32E4-EA47-8AB4-76E01C400A0A}"/>
              </a:ext>
            </a:extLst>
          </p:cNvPr>
          <p:cNvSpPr txBox="1"/>
          <p:nvPr/>
        </p:nvSpPr>
        <p:spPr>
          <a:xfrm>
            <a:off x="2713341" y="3848981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S,4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S,6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E2E1BA63-07E4-B947-AC82-44A1ECB3DB7E}"/>
              </a:ext>
            </a:extLst>
          </p:cNvPr>
          <p:cNvSpPr txBox="1"/>
          <p:nvPr/>
        </p:nvSpPr>
        <p:spPr>
          <a:xfrm>
            <a:off x="1833055" y="3854213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A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S,5</a:t>
            </a: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S,7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84E08A75-5057-E849-BFB1-4FD041091CD6}"/>
              </a:ext>
            </a:extLst>
          </p:cNvPr>
          <p:cNvSpPr txBox="1"/>
          <p:nvPr/>
        </p:nvSpPr>
        <p:spPr>
          <a:xfrm>
            <a:off x="1209206" y="3304388"/>
            <a:ext cx="6848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S-1,0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S-1,1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  <a:p>
            <a:r>
              <a:rPr kumimoji="1" lang="en-US" altLang="ja-JP" sz="18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S,8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E6197E-8F93-AE40-BEF7-D87D4880CA93}"/>
              </a:ext>
            </a:extLst>
          </p:cNvPr>
          <p:cNvSpPr txBox="1"/>
          <p:nvPr/>
        </p:nvSpPr>
        <p:spPr>
          <a:xfrm>
            <a:off x="1352093" y="1715113"/>
            <a:ext cx="83086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TESLA key is usually piggybacked in </a:t>
            </a:r>
            <a:r>
              <a:rPr kumimoji="1" lang="en-US" altLang="ja-JP" sz="18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800" dirty="0">
                <a:solidFill>
                  <a:schemeClr val="tx1"/>
                </a:solidFill>
              </a:rPr>
              <a:t> frames.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In case of no data to be sent in a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T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K</a:t>
            </a:r>
            <a:r>
              <a:rPr kumimoji="1" lang="en-US" altLang="ja-JP" sz="1800" dirty="0">
                <a:solidFill>
                  <a:schemeClr val="tx1"/>
                </a:solidFill>
              </a:rPr>
              <a:t>, the transmitter transmits a dummy data frame which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includes the key to be disclosed at the end of the TESLA key period.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FE453E2-1C30-FC4D-B091-72578ED0C3A7}"/>
              </a:ext>
            </a:extLst>
          </p:cNvPr>
          <p:cNvSpPr txBox="1"/>
          <p:nvPr/>
        </p:nvSpPr>
        <p:spPr>
          <a:xfrm>
            <a:off x="2991622" y="3481377"/>
            <a:ext cx="1997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/>
                </a:solidFill>
              </a:rPr>
              <a:t>Dummy Data Frame</a:t>
            </a:r>
            <a:endParaRPr kumimoji="1" lang="ja-JP" altLang="en-US" sz="1600" b="1">
              <a:solidFill>
                <a:schemeClr val="tx1"/>
              </a:solidFill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411A9AF2-E68F-674B-BCF8-B96607F0306A}"/>
              </a:ext>
            </a:extLst>
          </p:cNvPr>
          <p:cNvCxnSpPr>
            <a:stCxn id="3" idx="2"/>
          </p:cNvCxnSpPr>
          <p:nvPr/>
        </p:nvCxnSpPr>
        <p:spPr bwMode="auto">
          <a:xfrm>
            <a:off x="3990454" y="3819931"/>
            <a:ext cx="122235" cy="685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52431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498139-F7C9-3949-97BD-9D68B2F3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Parameters</a:t>
            </a:r>
            <a:endParaRPr kumimoji="1"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AC3D742-B0F6-C14E-BA12-35EBF1137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i="1" dirty="0"/>
              <a:t>d</a:t>
            </a:r>
            <a:r>
              <a:rPr kumimoji="1" lang="en-US" altLang="ja-JP" dirty="0"/>
              <a:t>: Fixed to 2 is reasonable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i="1" dirty="0"/>
              <a:t>T</a:t>
            </a:r>
            <a:r>
              <a:rPr lang="en-US" altLang="ja-JP" i="1" baseline="-25000" dirty="0"/>
              <a:t>K</a:t>
            </a:r>
            <a:r>
              <a:rPr lang="en-US" altLang="ja-JP" dirty="0"/>
              <a:t>: Longer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K</a:t>
            </a:r>
            <a:r>
              <a:rPr lang="en-US" altLang="ja-JP" dirty="0"/>
              <a:t> requires receivers’ memory to buffer received frames.</a:t>
            </a:r>
            <a:br>
              <a:rPr lang="en-US" altLang="ja-JP" dirty="0"/>
            </a:br>
            <a:r>
              <a:rPr lang="en-US" altLang="ja-JP" dirty="0"/>
              <a:t>       The clock of the transmitter and the receivers have to be roughly</a:t>
            </a:r>
            <a:br>
              <a:rPr lang="en-US" altLang="ja-JP" dirty="0"/>
            </a:br>
            <a:r>
              <a:rPr lang="en-US" altLang="ja-JP" dirty="0"/>
              <a:t>       synchronized with the accuracy of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K</a:t>
            </a:r>
            <a:r>
              <a:rPr lang="en-US" altLang="ja-JP" dirty="0"/>
              <a:t> to prevent from replay attack.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i="1" dirty="0"/>
              <a:t>T</a:t>
            </a:r>
            <a:r>
              <a:rPr lang="en-US" altLang="ja-JP" i="1" baseline="-25000" dirty="0"/>
              <a:t>I</a:t>
            </a:r>
            <a:r>
              <a:rPr lang="en-US" altLang="ja-JP" dirty="0"/>
              <a:t>: Longer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I</a:t>
            </a:r>
            <a:r>
              <a:rPr lang="en-US" altLang="ja-JP" dirty="0"/>
              <a:t> requires the transmitter’s memory to store a sequence of key chain.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1E165D-95CC-B447-980F-AB8348FB35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37B037-54C1-7745-89A5-0E89049158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E0EEF6-35E9-734C-86B7-9BC8995609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5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an additional information about TESLA based frame authentication that is proposed in 11-19/451r3.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CD07B8-BA33-8F49-ADBA-BB7B97CE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TESLA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027BFA-4B4D-F14E-891B-2F859D2E4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3496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TESLA  is an algorithm that enables all receivers check integrity and authenticate the source of each frame in multicast or broadcast data stream.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TESLA uses One-way key chain.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One-way key chain is based on the nature of one-way hash function.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case of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i+1</a:t>
            </a:r>
            <a:r>
              <a:rPr lang="en-US" altLang="ja-JP" dirty="0"/>
              <a:t> = Hash(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</a:t>
            </a:r>
            <a:r>
              <a:rPr lang="en-US" altLang="ja-JP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Calculating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i+1</a:t>
            </a:r>
            <a:r>
              <a:rPr lang="en-US" altLang="ja-JP" dirty="0"/>
              <a:t> from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</a:t>
            </a:r>
            <a:r>
              <a:rPr lang="en-US" altLang="ja-JP" dirty="0"/>
              <a:t> is easy.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Calculating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</a:t>
            </a:r>
            <a:r>
              <a:rPr lang="en-US" altLang="ja-JP" dirty="0"/>
              <a:t> from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i+1</a:t>
            </a:r>
            <a:r>
              <a:rPr lang="en-US" altLang="ja-JP" dirty="0"/>
              <a:t> is difficult. (practically impossible)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9A9F88-F376-C342-BC0A-08BBCC493C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4E70DA-4D12-4A47-9565-537EF562DF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F540F13-5C22-AC40-B18D-BF94EAEFF0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DE38368-EC31-8146-999B-6448E96F5A3B}"/>
              </a:ext>
            </a:extLst>
          </p:cNvPr>
          <p:cNvGrpSpPr/>
          <p:nvPr/>
        </p:nvGrpSpPr>
        <p:grpSpPr>
          <a:xfrm>
            <a:off x="5519936" y="5085184"/>
            <a:ext cx="3120694" cy="1283369"/>
            <a:chOff x="7752184" y="2452241"/>
            <a:chExt cx="3120694" cy="1283369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2313461-BB4B-0045-A6F0-03F44041D814}"/>
                </a:ext>
              </a:extLst>
            </p:cNvPr>
            <p:cNvSpPr txBox="1"/>
            <p:nvPr/>
          </p:nvSpPr>
          <p:spPr>
            <a:xfrm>
              <a:off x="7752184" y="2659559"/>
              <a:ext cx="59163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i="1" dirty="0">
                  <a:solidFill>
                    <a:schemeClr val="tx1"/>
                  </a:solidFill>
                </a:rPr>
                <a:t>V</a:t>
              </a:r>
              <a:r>
                <a:rPr kumimoji="1" lang="en-US" altLang="ja-JP" sz="4400" i="1" baseline="-25000" dirty="0">
                  <a:solidFill>
                    <a:schemeClr val="tx1"/>
                  </a:solidFill>
                </a:rPr>
                <a:t>i</a:t>
              </a:r>
              <a:endParaRPr kumimoji="1" lang="ja-JP" altLang="en-US" sz="4400" i="1" baseline="-25000">
                <a:solidFill>
                  <a:schemeClr val="tx1"/>
                </a:solidFill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4F2CA82-F4AB-E34D-B2FD-BA62CED997C3}"/>
                </a:ext>
              </a:extLst>
            </p:cNvPr>
            <p:cNvSpPr txBox="1"/>
            <p:nvPr/>
          </p:nvSpPr>
          <p:spPr>
            <a:xfrm>
              <a:off x="9840416" y="2690155"/>
              <a:ext cx="103246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i="1" dirty="0">
                  <a:solidFill>
                    <a:schemeClr val="tx1"/>
                  </a:solidFill>
                </a:rPr>
                <a:t>V</a:t>
              </a:r>
              <a:r>
                <a:rPr kumimoji="1" lang="en-US" altLang="ja-JP" sz="4400" i="1" baseline="-25000" dirty="0">
                  <a:solidFill>
                    <a:schemeClr val="tx1"/>
                  </a:solidFill>
                </a:rPr>
                <a:t>i+1</a:t>
              </a:r>
              <a:endParaRPr kumimoji="1" lang="ja-JP" altLang="en-US" sz="4400" i="1" baseline="-25000">
                <a:solidFill>
                  <a:schemeClr val="tx1"/>
                </a:solidFill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ABDD9CAD-7A5C-BE4F-91DB-16BB7DA895AD}"/>
                </a:ext>
              </a:extLst>
            </p:cNvPr>
            <p:cNvCxnSpPr/>
            <p:nvPr/>
          </p:nvCxnSpPr>
          <p:spPr bwMode="auto">
            <a:xfrm>
              <a:off x="8616280" y="2913906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AAF651F2-F03B-CD47-A178-397424B86DD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616280" y="3273946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E59828E-7DD4-174A-B575-6349ED50E4C3}"/>
                </a:ext>
              </a:extLst>
            </p:cNvPr>
            <p:cNvSpPr txBox="1"/>
            <p:nvPr/>
          </p:nvSpPr>
          <p:spPr>
            <a:xfrm>
              <a:off x="8726473" y="2452241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chemeClr val="tx1"/>
                  </a:solidFill>
                </a:rPr>
                <a:t>easy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DF7777A-E549-3C40-AB7C-E94D59688D4D}"/>
                </a:ext>
              </a:extLst>
            </p:cNvPr>
            <p:cNvSpPr txBox="1"/>
            <p:nvPr/>
          </p:nvSpPr>
          <p:spPr>
            <a:xfrm>
              <a:off x="8572270" y="3273945"/>
              <a:ext cx="1168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chemeClr val="tx1"/>
                  </a:solidFill>
                </a:rPr>
                <a:t>difficult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593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0EE79-D624-8E49-A237-037D9310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Key Generation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9B9C00-7348-5341-BCBB-29B52C39D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6414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 transmitter generates a series of keys by using hash function.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D522CC-934F-A24D-A6E4-08863070D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53C459-D06A-1F4E-89AE-75D8256AE9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B04F2AA-479A-8F4C-8C7C-507341D5FD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188519-8E5C-504B-93B0-261ADB469C0E}"/>
              </a:ext>
            </a:extLst>
          </p:cNvPr>
          <p:cNvSpPr txBox="1"/>
          <p:nvPr/>
        </p:nvSpPr>
        <p:spPr>
          <a:xfrm>
            <a:off x="1479637" y="3713688"/>
            <a:ext cx="51007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0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CD9BA-D4FE-834B-8250-A02F2FB47072}"/>
              </a:ext>
            </a:extLst>
          </p:cNvPr>
          <p:cNvSpPr txBox="1"/>
          <p:nvPr/>
        </p:nvSpPr>
        <p:spPr>
          <a:xfrm>
            <a:off x="3290891" y="3713688"/>
            <a:ext cx="51007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1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D2B5FD-82D3-7D49-A753-7AE3E6AC125C}"/>
              </a:ext>
            </a:extLst>
          </p:cNvPr>
          <p:cNvSpPr txBox="1"/>
          <p:nvPr/>
        </p:nvSpPr>
        <p:spPr>
          <a:xfrm>
            <a:off x="2252492" y="3585467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52E42793-947D-6346-BD81-CF4E34162DD9}"/>
              </a:ext>
            </a:extLst>
          </p:cNvPr>
          <p:cNvCxnSpPr>
            <a:stCxn id="7" idx="3"/>
            <a:endCxn id="8" idx="1"/>
          </p:cNvCxnSpPr>
          <p:nvPr/>
        </p:nvCxnSpPr>
        <p:spPr bwMode="auto">
          <a:xfrm>
            <a:off x="1989713" y="3944521"/>
            <a:ext cx="130117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8579E20-FB79-BE44-8E1A-0905130ABB9E}"/>
              </a:ext>
            </a:extLst>
          </p:cNvPr>
          <p:cNvSpPr txBox="1"/>
          <p:nvPr/>
        </p:nvSpPr>
        <p:spPr>
          <a:xfrm>
            <a:off x="5121694" y="3713688"/>
            <a:ext cx="51007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2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2F372D-9D45-3D45-ABC0-15020A663624}"/>
              </a:ext>
            </a:extLst>
          </p:cNvPr>
          <p:cNvSpPr txBox="1"/>
          <p:nvPr/>
        </p:nvSpPr>
        <p:spPr>
          <a:xfrm>
            <a:off x="4083295" y="3585467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D7E24EF-163C-C947-95AF-66C1B1C5E0CD}"/>
              </a:ext>
            </a:extLst>
          </p:cNvPr>
          <p:cNvCxnSpPr>
            <a:endCxn id="11" idx="1"/>
          </p:cNvCxnSpPr>
          <p:nvPr/>
        </p:nvCxnSpPr>
        <p:spPr bwMode="auto">
          <a:xfrm>
            <a:off x="3820516" y="3944521"/>
            <a:ext cx="130117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BC67D34-3801-3344-BABC-63D20C444924}"/>
              </a:ext>
            </a:extLst>
          </p:cNvPr>
          <p:cNvSpPr txBox="1"/>
          <p:nvPr/>
        </p:nvSpPr>
        <p:spPr>
          <a:xfrm>
            <a:off x="5914098" y="3585467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34E1819-2898-5342-8398-540D0E8343EB}"/>
              </a:ext>
            </a:extLst>
          </p:cNvPr>
          <p:cNvCxnSpPr/>
          <p:nvPr/>
        </p:nvCxnSpPr>
        <p:spPr bwMode="auto">
          <a:xfrm>
            <a:off x="5651319" y="3944521"/>
            <a:ext cx="130117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円/楕円 15">
            <a:extLst>
              <a:ext uri="{FF2B5EF4-FFF2-40B4-BE49-F238E27FC236}">
                <a16:creationId xmlns:a16="http://schemas.microsoft.com/office/drawing/2014/main" id="{581BE327-5BB3-3F4A-9933-5E0F88645C84}"/>
              </a:ext>
            </a:extLst>
          </p:cNvPr>
          <p:cNvSpPr/>
          <p:nvPr/>
        </p:nvSpPr>
        <p:spPr bwMode="auto">
          <a:xfrm>
            <a:off x="7043598" y="3908516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円/楕円 16">
            <a:extLst>
              <a:ext uri="{FF2B5EF4-FFF2-40B4-BE49-F238E27FC236}">
                <a16:creationId xmlns:a16="http://schemas.microsoft.com/office/drawing/2014/main" id="{C79911E1-B0CE-1C46-8AC5-C7DE6775144D}"/>
              </a:ext>
            </a:extLst>
          </p:cNvPr>
          <p:cNvSpPr/>
          <p:nvPr/>
        </p:nvSpPr>
        <p:spPr bwMode="auto">
          <a:xfrm>
            <a:off x="7206707" y="3908516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DFC0D14E-15F7-2142-8681-A59A06A73D33}"/>
              </a:ext>
            </a:extLst>
          </p:cNvPr>
          <p:cNvSpPr/>
          <p:nvPr/>
        </p:nvSpPr>
        <p:spPr bwMode="auto">
          <a:xfrm>
            <a:off x="7369816" y="3908516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6EE3C7E-EB39-5749-8697-3D2B4AECBB46}"/>
              </a:ext>
            </a:extLst>
          </p:cNvPr>
          <p:cNvSpPr txBox="1"/>
          <p:nvPr/>
        </p:nvSpPr>
        <p:spPr>
          <a:xfrm>
            <a:off x="8904312" y="3717032"/>
            <a:ext cx="69762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N-1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CE62FC5-BC94-544B-B801-ADFE0FC123E6}"/>
              </a:ext>
            </a:extLst>
          </p:cNvPr>
          <p:cNvSpPr txBox="1"/>
          <p:nvPr/>
        </p:nvSpPr>
        <p:spPr>
          <a:xfrm>
            <a:off x="7865913" y="3588811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966491B-5E30-7244-BF09-AC09F1A0396D}"/>
              </a:ext>
            </a:extLst>
          </p:cNvPr>
          <p:cNvCxnSpPr>
            <a:endCxn id="19" idx="1"/>
          </p:cNvCxnSpPr>
          <p:nvPr/>
        </p:nvCxnSpPr>
        <p:spPr bwMode="auto">
          <a:xfrm>
            <a:off x="7603134" y="3947865"/>
            <a:ext cx="130117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FB9CB0C-777D-B945-8253-6FEDE4DFC970}"/>
              </a:ext>
            </a:extLst>
          </p:cNvPr>
          <p:cNvCxnSpPr>
            <a:cxnSpLocks/>
          </p:cNvCxnSpPr>
          <p:nvPr/>
        </p:nvCxnSpPr>
        <p:spPr bwMode="auto">
          <a:xfrm>
            <a:off x="1428341" y="3551054"/>
            <a:ext cx="211537" cy="13598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000F9FE-008F-C049-B7F9-168A6730C865}"/>
              </a:ext>
            </a:extLst>
          </p:cNvPr>
          <p:cNvSpPr txBox="1"/>
          <p:nvPr/>
        </p:nvSpPr>
        <p:spPr>
          <a:xfrm>
            <a:off x="1428341" y="4733164"/>
            <a:ext cx="61266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0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B2422B8-F2CB-6C41-B2C8-B6F7BD40180B}"/>
              </a:ext>
            </a:extLst>
          </p:cNvPr>
          <p:cNvSpPr txBox="1"/>
          <p:nvPr/>
        </p:nvSpPr>
        <p:spPr>
          <a:xfrm>
            <a:off x="3290891" y="4724429"/>
            <a:ext cx="61266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1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F5FB221-456A-D042-A80B-96D724C80065}"/>
              </a:ext>
            </a:extLst>
          </p:cNvPr>
          <p:cNvSpPr txBox="1"/>
          <p:nvPr/>
        </p:nvSpPr>
        <p:spPr>
          <a:xfrm>
            <a:off x="5121694" y="4724429"/>
            <a:ext cx="61266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2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0CC1E60-5469-0441-A3EF-2E8EB49F1F99}"/>
              </a:ext>
            </a:extLst>
          </p:cNvPr>
          <p:cNvSpPr txBox="1"/>
          <p:nvPr/>
        </p:nvSpPr>
        <p:spPr>
          <a:xfrm>
            <a:off x="8904312" y="4727773"/>
            <a:ext cx="829073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N-1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849DE9-47B3-F048-BF43-C13974BB523E}"/>
              </a:ext>
            </a:extLst>
          </p:cNvPr>
          <p:cNvCxnSpPr>
            <a:cxnSpLocks/>
            <a:stCxn id="7" idx="2"/>
            <a:endCxn id="23" idx="0"/>
          </p:cNvCxnSpPr>
          <p:nvPr/>
        </p:nvCxnSpPr>
        <p:spPr bwMode="auto">
          <a:xfrm>
            <a:off x="1734675" y="4175353"/>
            <a:ext cx="0" cy="55781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F9740C9-3E6D-B445-8343-1BA43DB888D4}"/>
              </a:ext>
            </a:extLst>
          </p:cNvPr>
          <p:cNvSpPr txBox="1"/>
          <p:nvPr/>
        </p:nvSpPr>
        <p:spPr>
          <a:xfrm>
            <a:off x="1734675" y="4257214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Hash’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0C5AEE9-559D-CE41-A1E8-2FE86BF5724F}"/>
              </a:ext>
            </a:extLst>
          </p:cNvPr>
          <p:cNvCxnSpPr>
            <a:cxnSpLocks/>
          </p:cNvCxnSpPr>
          <p:nvPr/>
        </p:nvCxnSpPr>
        <p:spPr bwMode="auto">
          <a:xfrm>
            <a:off x="3504730" y="4184088"/>
            <a:ext cx="0" cy="5490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1474FF-EBE5-2E4D-8A85-92AC62AA95DF}"/>
              </a:ext>
            </a:extLst>
          </p:cNvPr>
          <p:cNvSpPr txBox="1"/>
          <p:nvPr/>
        </p:nvSpPr>
        <p:spPr>
          <a:xfrm>
            <a:off x="3504730" y="4265949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Hash’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0D1C169-0EFC-CF45-89FD-C24BFB58A1CC}"/>
              </a:ext>
            </a:extLst>
          </p:cNvPr>
          <p:cNvCxnSpPr>
            <a:cxnSpLocks/>
          </p:cNvCxnSpPr>
          <p:nvPr/>
        </p:nvCxnSpPr>
        <p:spPr bwMode="auto">
          <a:xfrm>
            <a:off x="5376938" y="4184088"/>
            <a:ext cx="0" cy="5490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4C0B3C6-01ED-CD43-9CF2-13FAA8D5042E}"/>
              </a:ext>
            </a:extLst>
          </p:cNvPr>
          <p:cNvSpPr txBox="1"/>
          <p:nvPr/>
        </p:nvSpPr>
        <p:spPr>
          <a:xfrm>
            <a:off x="5376938" y="4265949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Hash’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A0974176-A8AA-E54F-AD24-6B2CB972EFB7}"/>
              </a:ext>
            </a:extLst>
          </p:cNvPr>
          <p:cNvCxnSpPr>
            <a:cxnSpLocks/>
          </p:cNvCxnSpPr>
          <p:nvPr/>
        </p:nvCxnSpPr>
        <p:spPr bwMode="auto">
          <a:xfrm>
            <a:off x="9254293" y="4192586"/>
            <a:ext cx="0" cy="5490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C6DA21B-51E3-264B-8686-A1C6CD81A0AE}"/>
              </a:ext>
            </a:extLst>
          </p:cNvPr>
          <p:cNvSpPr txBox="1"/>
          <p:nvPr/>
        </p:nvSpPr>
        <p:spPr>
          <a:xfrm>
            <a:off x="9254293" y="4274447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Hash’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E839879-06FC-EE47-ADAB-D52C866967DB}"/>
              </a:ext>
            </a:extLst>
          </p:cNvPr>
          <p:cNvSpPr txBox="1"/>
          <p:nvPr/>
        </p:nvSpPr>
        <p:spPr>
          <a:xfrm>
            <a:off x="208021" y="3239298"/>
            <a:ext cx="1330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Random Seed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E9A72A3-E744-AF48-A9CC-F57F020B9313}"/>
              </a:ext>
            </a:extLst>
          </p:cNvPr>
          <p:cNvSpPr txBox="1"/>
          <p:nvPr/>
        </p:nvSpPr>
        <p:spPr>
          <a:xfrm>
            <a:off x="10917654" y="3726087"/>
            <a:ext cx="52610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E54596F-D06F-D644-825D-54202A454D70}"/>
              </a:ext>
            </a:extLst>
          </p:cNvPr>
          <p:cNvSpPr txBox="1"/>
          <p:nvPr/>
        </p:nvSpPr>
        <p:spPr>
          <a:xfrm>
            <a:off x="9879255" y="3597866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C34B83C4-3754-D64D-967D-5BDD26DD32E4}"/>
              </a:ext>
            </a:extLst>
          </p:cNvPr>
          <p:cNvCxnSpPr>
            <a:endCxn id="38" idx="1"/>
          </p:cNvCxnSpPr>
          <p:nvPr/>
        </p:nvCxnSpPr>
        <p:spPr bwMode="auto">
          <a:xfrm>
            <a:off x="9616476" y="3956920"/>
            <a:ext cx="130117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CD8DD66-39CA-2444-8D3D-275C26A23411}"/>
              </a:ext>
            </a:extLst>
          </p:cNvPr>
          <p:cNvSpPr txBox="1"/>
          <p:nvPr/>
        </p:nvSpPr>
        <p:spPr>
          <a:xfrm>
            <a:off x="10917654" y="4736828"/>
            <a:ext cx="62869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BBBE8502-8047-8040-A3DA-5D05C4013E90}"/>
              </a:ext>
            </a:extLst>
          </p:cNvPr>
          <p:cNvCxnSpPr>
            <a:cxnSpLocks/>
          </p:cNvCxnSpPr>
          <p:nvPr/>
        </p:nvCxnSpPr>
        <p:spPr bwMode="auto">
          <a:xfrm>
            <a:off x="11179674" y="4201641"/>
            <a:ext cx="0" cy="5490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489861F-EC73-444A-AA4E-2CD042B76551}"/>
              </a:ext>
            </a:extLst>
          </p:cNvPr>
          <p:cNvSpPr txBox="1"/>
          <p:nvPr/>
        </p:nvSpPr>
        <p:spPr>
          <a:xfrm>
            <a:off x="11179674" y="4283502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Hash’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82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552F3F-71B9-7A49-A9AA-BCF364108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Authenticator Generation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F3DC96-3A99-8F40-A4AF-F237E0394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6638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transmitter generates authenticator by HMAC hash function with the generated key.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0" indent="0"/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key to generate the authenticator is changed in a fixed duration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k</a:t>
            </a:r>
            <a:r>
              <a:rPr lang="en-US" altLang="ja-JP" dirty="0"/>
              <a:t> in reverse sequence of the key chain.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C8BD78-FEB1-A546-8FF0-9733B80DCC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FC4CDC-3B71-0341-9A78-EC3F98342F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8FBC016-829D-9346-864C-7B47B7A68D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8B0C1A8A-542F-B54B-8AC8-20BBF9AD98F7}"/>
              </a:ext>
            </a:extLst>
          </p:cNvPr>
          <p:cNvGrpSpPr/>
          <p:nvPr/>
        </p:nvGrpSpPr>
        <p:grpSpPr>
          <a:xfrm>
            <a:off x="2783632" y="3025551"/>
            <a:ext cx="6912768" cy="806897"/>
            <a:chOff x="2999656" y="3789040"/>
            <a:chExt cx="6912768" cy="806897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CE28BCA-8836-AF40-924F-953C0A927318}"/>
                </a:ext>
              </a:extLst>
            </p:cNvPr>
            <p:cNvSpPr/>
            <p:nvPr/>
          </p:nvSpPr>
          <p:spPr bwMode="auto">
            <a:xfrm>
              <a:off x="2999656" y="3789040"/>
              <a:ext cx="1224136" cy="4320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26E99F27-2646-5A42-9B4F-5A8E25E231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11824" y="4005064"/>
              <a:ext cx="3168352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BAD17678-262E-0542-8E22-5B4BD48F8CF0}"/>
                </a:ext>
              </a:extLst>
            </p:cNvPr>
            <p:cNvSpPr txBox="1"/>
            <p:nvPr/>
          </p:nvSpPr>
          <p:spPr>
            <a:xfrm>
              <a:off x="4523100" y="4134272"/>
              <a:ext cx="32560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chemeClr val="tx1"/>
                  </a:solidFill>
                </a:rPr>
                <a:t>HMAC-Hash(Key = </a:t>
              </a:r>
              <a:r>
                <a:rPr kumimoji="1" lang="en-US" altLang="ja-JP" i="1" dirty="0" err="1">
                  <a:solidFill>
                    <a:schemeClr val="tx1"/>
                  </a:solidFill>
                </a:rPr>
                <a:t>K’</a:t>
              </a:r>
              <a:r>
                <a:rPr kumimoji="1" lang="en-US" altLang="ja-JP" i="1" baseline="-25000" dirty="0" err="1">
                  <a:solidFill>
                    <a:schemeClr val="tx1"/>
                  </a:solidFill>
                </a:rPr>
                <a:t>i</a:t>
              </a:r>
              <a:r>
                <a:rPr kumimoji="1" lang="en-US" altLang="ja-JP" dirty="0">
                  <a:solidFill>
                    <a:schemeClr val="tx1"/>
                  </a:solidFill>
                </a:rPr>
                <a:t>)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A1B77F75-CD23-6D46-B244-6D738210A8B0}"/>
                </a:ext>
              </a:extLst>
            </p:cNvPr>
            <p:cNvSpPr/>
            <p:nvPr/>
          </p:nvSpPr>
          <p:spPr bwMode="auto">
            <a:xfrm>
              <a:off x="7968208" y="3789040"/>
              <a:ext cx="1944216" cy="4320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Authenticator</a:t>
              </a: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1AA8E20-BFB9-1F4C-BBD9-A9BC43C913A2}"/>
              </a:ext>
            </a:extLst>
          </p:cNvPr>
          <p:cNvCxnSpPr>
            <a:cxnSpLocks/>
          </p:cNvCxnSpPr>
          <p:nvPr/>
        </p:nvCxnSpPr>
        <p:spPr bwMode="auto">
          <a:xfrm>
            <a:off x="8472264" y="5733256"/>
            <a:ext cx="182842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428261C-ACF9-5840-B5C4-670BC7882845}"/>
              </a:ext>
            </a:extLst>
          </p:cNvPr>
          <p:cNvSpPr txBox="1"/>
          <p:nvPr/>
        </p:nvSpPr>
        <p:spPr>
          <a:xfrm>
            <a:off x="10311443" y="5502423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time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04C1B4FC-5590-CE4F-B67C-8FABADC5E8DA}"/>
              </a:ext>
            </a:extLst>
          </p:cNvPr>
          <p:cNvCxnSpPr/>
          <p:nvPr/>
        </p:nvCxnSpPr>
        <p:spPr bwMode="auto">
          <a:xfrm>
            <a:off x="1415480" y="5157192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363A2D88-C2A1-334A-BC55-858E6AA015E4}"/>
              </a:ext>
            </a:extLst>
          </p:cNvPr>
          <p:cNvCxnSpPr/>
          <p:nvPr/>
        </p:nvCxnSpPr>
        <p:spPr bwMode="auto">
          <a:xfrm>
            <a:off x="2639616" y="5157192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C8E6395-F86D-0940-BB6E-8865F797A5FB}"/>
              </a:ext>
            </a:extLst>
          </p:cNvPr>
          <p:cNvCxnSpPr/>
          <p:nvPr/>
        </p:nvCxnSpPr>
        <p:spPr bwMode="auto">
          <a:xfrm>
            <a:off x="3863752" y="5157192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93AFC9C0-51FB-D644-80BC-EB38FC25D7F8}"/>
              </a:ext>
            </a:extLst>
          </p:cNvPr>
          <p:cNvCxnSpPr/>
          <p:nvPr/>
        </p:nvCxnSpPr>
        <p:spPr bwMode="auto">
          <a:xfrm>
            <a:off x="5087888" y="5157192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BE258AC0-E86E-D949-BDF6-BC623DCD8331}"/>
              </a:ext>
            </a:extLst>
          </p:cNvPr>
          <p:cNvCxnSpPr/>
          <p:nvPr/>
        </p:nvCxnSpPr>
        <p:spPr bwMode="auto">
          <a:xfrm>
            <a:off x="6312024" y="5157192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D0E63AA6-6BFC-8F46-A104-AF95BA3D41AE}"/>
              </a:ext>
            </a:extLst>
          </p:cNvPr>
          <p:cNvCxnSpPr/>
          <p:nvPr/>
        </p:nvCxnSpPr>
        <p:spPr bwMode="auto">
          <a:xfrm>
            <a:off x="7536160" y="5157192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8BEBC579-A3B5-C746-B254-3E84AC9F7CF6}"/>
              </a:ext>
            </a:extLst>
          </p:cNvPr>
          <p:cNvCxnSpPr>
            <a:cxnSpLocks/>
          </p:cNvCxnSpPr>
          <p:nvPr/>
        </p:nvCxnSpPr>
        <p:spPr bwMode="auto">
          <a:xfrm>
            <a:off x="1415480" y="5744442"/>
            <a:ext cx="650894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BC595A04-5EC9-7A43-A448-4809021AC51F}"/>
              </a:ext>
            </a:extLst>
          </p:cNvPr>
          <p:cNvCxnSpPr/>
          <p:nvPr/>
        </p:nvCxnSpPr>
        <p:spPr bwMode="auto">
          <a:xfrm>
            <a:off x="8760296" y="5168378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882BBFF1-FEF4-AA4E-B26C-E786A8C3D574}"/>
              </a:ext>
            </a:extLst>
          </p:cNvPr>
          <p:cNvCxnSpPr/>
          <p:nvPr/>
        </p:nvCxnSpPr>
        <p:spPr bwMode="auto">
          <a:xfrm>
            <a:off x="9984432" y="5168378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円/楕円 49">
            <a:extLst>
              <a:ext uri="{FF2B5EF4-FFF2-40B4-BE49-F238E27FC236}">
                <a16:creationId xmlns:a16="http://schemas.microsoft.com/office/drawing/2014/main" id="{1FECE637-8973-F44F-B8DC-FE778E397B55}"/>
              </a:ext>
            </a:extLst>
          </p:cNvPr>
          <p:cNvSpPr/>
          <p:nvPr/>
        </p:nvSpPr>
        <p:spPr bwMode="auto">
          <a:xfrm>
            <a:off x="7999452" y="5708438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D69A7637-A994-5D41-A5FD-457DBF36E9AE}"/>
              </a:ext>
            </a:extLst>
          </p:cNvPr>
          <p:cNvSpPr/>
          <p:nvPr/>
        </p:nvSpPr>
        <p:spPr bwMode="auto">
          <a:xfrm>
            <a:off x="8162561" y="5708438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D5EB3BA9-DEBD-974C-82B7-B73E788AEDDF}"/>
              </a:ext>
            </a:extLst>
          </p:cNvPr>
          <p:cNvSpPr/>
          <p:nvPr/>
        </p:nvSpPr>
        <p:spPr bwMode="auto">
          <a:xfrm>
            <a:off x="8325670" y="5708438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9960C9B0-A53C-2944-A902-0A663B726694}"/>
              </a:ext>
            </a:extLst>
          </p:cNvPr>
          <p:cNvCxnSpPr/>
          <p:nvPr/>
        </p:nvCxnSpPr>
        <p:spPr bwMode="auto">
          <a:xfrm>
            <a:off x="1415480" y="5964088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DA82F16-8669-8644-8A86-5D7C0B0D33FD}"/>
              </a:ext>
            </a:extLst>
          </p:cNvPr>
          <p:cNvSpPr txBox="1"/>
          <p:nvPr/>
        </p:nvSpPr>
        <p:spPr>
          <a:xfrm>
            <a:off x="1803794" y="594136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AB915C5-190C-5942-890E-0F3947C703FB}"/>
              </a:ext>
            </a:extLst>
          </p:cNvPr>
          <p:cNvSpPr txBox="1"/>
          <p:nvPr/>
        </p:nvSpPr>
        <p:spPr>
          <a:xfrm>
            <a:off x="1678734" y="521998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C4FA893A-41F8-3B41-8C9E-283917997D69}"/>
              </a:ext>
            </a:extLst>
          </p:cNvPr>
          <p:cNvCxnSpPr/>
          <p:nvPr/>
        </p:nvCxnSpPr>
        <p:spPr bwMode="auto">
          <a:xfrm>
            <a:off x="2650371" y="5966683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632E0D2-DE89-A648-9A8B-8C0A28E4A337}"/>
              </a:ext>
            </a:extLst>
          </p:cNvPr>
          <p:cNvSpPr txBox="1"/>
          <p:nvPr/>
        </p:nvSpPr>
        <p:spPr>
          <a:xfrm>
            <a:off x="3038685" y="594396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870E1B7-940F-D841-9AEB-83C4E2CB8AF2}"/>
              </a:ext>
            </a:extLst>
          </p:cNvPr>
          <p:cNvSpPr txBox="1"/>
          <p:nvPr/>
        </p:nvSpPr>
        <p:spPr>
          <a:xfrm>
            <a:off x="2913625" y="522258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C780CCB5-8EEC-194D-A615-AC1B19A8DCA7}"/>
              </a:ext>
            </a:extLst>
          </p:cNvPr>
          <p:cNvCxnSpPr/>
          <p:nvPr/>
        </p:nvCxnSpPr>
        <p:spPr bwMode="auto">
          <a:xfrm>
            <a:off x="3878903" y="5964088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9D3A6B5-4B50-C747-B7AC-14D721919630}"/>
              </a:ext>
            </a:extLst>
          </p:cNvPr>
          <p:cNvSpPr txBox="1"/>
          <p:nvPr/>
        </p:nvSpPr>
        <p:spPr>
          <a:xfrm>
            <a:off x="4267217" y="594136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6D5015B6-877F-D44D-8E91-4A648F8A2E06}"/>
              </a:ext>
            </a:extLst>
          </p:cNvPr>
          <p:cNvSpPr txBox="1"/>
          <p:nvPr/>
        </p:nvSpPr>
        <p:spPr>
          <a:xfrm>
            <a:off x="4142157" y="521998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C3E24CE6-9C5A-D94E-976F-204FAFF3F7CA}"/>
              </a:ext>
            </a:extLst>
          </p:cNvPr>
          <p:cNvCxnSpPr/>
          <p:nvPr/>
        </p:nvCxnSpPr>
        <p:spPr bwMode="auto">
          <a:xfrm>
            <a:off x="5103038" y="5964088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E9F0FA8-3566-CF46-A16F-31E11680EA7E}"/>
              </a:ext>
            </a:extLst>
          </p:cNvPr>
          <p:cNvSpPr txBox="1"/>
          <p:nvPr/>
        </p:nvSpPr>
        <p:spPr>
          <a:xfrm>
            <a:off x="5491352" y="594136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66A0269-205D-5F4C-B0EE-6DE4F9486A10}"/>
              </a:ext>
            </a:extLst>
          </p:cNvPr>
          <p:cNvSpPr txBox="1"/>
          <p:nvPr/>
        </p:nvSpPr>
        <p:spPr>
          <a:xfrm>
            <a:off x="5366292" y="521998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N-4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6716D510-9561-7D47-9F33-5E68E1E3F5BE}"/>
              </a:ext>
            </a:extLst>
          </p:cNvPr>
          <p:cNvCxnSpPr/>
          <p:nvPr/>
        </p:nvCxnSpPr>
        <p:spPr bwMode="auto">
          <a:xfrm>
            <a:off x="6303006" y="5968943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9EA13933-A165-4A40-A161-A3C06EEAB32C}"/>
              </a:ext>
            </a:extLst>
          </p:cNvPr>
          <p:cNvSpPr txBox="1"/>
          <p:nvPr/>
        </p:nvSpPr>
        <p:spPr>
          <a:xfrm>
            <a:off x="6691320" y="594622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BA2B077-AFA7-5946-91E3-590AA217AEA3}"/>
              </a:ext>
            </a:extLst>
          </p:cNvPr>
          <p:cNvSpPr txBox="1"/>
          <p:nvPr/>
        </p:nvSpPr>
        <p:spPr>
          <a:xfrm>
            <a:off x="6566260" y="522484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N-5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9E97E60A-E8CE-FC43-8BEF-AFF28E2B3A1D}"/>
              </a:ext>
            </a:extLst>
          </p:cNvPr>
          <p:cNvCxnSpPr/>
          <p:nvPr/>
        </p:nvCxnSpPr>
        <p:spPr bwMode="auto">
          <a:xfrm>
            <a:off x="8760297" y="5990876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1E2F0E68-2F27-4948-B5C5-012893BCA213}"/>
              </a:ext>
            </a:extLst>
          </p:cNvPr>
          <p:cNvSpPr txBox="1"/>
          <p:nvPr/>
        </p:nvSpPr>
        <p:spPr>
          <a:xfrm>
            <a:off x="9148611" y="596815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7E436BE1-3BEC-BA48-8092-DBD9A7F5B5A2}"/>
              </a:ext>
            </a:extLst>
          </p:cNvPr>
          <p:cNvSpPr txBox="1"/>
          <p:nvPr/>
        </p:nvSpPr>
        <p:spPr>
          <a:xfrm>
            <a:off x="9023551" y="524677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0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9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1134F-08F1-5C40-B19B-28EB5A07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Key Disclosure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F8FFD-F0AA-2241-A97B-E32FA8C8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5116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transmitter discloses the keys after </a:t>
            </a:r>
            <a:r>
              <a:rPr kumimoji="1" lang="en-US" altLang="ja-JP" i="1" dirty="0"/>
              <a:t>d</a:t>
            </a:r>
            <a:r>
              <a:rPr kumimoji="1" lang="en-US" altLang="ja-JP" dirty="0"/>
              <a:t> * </a:t>
            </a:r>
            <a:r>
              <a:rPr kumimoji="1" lang="en-US" altLang="ja-JP" i="1" dirty="0"/>
              <a:t>T</a:t>
            </a:r>
            <a:r>
              <a:rPr kumimoji="1" lang="en-US" altLang="ja-JP" i="1" baseline="-25000" dirty="0"/>
              <a:t>k</a:t>
            </a:r>
            <a:r>
              <a:rPr lang="en-US" altLang="ja-JP" dirty="0"/>
              <a:t> (</a:t>
            </a:r>
            <a:r>
              <a:rPr lang="en-US" altLang="ja-JP" i="1" dirty="0"/>
              <a:t>d</a:t>
            </a:r>
            <a:r>
              <a:rPr lang="en-US" altLang="ja-JP" dirty="0"/>
              <a:t> &gt;= 2)</a:t>
            </a:r>
            <a:endParaRPr kumimoji="1" lang="en-US" altLang="ja-JP" dirty="0"/>
          </a:p>
          <a:p>
            <a:pPr marL="0" indent="0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97E7B0-33A1-284E-934F-E3F1B82AF2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B7B342-54D6-4F44-9580-1E26464816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FCD57F-C2A4-3E4D-9B00-7074982B32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EDDE6A2-D7E7-114B-99CD-A37BED9F159A}"/>
              </a:ext>
            </a:extLst>
          </p:cNvPr>
          <p:cNvCxnSpPr>
            <a:cxnSpLocks/>
          </p:cNvCxnSpPr>
          <p:nvPr/>
        </p:nvCxnSpPr>
        <p:spPr bwMode="auto">
          <a:xfrm>
            <a:off x="9120336" y="5756773"/>
            <a:ext cx="182842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3ECD60-D5D3-8244-ACFC-55EDA53591AF}"/>
              </a:ext>
            </a:extLst>
          </p:cNvPr>
          <p:cNvSpPr txBox="1"/>
          <p:nvPr/>
        </p:nvSpPr>
        <p:spPr>
          <a:xfrm>
            <a:off x="10959515" y="552594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time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32F2CC2-05EA-F04B-8A1C-C42818DF20B6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D2E9885-D561-3F49-837F-FDADBCBB0044}"/>
              </a:ext>
            </a:extLst>
          </p:cNvPr>
          <p:cNvCxnSpPr>
            <a:cxnSpLocks/>
          </p:cNvCxnSpPr>
          <p:nvPr/>
        </p:nvCxnSpPr>
        <p:spPr bwMode="auto">
          <a:xfrm>
            <a:off x="3287688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0876878-1455-984C-AF8E-FC51B967E064}"/>
              </a:ext>
            </a:extLst>
          </p:cNvPr>
          <p:cNvCxnSpPr>
            <a:cxnSpLocks/>
          </p:cNvCxnSpPr>
          <p:nvPr/>
        </p:nvCxnSpPr>
        <p:spPr bwMode="auto">
          <a:xfrm>
            <a:off x="4511824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C6217B3-E134-DE42-B8D6-448F37C85EB1}"/>
              </a:ext>
            </a:extLst>
          </p:cNvPr>
          <p:cNvCxnSpPr>
            <a:cxnSpLocks/>
          </p:cNvCxnSpPr>
          <p:nvPr/>
        </p:nvCxnSpPr>
        <p:spPr bwMode="auto">
          <a:xfrm>
            <a:off x="5735960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AFD2081-9593-7F44-9943-365205AD6339}"/>
              </a:ext>
            </a:extLst>
          </p:cNvPr>
          <p:cNvCxnSpPr>
            <a:cxnSpLocks/>
          </p:cNvCxnSpPr>
          <p:nvPr/>
        </p:nvCxnSpPr>
        <p:spPr bwMode="auto">
          <a:xfrm>
            <a:off x="6960096" y="4577464"/>
            <a:ext cx="0" cy="175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EA1A69D-239A-6C4E-A583-D2CA7C1FBAD4}"/>
              </a:ext>
            </a:extLst>
          </p:cNvPr>
          <p:cNvCxnSpPr>
            <a:cxnSpLocks/>
          </p:cNvCxnSpPr>
          <p:nvPr/>
        </p:nvCxnSpPr>
        <p:spPr bwMode="auto">
          <a:xfrm>
            <a:off x="8184232" y="4577464"/>
            <a:ext cx="0" cy="175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47DF3F8-802B-2441-911A-C10692C5807E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767959"/>
            <a:ext cx="650894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2E50369-F3CE-514C-BDF4-BB09914FBB76}"/>
              </a:ext>
            </a:extLst>
          </p:cNvPr>
          <p:cNvCxnSpPr>
            <a:cxnSpLocks/>
          </p:cNvCxnSpPr>
          <p:nvPr/>
        </p:nvCxnSpPr>
        <p:spPr bwMode="auto">
          <a:xfrm>
            <a:off x="9408368" y="4577464"/>
            <a:ext cx="0" cy="1766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E4D41EB-4356-CB40-8B7D-EDF811A4FB84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4622811"/>
            <a:ext cx="0" cy="1721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円/楕円 17">
            <a:extLst>
              <a:ext uri="{FF2B5EF4-FFF2-40B4-BE49-F238E27FC236}">
                <a16:creationId xmlns:a16="http://schemas.microsoft.com/office/drawing/2014/main" id="{9AC8B232-F7FA-184F-BE4E-67E48C65FA81}"/>
              </a:ext>
            </a:extLst>
          </p:cNvPr>
          <p:cNvSpPr/>
          <p:nvPr/>
        </p:nvSpPr>
        <p:spPr bwMode="auto">
          <a:xfrm>
            <a:off x="8647524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3AA89E60-23BC-2647-8489-C1C11D66FDEF}"/>
              </a:ext>
            </a:extLst>
          </p:cNvPr>
          <p:cNvSpPr/>
          <p:nvPr/>
        </p:nvSpPr>
        <p:spPr bwMode="auto">
          <a:xfrm>
            <a:off x="8810633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A2DBEC4B-30EC-C74C-B23B-1B85A3A2E43E}"/>
              </a:ext>
            </a:extLst>
          </p:cNvPr>
          <p:cNvSpPr/>
          <p:nvPr/>
        </p:nvSpPr>
        <p:spPr bwMode="auto">
          <a:xfrm>
            <a:off x="8973742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F8C883A2-8C70-8C4E-95A2-82047EA9C292}"/>
              </a:ext>
            </a:extLst>
          </p:cNvPr>
          <p:cNvCxnSpPr/>
          <p:nvPr/>
        </p:nvCxnSpPr>
        <p:spPr bwMode="auto">
          <a:xfrm>
            <a:off x="2063552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B52CAD1-D93D-7541-98C1-8813B367E6AE}"/>
              </a:ext>
            </a:extLst>
          </p:cNvPr>
          <p:cNvSpPr txBox="1"/>
          <p:nvPr/>
        </p:nvSpPr>
        <p:spPr>
          <a:xfrm>
            <a:off x="2451866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0E7B683-9FEE-5242-B8C6-33F169B2F4C8}"/>
              </a:ext>
            </a:extLst>
          </p:cNvPr>
          <p:cNvSpPr txBox="1"/>
          <p:nvPr/>
        </p:nvSpPr>
        <p:spPr>
          <a:xfrm>
            <a:off x="2326806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D0A714CD-7E7C-8C42-B64B-18ECBD0737AD}"/>
              </a:ext>
            </a:extLst>
          </p:cNvPr>
          <p:cNvCxnSpPr/>
          <p:nvPr/>
        </p:nvCxnSpPr>
        <p:spPr bwMode="auto">
          <a:xfrm>
            <a:off x="3298443" y="5990200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133A9DE-02B8-3C42-A5CF-0E6263848939}"/>
              </a:ext>
            </a:extLst>
          </p:cNvPr>
          <p:cNvSpPr txBox="1"/>
          <p:nvPr/>
        </p:nvSpPr>
        <p:spPr>
          <a:xfrm>
            <a:off x="3686757" y="596747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A56BA36-5026-2C4A-A538-A35D0097FE4A}"/>
              </a:ext>
            </a:extLst>
          </p:cNvPr>
          <p:cNvSpPr txBox="1"/>
          <p:nvPr/>
        </p:nvSpPr>
        <p:spPr>
          <a:xfrm>
            <a:off x="3561697" y="524609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A5A2283-EDD3-E546-9DDD-1D6BFD960642}"/>
              </a:ext>
            </a:extLst>
          </p:cNvPr>
          <p:cNvCxnSpPr/>
          <p:nvPr/>
        </p:nvCxnSpPr>
        <p:spPr bwMode="auto">
          <a:xfrm>
            <a:off x="4526975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FC59689-F2DC-7F4F-800D-369888431F51}"/>
              </a:ext>
            </a:extLst>
          </p:cNvPr>
          <p:cNvSpPr txBox="1"/>
          <p:nvPr/>
        </p:nvSpPr>
        <p:spPr>
          <a:xfrm>
            <a:off x="4915289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740D26B-FF9B-D644-86FD-8AEE19C6C3EF}"/>
              </a:ext>
            </a:extLst>
          </p:cNvPr>
          <p:cNvSpPr txBox="1"/>
          <p:nvPr/>
        </p:nvSpPr>
        <p:spPr>
          <a:xfrm>
            <a:off x="4790229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3336473C-2620-1745-BC38-A95D79198903}"/>
              </a:ext>
            </a:extLst>
          </p:cNvPr>
          <p:cNvCxnSpPr/>
          <p:nvPr/>
        </p:nvCxnSpPr>
        <p:spPr bwMode="auto">
          <a:xfrm>
            <a:off x="5751110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2280B4A-1768-8947-9E28-51C8E1107D6C}"/>
              </a:ext>
            </a:extLst>
          </p:cNvPr>
          <p:cNvSpPr txBox="1"/>
          <p:nvPr/>
        </p:nvSpPr>
        <p:spPr>
          <a:xfrm>
            <a:off x="6139424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6798FE9-9345-9E49-B7FF-BE13D1CF73C1}"/>
              </a:ext>
            </a:extLst>
          </p:cNvPr>
          <p:cNvSpPr txBox="1"/>
          <p:nvPr/>
        </p:nvSpPr>
        <p:spPr>
          <a:xfrm>
            <a:off x="6014364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N-4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F14954AD-CC80-A84B-9202-78B467ADB305}"/>
              </a:ext>
            </a:extLst>
          </p:cNvPr>
          <p:cNvCxnSpPr/>
          <p:nvPr/>
        </p:nvCxnSpPr>
        <p:spPr bwMode="auto">
          <a:xfrm>
            <a:off x="6951078" y="5992460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F45FC55-C4B9-5B4B-9E48-8B22578C3FB1}"/>
              </a:ext>
            </a:extLst>
          </p:cNvPr>
          <p:cNvSpPr txBox="1"/>
          <p:nvPr/>
        </p:nvSpPr>
        <p:spPr>
          <a:xfrm>
            <a:off x="7339392" y="59697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FA38243-7BAC-554F-882F-6C67B873146F}"/>
              </a:ext>
            </a:extLst>
          </p:cNvPr>
          <p:cNvSpPr txBox="1"/>
          <p:nvPr/>
        </p:nvSpPr>
        <p:spPr>
          <a:xfrm>
            <a:off x="7214332" y="524835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N-5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1EAE7A1-7BB9-FC45-A96F-95635DF1A267}"/>
              </a:ext>
            </a:extLst>
          </p:cNvPr>
          <p:cNvCxnSpPr/>
          <p:nvPr/>
        </p:nvCxnSpPr>
        <p:spPr bwMode="auto">
          <a:xfrm>
            <a:off x="9408369" y="6014393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D8DF12-D6A3-DA42-B62A-CFE44CC97DD7}"/>
              </a:ext>
            </a:extLst>
          </p:cNvPr>
          <p:cNvSpPr txBox="1"/>
          <p:nvPr/>
        </p:nvSpPr>
        <p:spPr>
          <a:xfrm>
            <a:off x="9796683" y="599167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B3AA154-DF23-8B40-B35D-BAF886FD7346}"/>
              </a:ext>
            </a:extLst>
          </p:cNvPr>
          <p:cNvSpPr txBox="1"/>
          <p:nvPr/>
        </p:nvSpPr>
        <p:spPr>
          <a:xfrm>
            <a:off x="9671623" y="527029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0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6ECA3B4-20D6-E648-900B-99ACF5D0538B}"/>
              </a:ext>
            </a:extLst>
          </p:cNvPr>
          <p:cNvSpPr txBox="1"/>
          <p:nvPr/>
        </p:nvSpPr>
        <p:spPr>
          <a:xfrm>
            <a:off x="4797754" y="457746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2E5580C-7293-9047-9557-C69333DFB1EC}"/>
              </a:ext>
            </a:extLst>
          </p:cNvPr>
          <p:cNvSpPr txBox="1"/>
          <p:nvPr/>
        </p:nvSpPr>
        <p:spPr>
          <a:xfrm>
            <a:off x="6032645" y="4580059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B0E599A-940B-3046-A9CA-9EE2904DA569}"/>
              </a:ext>
            </a:extLst>
          </p:cNvPr>
          <p:cNvSpPr txBox="1"/>
          <p:nvPr/>
        </p:nvSpPr>
        <p:spPr>
          <a:xfrm>
            <a:off x="7261177" y="457746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0EF0B0A-8D60-724D-ACE3-C92838C70C3D}"/>
              </a:ext>
            </a:extLst>
          </p:cNvPr>
          <p:cNvSpPr txBox="1"/>
          <p:nvPr/>
        </p:nvSpPr>
        <p:spPr>
          <a:xfrm>
            <a:off x="450980" y="4622811"/>
            <a:ext cx="1388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Disclosed Key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(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d</a:t>
            </a:r>
            <a:r>
              <a:rPr kumimoji="1" lang="en-US" altLang="ja-JP" sz="1600" dirty="0">
                <a:solidFill>
                  <a:schemeClr val="tx1"/>
                </a:solidFill>
              </a:rPr>
              <a:t> = 2)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3307FE2-EB9C-2B42-82DB-6E6379FF64F4}"/>
              </a:ext>
            </a:extLst>
          </p:cNvPr>
          <p:cNvSpPr txBox="1"/>
          <p:nvPr/>
        </p:nvSpPr>
        <p:spPr>
          <a:xfrm>
            <a:off x="9671623" y="45774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628A658-0490-7046-A3CF-8DE3C9041F8C}"/>
              </a:ext>
            </a:extLst>
          </p:cNvPr>
          <p:cNvSpPr txBox="1"/>
          <p:nvPr/>
        </p:nvSpPr>
        <p:spPr>
          <a:xfrm>
            <a:off x="291286" y="5243502"/>
            <a:ext cx="17091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Authenticator Key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7058C9E-FDD9-C847-9979-1606A3F496C6}"/>
              </a:ext>
            </a:extLst>
          </p:cNvPr>
          <p:cNvSpPr/>
          <p:nvPr/>
        </p:nvSpPr>
        <p:spPr bwMode="auto">
          <a:xfrm>
            <a:off x="2279576" y="263263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53449D3-929A-C149-88AE-6D1D53C3BB2D}"/>
              </a:ext>
            </a:extLst>
          </p:cNvPr>
          <p:cNvSpPr/>
          <p:nvPr/>
        </p:nvSpPr>
        <p:spPr bwMode="auto">
          <a:xfrm>
            <a:off x="2279576" y="34438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48A1218-49E7-1545-8D5E-9D3313812499}"/>
              </a:ext>
            </a:extLst>
          </p:cNvPr>
          <p:cNvSpPr/>
          <p:nvPr/>
        </p:nvSpPr>
        <p:spPr bwMode="auto">
          <a:xfrm>
            <a:off x="3561697" y="263263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6346C1C-62A1-D544-9C58-31B3D3FE2154}"/>
              </a:ext>
            </a:extLst>
          </p:cNvPr>
          <p:cNvSpPr/>
          <p:nvPr/>
        </p:nvSpPr>
        <p:spPr bwMode="auto">
          <a:xfrm>
            <a:off x="3561697" y="34438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836BB1CA-D886-FB43-8DCA-1CFB19732135}"/>
              </a:ext>
            </a:extLst>
          </p:cNvPr>
          <p:cNvSpPr/>
          <p:nvPr/>
        </p:nvSpPr>
        <p:spPr bwMode="auto">
          <a:xfrm>
            <a:off x="4730099" y="265042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44D24A7-8918-8F4B-B51A-20BCE6875F21}"/>
              </a:ext>
            </a:extLst>
          </p:cNvPr>
          <p:cNvSpPr/>
          <p:nvPr/>
        </p:nvSpPr>
        <p:spPr bwMode="auto">
          <a:xfrm>
            <a:off x="4730099" y="346167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721E2D5-6544-6943-B6A3-F381BFCBA4D7}"/>
              </a:ext>
            </a:extLst>
          </p:cNvPr>
          <p:cNvSpPr/>
          <p:nvPr/>
        </p:nvSpPr>
        <p:spPr bwMode="auto">
          <a:xfrm>
            <a:off x="4730099" y="390755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812C932-43C9-7E41-B7DA-845EE2E7E024}"/>
              </a:ext>
            </a:extLst>
          </p:cNvPr>
          <p:cNvSpPr/>
          <p:nvPr/>
        </p:nvSpPr>
        <p:spPr bwMode="auto">
          <a:xfrm>
            <a:off x="5951984" y="2636912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AB8CAEA-E945-9A47-9AD6-CF0A59E684AF}"/>
              </a:ext>
            </a:extLst>
          </p:cNvPr>
          <p:cNvSpPr/>
          <p:nvPr/>
        </p:nvSpPr>
        <p:spPr bwMode="auto">
          <a:xfrm>
            <a:off x="5951984" y="344816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E030496-E8C9-2544-84AF-072112A9C798}"/>
              </a:ext>
            </a:extLst>
          </p:cNvPr>
          <p:cNvSpPr/>
          <p:nvPr/>
        </p:nvSpPr>
        <p:spPr bwMode="auto">
          <a:xfrm>
            <a:off x="5951984" y="389403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9D0906A8-6197-6A45-AE6C-02C4C79FC8C7}"/>
              </a:ext>
            </a:extLst>
          </p:cNvPr>
          <p:cNvSpPr/>
          <p:nvPr/>
        </p:nvSpPr>
        <p:spPr bwMode="auto">
          <a:xfrm>
            <a:off x="7201704" y="265042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49FB82C-53FE-1249-884E-F409CCDC9B07}"/>
              </a:ext>
            </a:extLst>
          </p:cNvPr>
          <p:cNvSpPr/>
          <p:nvPr/>
        </p:nvSpPr>
        <p:spPr bwMode="auto">
          <a:xfrm>
            <a:off x="7201704" y="346167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A38FFAB-F7D4-274C-BEA1-ADE7C4A66804}"/>
              </a:ext>
            </a:extLst>
          </p:cNvPr>
          <p:cNvSpPr/>
          <p:nvPr/>
        </p:nvSpPr>
        <p:spPr bwMode="auto">
          <a:xfrm>
            <a:off x="7201704" y="390755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N-3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1C97D58-C13A-6E4D-8EFC-B2DBDEEF448C}"/>
              </a:ext>
            </a:extLst>
          </p:cNvPr>
          <p:cNvSpPr/>
          <p:nvPr/>
        </p:nvSpPr>
        <p:spPr bwMode="auto">
          <a:xfrm>
            <a:off x="9591991" y="2652103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B8073F6-2D58-714C-A8ED-B83909A9E9D1}"/>
              </a:ext>
            </a:extLst>
          </p:cNvPr>
          <p:cNvSpPr/>
          <p:nvPr/>
        </p:nvSpPr>
        <p:spPr bwMode="auto">
          <a:xfrm>
            <a:off x="9591991" y="346335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32441E15-4529-BC47-96D1-8B600E30E809}"/>
              </a:ext>
            </a:extLst>
          </p:cNvPr>
          <p:cNvSpPr/>
          <p:nvPr/>
        </p:nvSpPr>
        <p:spPr bwMode="auto">
          <a:xfrm>
            <a:off x="9591991" y="390923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31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B8A33-9308-B040-B817-B34770B9C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Authentication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F66048-077F-9142-A4CB-03827EFE8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1719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Receiver buffers frames until the key is disclosed.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The key integrity is verified as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If</a:t>
            </a:r>
            <a:r>
              <a:rPr kumimoji="1" lang="en-US" altLang="ja-JP" sz="1800" dirty="0"/>
              <a:t> Hash(</a:t>
            </a:r>
            <a:r>
              <a:rPr kumimoji="1" lang="en-US" altLang="ja-JP" sz="1800" i="1" dirty="0"/>
              <a:t>K</a:t>
            </a:r>
            <a:r>
              <a:rPr kumimoji="1" lang="en-US" altLang="ja-JP" sz="1800" i="1" baseline="-25000" dirty="0"/>
              <a:t>i-1</a:t>
            </a:r>
            <a:r>
              <a:rPr kumimoji="1" lang="en-US" altLang="ja-JP" sz="1800" dirty="0"/>
              <a:t>)</a:t>
            </a:r>
            <a:r>
              <a:rPr lang="en-US" altLang="ja-JP" sz="1800" i="1" dirty="0"/>
              <a:t> = K</a:t>
            </a:r>
            <a:r>
              <a:rPr lang="en-US" altLang="ja-JP" sz="1800" i="1" baseline="-25000" dirty="0"/>
              <a:t>i</a:t>
            </a:r>
            <a:r>
              <a:rPr kumimoji="1" lang="en-US" altLang="ja-JP" sz="1800" dirty="0"/>
              <a:t> and </a:t>
            </a:r>
            <a:r>
              <a:rPr lang="en-US" altLang="ja-JP" sz="1800" i="1" dirty="0"/>
              <a:t>K</a:t>
            </a:r>
            <a:r>
              <a:rPr lang="en-US" altLang="ja-JP" sz="1800" i="1" baseline="-25000" dirty="0"/>
              <a:t>i</a:t>
            </a:r>
            <a:r>
              <a:rPr kumimoji="1" lang="en-US" altLang="ja-JP" sz="1800" dirty="0"/>
              <a:t> is already verified, </a:t>
            </a:r>
            <a:r>
              <a:rPr lang="en-US" altLang="ja-JP" sz="1800" i="1" dirty="0"/>
              <a:t>K</a:t>
            </a:r>
            <a:r>
              <a:rPr lang="en-US" altLang="ja-JP" sz="1800" i="1" baseline="-25000" dirty="0"/>
              <a:t>i-1</a:t>
            </a:r>
            <a:r>
              <a:rPr lang="en-US" altLang="ja-JP" sz="1800" dirty="0"/>
              <a:t> is correct.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buffered frames are authenticated by the key calculated from the disclosed key.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828562-2ACF-934B-BF4D-3DA579959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4FB8A9-7CB0-9648-867F-0CBABC0F28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75ABC57-7CF2-2B4A-977B-B4FED26BC7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22D45D-937F-AA44-9241-D1E427997641}"/>
              </a:ext>
            </a:extLst>
          </p:cNvPr>
          <p:cNvSpPr txBox="1"/>
          <p:nvPr/>
        </p:nvSpPr>
        <p:spPr>
          <a:xfrm>
            <a:off x="2562382" y="3870890"/>
            <a:ext cx="62869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72289F-FCC0-5F40-B7A4-C01FA516303A}"/>
              </a:ext>
            </a:extLst>
          </p:cNvPr>
          <p:cNvSpPr txBox="1"/>
          <p:nvPr/>
        </p:nvSpPr>
        <p:spPr>
          <a:xfrm>
            <a:off x="3861092" y="3877761"/>
            <a:ext cx="800219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N-1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AD6C55B-4F33-5148-A52A-9CFEA504F567}"/>
              </a:ext>
            </a:extLst>
          </p:cNvPr>
          <p:cNvSpPr txBox="1"/>
          <p:nvPr/>
        </p:nvSpPr>
        <p:spPr>
          <a:xfrm>
            <a:off x="5169084" y="3876829"/>
            <a:ext cx="800219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N-2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C3891FAD-D45D-2B47-99EA-7306D2A6332B}"/>
              </a:ext>
            </a:extLst>
          </p:cNvPr>
          <p:cNvCxnSpPr>
            <a:cxnSpLocks/>
          </p:cNvCxnSpPr>
          <p:nvPr/>
        </p:nvCxnSpPr>
        <p:spPr bwMode="auto">
          <a:xfrm>
            <a:off x="1919536" y="4510092"/>
            <a:ext cx="879144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68642A1-A21A-2943-AA6C-3CA299D6E215}"/>
              </a:ext>
            </a:extLst>
          </p:cNvPr>
          <p:cNvCxnSpPr/>
          <p:nvPr/>
        </p:nvCxnSpPr>
        <p:spPr bwMode="auto">
          <a:xfrm>
            <a:off x="3509844" y="4033976"/>
            <a:ext cx="0" cy="832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D0B82B5-DC1E-6641-BCAB-9F00A83B49C6}"/>
              </a:ext>
            </a:extLst>
          </p:cNvPr>
          <p:cNvCxnSpPr/>
          <p:nvPr/>
        </p:nvCxnSpPr>
        <p:spPr bwMode="auto">
          <a:xfrm>
            <a:off x="4878328" y="4033976"/>
            <a:ext cx="0" cy="832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35015592-C9AB-6948-AB03-01FCAAC5B40A}"/>
              </a:ext>
            </a:extLst>
          </p:cNvPr>
          <p:cNvCxnSpPr/>
          <p:nvPr/>
        </p:nvCxnSpPr>
        <p:spPr bwMode="auto">
          <a:xfrm>
            <a:off x="6174472" y="4093898"/>
            <a:ext cx="0" cy="832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595B4FC-A458-9A40-9214-3FEFF7E1CFDA}"/>
              </a:ext>
            </a:extLst>
          </p:cNvPr>
          <p:cNvSpPr txBox="1"/>
          <p:nvPr/>
        </p:nvSpPr>
        <p:spPr>
          <a:xfrm>
            <a:off x="6465227" y="3871822"/>
            <a:ext cx="800219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N-3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1E14AF-7D73-9A4E-9407-F7A41F15B5A5}"/>
              </a:ext>
            </a:extLst>
          </p:cNvPr>
          <p:cNvSpPr txBox="1"/>
          <p:nvPr/>
        </p:nvSpPr>
        <p:spPr>
          <a:xfrm>
            <a:off x="7773219" y="3870890"/>
            <a:ext cx="800219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N-4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3A88206-5649-F446-9FEE-A395D288DFF5}"/>
              </a:ext>
            </a:extLst>
          </p:cNvPr>
          <p:cNvCxnSpPr/>
          <p:nvPr/>
        </p:nvCxnSpPr>
        <p:spPr bwMode="auto">
          <a:xfrm>
            <a:off x="7482463" y="4028037"/>
            <a:ext cx="0" cy="832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41E83D6-52A5-074C-AD88-A26C04C872AC}"/>
              </a:ext>
            </a:extLst>
          </p:cNvPr>
          <p:cNvCxnSpPr/>
          <p:nvPr/>
        </p:nvCxnSpPr>
        <p:spPr bwMode="auto">
          <a:xfrm>
            <a:off x="8778607" y="4087959"/>
            <a:ext cx="0" cy="832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78EC64C-5939-1041-82B4-F0B439BDE48E}"/>
              </a:ext>
            </a:extLst>
          </p:cNvPr>
          <p:cNvSpPr txBox="1"/>
          <p:nvPr/>
        </p:nvSpPr>
        <p:spPr>
          <a:xfrm>
            <a:off x="9080564" y="3871822"/>
            <a:ext cx="800219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N-5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AD739D9-DADB-E043-9164-BFB58050DB1D}"/>
              </a:ext>
            </a:extLst>
          </p:cNvPr>
          <p:cNvCxnSpPr/>
          <p:nvPr/>
        </p:nvCxnSpPr>
        <p:spPr bwMode="auto">
          <a:xfrm>
            <a:off x="10097800" y="4028037"/>
            <a:ext cx="0" cy="832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EEC18C-6847-A240-88C2-459435159831}"/>
              </a:ext>
            </a:extLst>
          </p:cNvPr>
          <p:cNvSpPr txBox="1"/>
          <p:nvPr/>
        </p:nvSpPr>
        <p:spPr>
          <a:xfrm>
            <a:off x="5224679" y="4651718"/>
            <a:ext cx="52610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3BE0A05-C4A5-3D47-9133-F341ECE2C625}"/>
              </a:ext>
            </a:extLst>
          </p:cNvPr>
          <p:cNvSpPr txBox="1"/>
          <p:nvPr/>
        </p:nvSpPr>
        <p:spPr>
          <a:xfrm>
            <a:off x="6439235" y="4658589"/>
            <a:ext cx="69762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N-1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6082D-408C-5B45-BFC0-FB3D246C5F29}"/>
              </a:ext>
            </a:extLst>
          </p:cNvPr>
          <p:cNvSpPr txBox="1"/>
          <p:nvPr/>
        </p:nvSpPr>
        <p:spPr>
          <a:xfrm>
            <a:off x="7747227" y="4657657"/>
            <a:ext cx="69762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N-2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65A617B-8CD8-EB47-B948-E37CBA6EDE08}"/>
              </a:ext>
            </a:extLst>
          </p:cNvPr>
          <p:cNvSpPr txBox="1"/>
          <p:nvPr/>
        </p:nvSpPr>
        <p:spPr>
          <a:xfrm>
            <a:off x="9043370" y="4652650"/>
            <a:ext cx="69762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N-3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63F4EAD-D2DF-8049-B0F7-9D073DA1018A}"/>
              </a:ext>
            </a:extLst>
          </p:cNvPr>
          <p:cNvSpPr txBox="1"/>
          <p:nvPr/>
        </p:nvSpPr>
        <p:spPr>
          <a:xfrm>
            <a:off x="10702039" y="4270747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time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6CFB838-6B94-CB41-8ECB-F9EA1AF635F9}"/>
              </a:ext>
            </a:extLst>
          </p:cNvPr>
          <p:cNvCxnSpPr/>
          <p:nvPr/>
        </p:nvCxnSpPr>
        <p:spPr bwMode="auto">
          <a:xfrm>
            <a:off x="2135560" y="4028037"/>
            <a:ext cx="0" cy="832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19B7941-E646-4340-AA5B-FE6E3F52EE09}"/>
              </a:ext>
            </a:extLst>
          </p:cNvPr>
          <p:cNvSpPr txBox="1"/>
          <p:nvPr/>
        </p:nvSpPr>
        <p:spPr>
          <a:xfrm>
            <a:off x="124186" y="3686224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Key for authenticator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3A86A18-7FA1-ED49-A172-8CFA428644BE}"/>
              </a:ext>
            </a:extLst>
          </p:cNvPr>
          <p:cNvSpPr txBox="1"/>
          <p:nvPr/>
        </p:nvSpPr>
        <p:spPr>
          <a:xfrm>
            <a:off x="307205" y="4552445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Disclosed Key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32" name="フリーフォーム 31">
            <a:extLst>
              <a:ext uri="{FF2B5EF4-FFF2-40B4-BE49-F238E27FC236}">
                <a16:creationId xmlns:a16="http://schemas.microsoft.com/office/drawing/2014/main" id="{BF8636C2-CA19-544A-AF6D-2AA54B267307}"/>
              </a:ext>
            </a:extLst>
          </p:cNvPr>
          <p:cNvSpPr/>
          <p:nvPr/>
        </p:nvSpPr>
        <p:spPr bwMode="auto">
          <a:xfrm>
            <a:off x="5683045" y="5142271"/>
            <a:ext cx="884903" cy="157342"/>
          </a:xfrm>
          <a:custGeom>
            <a:avLst/>
            <a:gdLst>
              <a:gd name="connsiteX0" fmla="*/ 884903 w 884903"/>
              <a:gd name="connsiteY0" fmla="*/ 0 h 157342"/>
              <a:gd name="connsiteX1" fmla="*/ 452284 w 884903"/>
              <a:gd name="connsiteY1" fmla="*/ 157316 h 157342"/>
              <a:gd name="connsiteX2" fmla="*/ 0 w 884903"/>
              <a:gd name="connsiteY2" fmla="*/ 9832 h 157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4903" h="157342">
                <a:moveTo>
                  <a:pt x="884903" y="0"/>
                </a:moveTo>
                <a:cubicBezTo>
                  <a:pt x="742335" y="77838"/>
                  <a:pt x="599768" y="155677"/>
                  <a:pt x="452284" y="157316"/>
                </a:cubicBezTo>
                <a:cubicBezTo>
                  <a:pt x="304800" y="158955"/>
                  <a:pt x="152400" y="84393"/>
                  <a:pt x="0" y="9832"/>
                </a:cubicBezTo>
              </a:path>
            </a:pathLst>
          </a:cu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フリーフォーム 32">
            <a:extLst>
              <a:ext uri="{FF2B5EF4-FFF2-40B4-BE49-F238E27FC236}">
                <a16:creationId xmlns:a16="http://schemas.microsoft.com/office/drawing/2014/main" id="{7E4E2AD3-08AD-7B40-AF14-A3DD45CF5C9C}"/>
              </a:ext>
            </a:extLst>
          </p:cNvPr>
          <p:cNvSpPr/>
          <p:nvPr/>
        </p:nvSpPr>
        <p:spPr bwMode="auto">
          <a:xfrm>
            <a:off x="7040011" y="5145939"/>
            <a:ext cx="884903" cy="157342"/>
          </a:xfrm>
          <a:custGeom>
            <a:avLst/>
            <a:gdLst>
              <a:gd name="connsiteX0" fmla="*/ 884903 w 884903"/>
              <a:gd name="connsiteY0" fmla="*/ 0 h 157342"/>
              <a:gd name="connsiteX1" fmla="*/ 452284 w 884903"/>
              <a:gd name="connsiteY1" fmla="*/ 157316 h 157342"/>
              <a:gd name="connsiteX2" fmla="*/ 0 w 884903"/>
              <a:gd name="connsiteY2" fmla="*/ 9832 h 157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4903" h="157342">
                <a:moveTo>
                  <a:pt x="884903" y="0"/>
                </a:moveTo>
                <a:cubicBezTo>
                  <a:pt x="742335" y="77838"/>
                  <a:pt x="599768" y="155677"/>
                  <a:pt x="452284" y="157316"/>
                </a:cubicBezTo>
                <a:cubicBezTo>
                  <a:pt x="304800" y="158955"/>
                  <a:pt x="152400" y="84393"/>
                  <a:pt x="0" y="9832"/>
                </a:cubicBezTo>
              </a:path>
            </a:pathLst>
          </a:cu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フリーフォーム 33">
            <a:extLst>
              <a:ext uri="{FF2B5EF4-FFF2-40B4-BE49-F238E27FC236}">
                <a16:creationId xmlns:a16="http://schemas.microsoft.com/office/drawing/2014/main" id="{57E78075-F587-5D48-B49C-BAD6843F55B5}"/>
              </a:ext>
            </a:extLst>
          </p:cNvPr>
          <p:cNvSpPr/>
          <p:nvPr/>
        </p:nvSpPr>
        <p:spPr bwMode="auto">
          <a:xfrm>
            <a:off x="8336155" y="5157764"/>
            <a:ext cx="884903" cy="157342"/>
          </a:xfrm>
          <a:custGeom>
            <a:avLst/>
            <a:gdLst>
              <a:gd name="connsiteX0" fmla="*/ 884903 w 884903"/>
              <a:gd name="connsiteY0" fmla="*/ 0 h 157342"/>
              <a:gd name="connsiteX1" fmla="*/ 452284 w 884903"/>
              <a:gd name="connsiteY1" fmla="*/ 157316 h 157342"/>
              <a:gd name="connsiteX2" fmla="*/ 0 w 884903"/>
              <a:gd name="connsiteY2" fmla="*/ 9832 h 157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4903" h="157342">
                <a:moveTo>
                  <a:pt x="884903" y="0"/>
                </a:moveTo>
                <a:cubicBezTo>
                  <a:pt x="742335" y="77838"/>
                  <a:pt x="599768" y="155677"/>
                  <a:pt x="452284" y="157316"/>
                </a:cubicBezTo>
                <a:cubicBezTo>
                  <a:pt x="304800" y="158955"/>
                  <a:pt x="152400" y="84393"/>
                  <a:pt x="0" y="9832"/>
                </a:cubicBezTo>
              </a:path>
            </a:pathLst>
          </a:cu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F6F9F30-7E2A-7549-AD7D-DA11A8013503}"/>
              </a:ext>
            </a:extLst>
          </p:cNvPr>
          <p:cNvSpPr txBox="1"/>
          <p:nvPr/>
        </p:nvSpPr>
        <p:spPr>
          <a:xfrm>
            <a:off x="5761073" y="5255008"/>
            <a:ext cx="76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Verify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9381315-D312-6546-84A1-0FDD20BE05D1}"/>
              </a:ext>
            </a:extLst>
          </p:cNvPr>
          <p:cNvSpPr txBox="1"/>
          <p:nvPr/>
        </p:nvSpPr>
        <p:spPr>
          <a:xfrm>
            <a:off x="7163102" y="5281663"/>
            <a:ext cx="76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Verify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A04EEBB-9CFF-C84A-B28B-9699ABD5C046}"/>
              </a:ext>
            </a:extLst>
          </p:cNvPr>
          <p:cNvSpPr txBox="1"/>
          <p:nvPr/>
        </p:nvSpPr>
        <p:spPr>
          <a:xfrm>
            <a:off x="8397700" y="5319315"/>
            <a:ext cx="76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Verify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3159B99-6631-7B47-84D3-89D7825E0EFE}"/>
              </a:ext>
            </a:extLst>
          </p:cNvPr>
          <p:cNvSpPr txBox="1"/>
          <p:nvPr/>
        </p:nvSpPr>
        <p:spPr>
          <a:xfrm>
            <a:off x="5181536" y="5420162"/>
            <a:ext cx="62869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bg1"/>
                </a:solidFill>
              </a:rPr>
              <a:t>N</a:t>
            </a:r>
            <a:endParaRPr kumimoji="1" lang="ja-JP" altLang="en-US" i="1" baseline="-25000">
              <a:solidFill>
                <a:schemeClr val="bg1"/>
              </a:solidFill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2F15559-E4C1-8045-AA80-AFC264AEF591}"/>
              </a:ext>
            </a:extLst>
          </p:cNvPr>
          <p:cNvCxnSpPr>
            <a:stCxn id="20" idx="2"/>
            <a:endCxn id="38" idx="0"/>
          </p:cNvCxnSpPr>
          <p:nvPr/>
        </p:nvCxnSpPr>
        <p:spPr bwMode="auto">
          <a:xfrm>
            <a:off x="5487732" y="5113383"/>
            <a:ext cx="8153" cy="30677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B388ABE-2A3C-4843-85E4-B5FA9E6CF560}"/>
              </a:ext>
            </a:extLst>
          </p:cNvPr>
          <p:cNvSpPr txBox="1"/>
          <p:nvPr/>
        </p:nvSpPr>
        <p:spPr>
          <a:xfrm>
            <a:off x="4762868" y="508210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Hash’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9BC10F6-7C04-0B4A-A692-8468BFACC9E2}"/>
              </a:ext>
            </a:extLst>
          </p:cNvPr>
          <p:cNvSpPr txBox="1"/>
          <p:nvPr/>
        </p:nvSpPr>
        <p:spPr>
          <a:xfrm>
            <a:off x="4543912" y="5865440"/>
            <a:ext cx="2050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Authenticate frames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signed by 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800" i="1" baseline="-25000" dirty="0">
                <a:solidFill>
                  <a:schemeClr val="tx1"/>
                </a:solidFill>
              </a:rPr>
              <a:t>N</a:t>
            </a:r>
            <a:endParaRPr kumimoji="1" lang="ja-JP" altLang="en-US" sz="1800" i="1" baseline="-25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46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6B83C-518F-DC4D-B47C-6B3A4C16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The First Key Verification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6693C-6176-6943-9EBF-79EE78368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0157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first key, </a:t>
            </a:r>
            <a:r>
              <a:rPr kumimoji="1" lang="en-US" altLang="ja-JP" i="1" dirty="0"/>
              <a:t>K</a:t>
            </a:r>
            <a:r>
              <a:rPr kumimoji="1" lang="en-US" altLang="ja-JP" i="1" baseline="-25000" dirty="0"/>
              <a:t>N</a:t>
            </a:r>
            <a:r>
              <a:rPr kumimoji="1" lang="en-US" altLang="ja-JP" dirty="0"/>
              <a:t>, has to be verified by other method.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i="1" dirty="0"/>
              <a:t>K</a:t>
            </a:r>
            <a:r>
              <a:rPr lang="en-US" altLang="ja-JP" i="1" baseline="-25000" dirty="0"/>
              <a:t>N</a:t>
            </a:r>
            <a:r>
              <a:rPr lang="en-US" altLang="ja-JP" dirty="0"/>
              <a:t> should be verified by public key algorithm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CDC3C8-5816-CD4F-98A1-099E3C3402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33F751-AF5D-324C-AE8C-9AD774D7AF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95DA67-EA34-BE47-81E8-BDCFB1EA12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46B710-974E-714E-9BE7-7F32326588FC}"/>
              </a:ext>
            </a:extLst>
          </p:cNvPr>
          <p:cNvSpPr/>
          <p:nvPr/>
        </p:nvSpPr>
        <p:spPr bwMode="auto">
          <a:xfrm>
            <a:off x="4511824" y="3423401"/>
            <a:ext cx="1080120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11929F-FD50-EB4A-B7E9-6C7E99F1EF56}"/>
              </a:ext>
            </a:extLst>
          </p:cNvPr>
          <p:cNvSpPr/>
          <p:nvPr/>
        </p:nvSpPr>
        <p:spPr bwMode="auto">
          <a:xfrm>
            <a:off x="4511824" y="3860995"/>
            <a:ext cx="1080120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Signature</a:t>
            </a:r>
            <a:endParaRPr kumimoji="0" lang="ja-JP" altLang="en-US" sz="1600" b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4724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CC02AA-6B76-3547-9263-E6C7785F5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The Last </a:t>
            </a:r>
            <a:r>
              <a:rPr kumimoji="1" lang="en-US" altLang="ja-JP" i="1" dirty="0"/>
              <a:t>d</a:t>
            </a:r>
            <a:r>
              <a:rPr kumimoji="1" lang="en-US" altLang="ja-JP" dirty="0"/>
              <a:t> keys Disclosure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78659A-1B14-DD46-8A3D-A3D0EA77D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9437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last </a:t>
            </a:r>
            <a:r>
              <a:rPr kumimoji="1" lang="en-US" altLang="ja-JP" i="1" dirty="0"/>
              <a:t>d</a:t>
            </a:r>
            <a:r>
              <a:rPr kumimoji="1" lang="en-US" altLang="ja-JP" dirty="0"/>
              <a:t> keys, </a:t>
            </a:r>
            <a:r>
              <a:rPr kumimoji="1" lang="en-US" altLang="ja-JP" i="1" dirty="0"/>
              <a:t>K</a:t>
            </a:r>
            <a:r>
              <a:rPr kumimoji="1" lang="en-US" altLang="ja-JP" i="1" baseline="-25000" dirty="0"/>
              <a:t>1</a:t>
            </a:r>
            <a:r>
              <a:rPr kumimoji="1" lang="en-US" altLang="ja-JP" dirty="0"/>
              <a:t> and </a:t>
            </a:r>
            <a:r>
              <a:rPr kumimoji="1" lang="en-US" altLang="ja-JP" i="1" dirty="0"/>
              <a:t>K</a:t>
            </a:r>
            <a:r>
              <a:rPr kumimoji="1" lang="en-US" altLang="ja-JP" i="1" baseline="-25000" dirty="0"/>
              <a:t>0 </a:t>
            </a:r>
            <a:r>
              <a:rPr lang="en-US" altLang="ja-JP" dirty="0"/>
              <a:t>when </a:t>
            </a:r>
            <a:r>
              <a:rPr lang="en-US" altLang="ja-JP" i="1" dirty="0"/>
              <a:t>d</a:t>
            </a:r>
            <a:r>
              <a:rPr lang="en-US" altLang="ja-JP" dirty="0"/>
              <a:t> = 2</a:t>
            </a:r>
            <a:r>
              <a:rPr kumimoji="1" lang="en-US" altLang="ja-JP" dirty="0"/>
              <a:t>, should be disclosed after the key sequence finished.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1DE2272-BE20-114D-AED3-A06319CE4A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9214D5-0838-4B4B-BE6F-C7AD5BE672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D2F1D1A-EEE5-E349-B973-9D481A916B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B7B598B2-394B-C040-B6F1-C9C545421080}"/>
              </a:ext>
            </a:extLst>
          </p:cNvPr>
          <p:cNvCxnSpPr>
            <a:cxnSpLocks/>
          </p:cNvCxnSpPr>
          <p:nvPr/>
        </p:nvCxnSpPr>
        <p:spPr bwMode="auto">
          <a:xfrm>
            <a:off x="4112177" y="5861619"/>
            <a:ext cx="263189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A527CF-BBC1-4142-8074-C2D02751D337}"/>
              </a:ext>
            </a:extLst>
          </p:cNvPr>
          <p:cNvSpPr txBox="1"/>
          <p:nvPr/>
        </p:nvSpPr>
        <p:spPr>
          <a:xfrm>
            <a:off x="6778913" y="5630786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time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1365241F-8F7B-514B-9778-6A6202D1CDF4}"/>
              </a:ext>
            </a:extLst>
          </p:cNvPr>
          <p:cNvCxnSpPr>
            <a:cxnSpLocks/>
          </p:cNvCxnSpPr>
          <p:nvPr/>
        </p:nvCxnSpPr>
        <p:spPr bwMode="auto">
          <a:xfrm>
            <a:off x="4400209" y="4682310"/>
            <a:ext cx="0" cy="1766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9B3CB7C-BE0F-EA4D-9162-0118B03E8395}"/>
              </a:ext>
            </a:extLst>
          </p:cNvPr>
          <p:cNvCxnSpPr>
            <a:cxnSpLocks/>
          </p:cNvCxnSpPr>
          <p:nvPr/>
        </p:nvCxnSpPr>
        <p:spPr bwMode="auto">
          <a:xfrm>
            <a:off x="5624345" y="4727657"/>
            <a:ext cx="0" cy="1721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97FAF669-EFB0-7F4E-A860-642E6F4154A8}"/>
              </a:ext>
            </a:extLst>
          </p:cNvPr>
          <p:cNvCxnSpPr/>
          <p:nvPr/>
        </p:nvCxnSpPr>
        <p:spPr bwMode="auto">
          <a:xfrm>
            <a:off x="4400210" y="6119239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86D659A-56BF-C54B-B15B-F2BF8CE1CFAD}"/>
              </a:ext>
            </a:extLst>
          </p:cNvPr>
          <p:cNvSpPr txBox="1"/>
          <p:nvPr/>
        </p:nvSpPr>
        <p:spPr>
          <a:xfrm>
            <a:off x="4663464" y="5375136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0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9637BAD-591D-2A49-B688-3301FD0AC17E}"/>
              </a:ext>
            </a:extLst>
          </p:cNvPr>
          <p:cNvSpPr txBox="1"/>
          <p:nvPr/>
        </p:nvSpPr>
        <p:spPr>
          <a:xfrm>
            <a:off x="4663464" y="468230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33CD2AE-D733-7047-BCEE-D8B0F1F0EC25}"/>
              </a:ext>
            </a:extLst>
          </p:cNvPr>
          <p:cNvSpPr/>
          <p:nvPr/>
        </p:nvSpPr>
        <p:spPr bwMode="auto">
          <a:xfrm>
            <a:off x="4583832" y="2756949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4EBA650-738C-D745-97F3-B558301EC66D}"/>
              </a:ext>
            </a:extLst>
          </p:cNvPr>
          <p:cNvSpPr/>
          <p:nvPr/>
        </p:nvSpPr>
        <p:spPr bwMode="auto">
          <a:xfrm>
            <a:off x="4583832" y="356819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0A2681AB-155B-6444-B147-B3D625AE20C3}"/>
              </a:ext>
            </a:extLst>
          </p:cNvPr>
          <p:cNvSpPr/>
          <p:nvPr/>
        </p:nvSpPr>
        <p:spPr bwMode="auto">
          <a:xfrm>
            <a:off x="4583832" y="401407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0218054-5E07-6E4F-A917-45ED1A89481A}"/>
              </a:ext>
            </a:extLst>
          </p:cNvPr>
          <p:cNvSpPr/>
          <p:nvPr/>
        </p:nvSpPr>
        <p:spPr bwMode="auto">
          <a:xfrm>
            <a:off x="5795960" y="358324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716F832-B805-274F-AFAF-5CD0C3139E36}"/>
              </a:ext>
            </a:extLst>
          </p:cNvPr>
          <p:cNvSpPr/>
          <p:nvPr/>
        </p:nvSpPr>
        <p:spPr bwMode="auto">
          <a:xfrm>
            <a:off x="5795960" y="400579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7F17D2DF-FDF5-4945-AADF-F99DC065A29C}"/>
              </a:ext>
            </a:extLst>
          </p:cNvPr>
          <p:cNvSpPr txBox="1"/>
          <p:nvPr/>
        </p:nvSpPr>
        <p:spPr>
          <a:xfrm>
            <a:off x="4705023" y="6049016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33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3792</TotalTime>
  <Words>962</Words>
  <Application>Microsoft Macintosh PowerPoint</Application>
  <PresentationFormat>ワイド画面</PresentationFormat>
  <Paragraphs>271</Paragraphs>
  <Slides>13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テーマ</vt:lpstr>
      <vt:lpstr>文書</vt:lpstr>
      <vt:lpstr>TESLA Based Frame Authentication</vt:lpstr>
      <vt:lpstr>Abstract</vt:lpstr>
      <vt:lpstr>TESLA</vt:lpstr>
      <vt:lpstr>Key Generation</vt:lpstr>
      <vt:lpstr>Authenticator Generation</vt:lpstr>
      <vt:lpstr>Key Disclosure</vt:lpstr>
      <vt:lpstr>Frame Authentication</vt:lpstr>
      <vt:lpstr>The First Key Verification</vt:lpstr>
      <vt:lpstr>The Last d keys Disclosure</vt:lpstr>
      <vt:lpstr>Frame Sequence</vt:lpstr>
      <vt:lpstr>Recovery from Missing Frames</vt:lpstr>
      <vt:lpstr>Dummy Data Frame</vt:lpstr>
      <vt:lpstr>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89</cp:revision>
  <cp:lastPrinted>1601-01-01T00:00:00Z</cp:lastPrinted>
  <dcterms:created xsi:type="dcterms:W3CDTF">2019-03-11T15:18:40Z</dcterms:created>
  <dcterms:modified xsi:type="dcterms:W3CDTF">2019-09-17T01:21:29Z</dcterms:modified>
</cp:coreProperties>
</file>