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2" r:id="rId4"/>
    <p:sldId id="262" r:id="rId5"/>
    <p:sldId id="263" r:id="rId6"/>
    <p:sldId id="265" r:id="rId7"/>
    <p:sldId id="268" r:id="rId8"/>
    <p:sldId id="266" r:id="rId9"/>
    <p:sldId id="267" r:id="rId10"/>
    <p:sldId id="277" r:id="rId11"/>
    <p:sldId id="288" r:id="rId12"/>
    <p:sldId id="289" r:id="rId13"/>
    <p:sldId id="290" r:id="rId14"/>
    <p:sldId id="269" r:id="rId15"/>
    <p:sldId id="283" r:id="rId16"/>
    <p:sldId id="284" r:id="rId17"/>
    <p:sldId id="286" r:id="rId18"/>
    <p:sldId id="287" r:id="rId19"/>
    <p:sldId id="26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1" r:id="rId3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6395"/>
  </p:normalViewPr>
  <p:slideViewPr>
    <p:cSldViewPr>
      <p:cViewPr varScale="1">
        <p:scale>
          <a:sx n="115" d="100"/>
          <a:sy n="115" d="100"/>
        </p:scale>
        <p:origin x="224" y="48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416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6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5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3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6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6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53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1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4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3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49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6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90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8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57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9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76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7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8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September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802.11-19/1639r1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Spectral Flatness Test of the </a:t>
            </a:r>
            <a:r>
              <a:rPr lang="en-GB" dirty="0" err="1"/>
              <a:t>TGbb’s</a:t>
            </a:r>
            <a:r>
              <a:rPr lang="en-GB" dirty="0"/>
              <a:t> Reference Channel Models with HE Waveform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6606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2019-09-17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04224"/>
              </p:ext>
            </p:extLst>
          </p:nvPr>
        </p:nvGraphicFramePr>
        <p:xfrm>
          <a:off x="993775" y="2636912"/>
          <a:ext cx="10272713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Document" r:id="rId4" imgW="10439400" imgH="2044700" progId="Word.Document.8">
                  <p:embed/>
                </p:oleObj>
              </mc:Choice>
              <mc:Fallback>
                <p:oleObj name="Document" r:id="rId4" imgW="10439400" imgH="20447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636912"/>
                        <a:ext cx="10272713" cy="1998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1591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BW = 40 MHz</a:t>
            </a:r>
          </a:p>
          <a:p>
            <a:r>
              <a:rPr lang="en-GB" dirty="0"/>
              <a:t>fc: </a:t>
            </a:r>
            <a:r>
              <a:rPr lang="en-GB" dirty="0" err="1"/>
              <a:t>center</a:t>
            </a:r>
            <a:r>
              <a:rPr lang="en-GB" dirty="0"/>
              <a:t> freq.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3AF057-5342-A844-AA99-AB17F2F9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72595"/>
              </p:ext>
            </p:extLst>
          </p:nvPr>
        </p:nvGraphicFramePr>
        <p:xfrm>
          <a:off x="788762" y="3356992"/>
          <a:ext cx="6531786" cy="18542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67407">
                  <a:extLst>
                    <a:ext uri="{9D8B030D-6E8A-4147-A177-3AD203B41FA5}">
                      <a16:colId xmlns:a16="http://schemas.microsoft.com/office/drawing/2014/main" val="2957844099"/>
                    </a:ext>
                  </a:extLst>
                </a:gridCol>
                <a:gridCol w="3964379">
                  <a:extLst>
                    <a:ext uri="{9D8B030D-6E8A-4147-A177-3AD203B41FA5}">
                      <a16:colId xmlns:a16="http://schemas.microsoft.com/office/drawing/2014/main" val="3729552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 percentage with fc=20.5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5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enterprise-conference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65 of 100 = 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1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195 of 256 = 76.17%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8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 of 48 = 62.5%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39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33 of 72 = 45.83%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8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0943-C876-404B-9030-EE1A4AEFB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236414"/>
            <a:ext cx="6017931" cy="3440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586AE-A575-E149-B658-D771785FE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931" y="2191788"/>
            <a:ext cx="6174069" cy="3529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2001482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DD23D4-58B1-814F-AE55-9414572DD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36502"/>
            <a:ext cx="6017623" cy="3439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3100C3-6953-DE43-B93C-95654E99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931" y="2191788"/>
            <a:ext cx="6174068" cy="35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5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residential,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F2635E-1A2E-5D42-A647-3C878B3E7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36502"/>
            <a:ext cx="6017622" cy="3439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E8023-A13C-BE47-A6BF-031475549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931" y="2191788"/>
            <a:ext cx="6174068" cy="35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48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Discussions (1): related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5150505"/>
            <a:ext cx="10361084" cy="943909"/>
          </a:xfrm>
        </p:spPr>
        <p:txBody>
          <a:bodyPr/>
          <a:lstStyle/>
          <a:p>
            <a:r>
              <a:rPr lang="en-GB" dirty="0"/>
              <a:t>Summary: More reflections means less flat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91064-9BDC-3049-9A51-C8BD6AD9E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726935"/>
            <a:ext cx="4347916" cy="3302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F3527-CBC8-4D4E-AE07-80EE0D0787A6}"/>
              </a:ext>
            </a:extLst>
          </p:cNvPr>
          <p:cNvSpPr txBox="1"/>
          <p:nvPr/>
        </p:nvSpPr>
        <p:spPr>
          <a:xfrm>
            <a:off x="5262317" y="1871840"/>
            <a:ext cx="4808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J. B. Carruthers and P. Kannan, "Iterative site-based </a:t>
            </a:r>
            <a:r>
              <a:rPr lang="en-GB" sz="1200" dirty="0" err="1">
                <a:solidFill>
                  <a:schemeClr val="tx1"/>
                </a:solidFill>
              </a:rPr>
              <a:t>modeling</a:t>
            </a:r>
            <a:r>
              <a:rPr lang="en-GB" sz="1200" dirty="0">
                <a:solidFill>
                  <a:schemeClr val="tx1"/>
                </a:solidFill>
              </a:rPr>
              <a:t> for wireless </a:t>
            </a:r>
          </a:p>
          <a:p>
            <a:r>
              <a:rPr lang="en-GB" sz="1200" dirty="0">
                <a:solidFill>
                  <a:schemeClr val="tx1"/>
                </a:solidFill>
              </a:rPr>
              <a:t>infrared channels," in </a:t>
            </a:r>
            <a:r>
              <a:rPr lang="en-GB" sz="1200" i="1" dirty="0">
                <a:solidFill>
                  <a:schemeClr val="tx1"/>
                </a:solidFill>
              </a:rPr>
              <a:t>IEEE Trans. Antennas </a:t>
            </a:r>
            <a:r>
              <a:rPr lang="en-GB" sz="1200" i="1" dirty="0" err="1">
                <a:solidFill>
                  <a:schemeClr val="tx1"/>
                </a:solidFill>
              </a:rPr>
              <a:t>Propag</a:t>
            </a:r>
            <a:r>
              <a:rPr lang="en-GB" sz="1200" i="1" dirty="0">
                <a:solidFill>
                  <a:schemeClr val="tx1"/>
                </a:solidFill>
              </a:rPr>
              <a:t>.</a:t>
            </a:r>
            <a:r>
              <a:rPr lang="en-GB" sz="1200" dirty="0">
                <a:solidFill>
                  <a:schemeClr val="tx1"/>
                </a:solidFill>
              </a:rPr>
              <a:t>, 2002.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FBF17-F3C2-6C4C-8F55-7530D0D91485}"/>
              </a:ext>
            </a:extLst>
          </p:cNvPr>
          <p:cNvSpPr txBox="1"/>
          <p:nvPr/>
        </p:nvSpPr>
        <p:spPr>
          <a:xfrm>
            <a:off x="5262317" y="3147474"/>
            <a:ext cx="432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H. Schulze, "Frequency-Domain Simulation of the Indoor </a:t>
            </a:r>
          </a:p>
          <a:p>
            <a:r>
              <a:rPr lang="en-GB" sz="1200" dirty="0">
                <a:solidFill>
                  <a:schemeClr val="tx1"/>
                </a:solidFill>
              </a:rPr>
              <a:t>Wireless Optical Communication Channel," in </a:t>
            </a:r>
            <a:r>
              <a:rPr lang="en-GB" sz="1200" i="1" dirty="0">
                <a:solidFill>
                  <a:schemeClr val="tx1"/>
                </a:solidFill>
              </a:rPr>
              <a:t>IEEE TCOM</a:t>
            </a:r>
            <a:r>
              <a:rPr lang="en-GB" sz="1200" dirty="0">
                <a:solidFill>
                  <a:schemeClr val="tx1"/>
                </a:solidFill>
              </a:rPr>
              <a:t>, 2016.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367295-76EE-6649-B116-41D473DF5B0E}"/>
              </a:ext>
            </a:extLst>
          </p:cNvPr>
          <p:cNvSpPr/>
          <p:nvPr/>
        </p:nvSpPr>
        <p:spPr bwMode="auto">
          <a:xfrm>
            <a:off x="3791744" y="1871840"/>
            <a:ext cx="1008112" cy="127563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F7490-2108-BF45-9998-3B62DB501C54}"/>
              </a:ext>
            </a:extLst>
          </p:cNvPr>
          <p:cNvSpPr/>
          <p:nvPr/>
        </p:nvSpPr>
        <p:spPr>
          <a:xfrm>
            <a:off x="5262317" y="379111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V. </a:t>
            </a:r>
            <a:r>
              <a:rPr lang="en-GB" sz="1200" dirty="0" err="1">
                <a:solidFill>
                  <a:schemeClr val="tx1"/>
                </a:solidFill>
              </a:rPr>
              <a:t>Jungnickel</a:t>
            </a:r>
            <a:r>
              <a:rPr lang="en-GB" sz="1200" dirty="0">
                <a:solidFill>
                  <a:schemeClr val="tx1"/>
                </a:solidFill>
              </a:rPr>
              <a:t>, V. Pohl, S. </a:t>
            </a:r>
            <a:r>
              <a:rPr lang="en-GB" sz="1200" dirty="0" err="1">
                <a:solidFill>
                  <a:schemeClr val="tx1"/>
                </a:solidFill>
              </a:rPr>
              <a:t>Nonnig</a:t>
            </a:r>
            <a:r>
              <a:rPr lang="en-GB" sz="1200" dirty="0">
                <a:solidFill>
                  <a:schemeClr val="tx1"/>
                </a:solidFill>
              </a:rPr>
              <a:t> and C. von </a:t>
            </a:r>
            <a:r>
              <a:rPr lang="en-GB" sz="1200" dirty="0" err="1">
                <a:solidFill>
                  <a:schemeClr val="tx1"/>
                </a:solidFill>
              </a:rPr>
              <a:t>Helmolt</a:t>
            </a:r>
            <a:r>
              <a:rPr lang="en-GB" sz="1200" dirty="0">
                <a:solidFill>
                  <a:schemeClr val="tx1"/>
                </a:solidFill>
              </a:rPr>
              <a:t>, "A physical model of the wireless infrared communication channel," in </a:t>
            </a:r>
            <a:r>
              <a:rPr lang="en-GB" sz="1200" i="1" dirty="0">
                <a:solidFill>
                  <a:schemeClr val="tx1"/>
                </a:solidFill>
              </a:rPr>
              <a:t>IEEE JSAC</a:t>
            </a:r>
            <a:r>
              <a:rPr lang="en-GB" sz="1200" dirty="0">
                <a:solidFill>
                  <a:schemeClr val="tx1"/>
                </a:solidFill>
              </a:rPr>
              <a:t>, 2002.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7F0B72-ADA3-8A48-91D4-F7E66A120D19}"/>
              </a:ext>
            </a:extLst>
          </p:cNvPr>
          <p:cNvCxnSpPr>
            <a:endCxn id="7" idx="1"/>
          </p:cNvCxnSpPr>
          <p:nvPr/>
        </p:nvCxnSpPr>
        <p:spPr bwMode="auto">
          <a:xfrm>
            <a:off x="4799856" y="2102672"/>
            <a:ext cx="462461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027006-61EE-CF4B-9D91-CE4A4CD66019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4648940" y="3222557"/>
            <a:ext cx="613377" cy="155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51E68C-77A3-674F-9062-28FED4F6102B}"/>
              </a:ext>
            </a:extLst>
          </p:cNvPr>
          <p:cNvCxnSpPr>
            <a:cxnSpLocks/>
          </p:cNvCxnSpPr>
          <p:nvPr/>
        </p:nvCxnSpPr>
        <p:spPr bwMode="auto">
          <a:xfrm>
            <a:off x="4648939" y="3423424"/>
            <a:ext cx="613378" cy="5380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1653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Discussions (2): how do CIRs that give the best and the worst samples look like?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80B406-DDB3-6C48-859D-025BCA64F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" b="4845"/>
          <a:stretch/>
        </p:blipFill>
        <p:spPr>
          <a:xfrm>
            <a:off x="1879233" y="2077364"/>
            <a:ext cx="8433534" cy="437597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AB330-C054-6B45-9A77-1D0EAF4D2875}"/>
              </a:ext>
            </a:extLst>
          </p:cNvPr>
          <p:cNvSpPr txBox="1"/>
          <p:nvPr/>
        </p:nvSpPr>
        <p:spPr>
          <a:xfrm>
            <a:off x="2633739" y="1708032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CIRs samples with the </a:t>
            </a:r>
            <a:r>
              <a:rPr lang="en-US" sz="1800" i="1" dirty="0">
                <a:solidFill>
                  <a:schemeClr val="tx1"/>
                </a:solidFill>
              </a:rPr>
              <a:t>best</a:t>
            </a:r>
            <a:r>
              <a:rPr lang="en-US" sz="1800" dirty="0">
                <a:solidFill>
                  <a:schemeClr val="tx1"/>
                </a:solidFill>
              </a:rPr>
              <a:t> flatness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6C808-C6C6-444C-9A76-76035FB76259}"/>
              </a:ext>
            </a:extLst>
          </p:cNvPr>
          <p:cNvSpPr txBox="1"/>
          <p:nvPr/>
        </p:nvSpPr>
        <p:spPr>
          <a:xfrm>
            <a:off x="6145742" y="1729523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CIRs samples with the </a:t>
            </a:r>
            <a:r>
              <a:rPr lang="en-US" sz="1800" i="1" dirty="0">
                <a:solidFill>
                  <a:schemeClr val="tx1"/>
                </a:solidFill>
              </a:rPr>
              <a:t>worst</a:t>
            </a:r>
            <a:r>
              <a:rPr lang="en-US" sz="1800" dirty="0">
                <a:solidFill>
                  <a:schemeClr val="tx1"/>
                </a:solidFill>
              </a:rPr>
              <a:t> flatness</a:t>
            </a:r>
          </a:p>
        </p:txBody>
      </p:sp>
    </p:spTree>
    <p:extLst>
      <p:ext uri="{BB962C8B-B14F-4D97-AF65-F5344CB8AC3E}">
        <p14:creationId xmlns:p14="http://schemas.microsoft.com/office/powerpoint/2010/main" val="3769039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Discussions (4)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question is now:</a:t>
            </a:r>
          </a:p>
          <a:p>
            <a:pPr marL="0" indent="0" algn="ctr"/>
            <a:r>
              <a:rPr lang="en-GB" dirty="0"/>
              <a:t>“Can we detect high-order reflections in practice?”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Based on the experiment carried out in [1], the high-order reflections will be submerged under the detectors’ noise floor.</a:t>
            </a:r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68429B-01A2-AD49-BD0C-3082ADE58F1F}"/>
              </a:ext>
            </a:extLst>
          </p:cNvPr>
          <p:cNvSpPr/>
          <p:nvPr/>
        </p:nvSpPr>
        <p:spPr>
          <a:xfrm>
            <a:off x="939045" y="5330825"/>
            <a:ext cx="10513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[1] C. Chen, D. A. </a:t>
            </a:r>
            <a:r>
              <a:rPr lang="en-GB" sz="1400" dirty="0" err="1">
                <a:solidFill>
                  <a:schemeClr val="tx1"/>
                </a:solidFill>
              </a:rPr>
              <a:t>Basnayaka</a:t>
            </a:r>
            <a:r>
              <a:rPr lang="en-GB" sz="1400" dirty="0">
                <a:solidFill>
                  <a:schemeClr val="tx1"/>
                </a:solidFill>
              </a:rPr>
              <a:t>, X. Wu and H. Haas, "Efficient Analytical Calculation of Non-Line-of-Sight Channel Impulse Response in Visible </a:t>
            </a:r>
          </a:p>
          <a:p>
            <a:r>
              <a:rPr lang="en-GB" sz="1400" dirty="0">
                <a:solidFill>
                  <a:schemeClr val="tx1"/>
                </a:solidFill>
              </a:rPr>
              <a:t>      Light Communications," in </a:t>
            </a:r>
            <a:r>
              <a:rPr lang="en-GB" sz="1400" i="1" dirty="0">
                <a:solidFill>
                  <a:schemeClr val="tx1"/>
                </a:solidFill>
              </a:rPr>
              <a:t>JLT</a:t>
            </a:r>
            <a:r>
              <a:rPr lang="en-GB" sz="1400" dirty="0">
                <a:solidFill>
                  <a:schemeClr val="tx1"/>
                </a:solidFill>
              </a:rPr>
              <a:t>, 2018.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6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556792"/>
            <a:ext cx="10361084" cy="41132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We discussed the flatness test on the dataset (IEEE 802.11-18/1582r4)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We showed that in most cases, the wireless optical channels are flat with BW = 20 MHz and 40 </a:t>
            </a:r>
            <a:r>
              <a:rPr lang="en-GB" sz="2000" dirty="0" err="1"/>
              <a:t>MHz.</a:t>
            </a:r>
            <a:r>
              <a:rPr lang="en-GB" sz="2000" dirty="0"/>
              <a:t> Further investigation will be done for higher BW.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We also argued that due to the limitations of the PDs, the high-order reflections cannot be detected. Hence, in practice we will most likely encounter flat wireless optical channels.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9F87C-B956-394D-936C-B12EFAC74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7" t="7389" r="50162"/>
          <a:stretch/>
        </p:blipFill>
        <p:spPr>
          <a:xfrm>
            <a:off x="5286900" y="3576676"/>
            <a:ext cx="2237053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9A6416-CF6D-9F4F-B280-525FAA7D7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18" t="7389" r="51262"/>
          <a:stretch/>
        </p:blipFill>
        <p:spPr>
          <a:xfrm>
            <a:off x="7680176" y="3576676"/>
            <a:ext cx="2237052" cy="28800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EEA27E9-CB13-A64B-B12E-64D49D3F0CF5}"/>
              </a:ext>
            </a:extLst>
          </p:cNvPr>
          <p:cNvSpPr txBox="1">
            <a:spLocks/>
          </p:cNvSpPr>
          <p:nvPr/>
        </p:nvSpPr>
        <p:spPr bwMode="auto">
          <a:xfrm>
            <a:off x="919492" y="3348235"/>
            <a:ext cx="3952372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GB" sz="2000" kern="0" dirty="0"/>
              <a:t>Further studies are needed to quantify the gain of the adaptive bit loading in flat and non-flat cases,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175409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Appendix: All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3888A3-ED13-B442-AA08-158B20D98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next slides</a:t>
            </a:r>
          </a:p>
        </p:txBody>
      </p:sp>
    </p:spTree>
    <p:extLst>
      <p:ext uri="{BB962C8B-B14F-4D97-AF65-F5344CB8AC3E}">
        <p14:creationId xmlns:p14="http://schemas.microsoft.com/office/powerpoint/2010/main" val="376344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8DCA42-34BF-254D-85A6-CFCA1D269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36502"/>
            <a:ext cx="6017622" cy="3439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F5E8F0-01F7-BA45-B6E1-5689BA7A0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932" y="2191788"/>
            <a:ext cx="6174066" cy="35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86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aims to discuss the spectral flatness measurement of the </a:t>
            </a:r>
            <a:r>
              <a:rPr lang="en-GB" dirty="0" err="1"/>
              <a:t>TGbb’s</a:t>
            </a:r>
            <a:r>
              <a:rPr lang="en-GB" dirty="0"/>
              <a:t> reference channel models (IEEE 802.11-18/1582r4).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F97426-7EE5-AC4A-AD43-4C6E29FF5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236502"/>
            <a:ext cx="6017620" cy="34398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64E330-5571-BF4F-BED5-155BC4836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932" y="2191788"/>
            <a:ext cx="6174066" cy="3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9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hospital,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1326303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hospital,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1895934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industrial,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3595078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industrial,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396919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residential,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3908229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residential,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407171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161629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hospital,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1772151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industrial,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3439141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LC-optimized PHY has been proposed in IEEE 802.11-19/1053r2.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The main argument of the LC-optimized PHY is that due to the 1</a:t>
            </a:r>
            <a:r>
              <a:rPr lang="en-GB" baseline="30000" dirty="0"/>
              <a:t>st</a:t>
            </a:r>
            <a:r>
              <a:rPr lang="en-GB" dirty="0"/>
              <a:t> order low-pass characteristics of LC channel, BICM might be suboptimal, and adaptive bit loading might </a:t>
            </a:r>
            <a:r>
              <a:rPr lang="en-GB"/>
              <a:t>be more advantageous</a:t>
            </a:r>
            <a:r>
              <a:rPr lang="en-GB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The question is:</a:t>
            </a:r>
          </a:p>
          <a:p>
            <a:pPr marL="457200" lvl="1" indent="0"/>
            <a:r>
              <a:rPr lang="en-GB" dirty="0"/>
              <a:t>“How often will the adaptive bit loading </a:t>
            </a:r>
            <a:r>
              <a:rPr lang="en-GB" i="1" dirty="0"/>
              <a:t>significantly</a:t>
            </a:r>
            <a:r>
              <a:rPr lang="en-GB" dirty="0"/>
              <a:t> benefit the LC?”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419531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residential,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200404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ctr"/>
            <a:r>
              <a:rPr lang="en-GB" b="0" dirty="0"/>
              <a:t>“How often will the adaptive bit loading </a:t>
            </a:r>
            <a:r>
              <a:rPr lang="en-GB" b="0" i="1" dirty="0"/>
              <a:t>significantly</a:t>
            </a:r>
            <a:r>
              <a:rPr lang="en-GB" b="0" dirty="0"/>
              <a:t> benefit the LC?”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To answer the above question in a definitive way, it requires thorough and comprehensive comparisons.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Our first approach is to observe the flatness of the LC channel within a limited electrical channel bandwidth.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As far as the flatness test’s concern, we can have the following intuitions: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If the channel is flat, then the adaptive bit loading </a:t>
            </a:r>
            <a:r>
              <a:rPr lang="en-GB" i="1" dirty="0"/>
              <a:t>might</a:t>
            </a:r>
            <a:r>
              <a:rPr lang="en-GB" dirty="0"/>
              <a:t> not significantly benefit LC, and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if the channel is NOT flat, then the adaptive bit loading </a:t>
            </a:r>
            <a:r>
              <a:rPr lang="en-GB" i="1" dirty="0"/>
              <a:t>might</a:t>
            </a:r>
            <a:r>
              <a:rPr lang="en-GB" dirty="0"/>
              <a:t> significantly benefit LC</a:t>
            </a:r>
          </a:p>
          <a:p>
            <a:pPr marL="457200" lvl="1" indent="0"/>
            <a:r>
              <a:rPr lang="en-GB" dirty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presentation aims to discuss the flatness in terms of the deviation of received powers at each subcarrier compared to other subcarriers.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F2167-D138-8345-A58B-F634BB1C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924944"/>
            <a:ext cx="5439420" cy="2231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8C99F-643F-2740-BECF-7715465942BA}"/>
              </a:ext>
            </a:extLst>
          </p:cNvPr>
          <p:cNvSpPr txBox="1"/>
          <p:nvPr/>
        </p:nvSpPr>
        <p:spPr>
          <a:xfrm>
            <a:off x="6844303" y="3039700"/>
            <a:ext cx="4487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Flatness test:</a:t>
            </a:r>
          </a:p>
          <a:p>
            <a:r>
              <a:rPr lang="en-US" sz="1600" dirty="0">
                <a:solidFill>
                  <a:schemeClr val="tx1"/>
                </a:solidFill>
              </a:rPr>
              <a:t>	flat: if all powers are within deviation limits</a:t>
            </a:r>
          </a:p>
          <a:p>
            <a:r>
              <a:rPr lang="en-US" sz="1600" dirty="0">
                <a:solidFill>
                  <a:schemeClr val="tx1"/>
                </a:solidFill>
              </a:rPr>
              <a:t>	not-flat: if any power exceeds deviation limits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Flatness Measurement in 802.11ax (D3.0)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5E7DFE-26EF-5E44-B5BB-F9578E555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8" y="1988840"/>
            <a:ext cx="4244400" cy="41125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5DFFDA-AECD-3E4B-91B8-9C2A5A32D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00" y="2009965"/>
            <a:ext cx="4244400" cy="3650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A04F37-0DF5-0F4C-BB3C-1BA7F7F73963}"/>
              </a:ext>
            </a:extLst>
          </p:cNvPr>
          <p:cNvSpPr/>
          <p:nvPr/>
        </p:nvSpPr>
        <p:spPr bwMode="auto">
          <a:xfrm>
            <a:off x="5865326" y="1988840"/>
            <a:ext cx="282296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E2ECA-4660-424B-B787-F2BE5EEC5914}"/>
              </a:ext>
            </a:extLst>
          </p:cNvPr>
          <p:cNvSpPr/>
          <p:nvPr/>
        </p:nvSpPr>
        <p:spPr bwMode="auto">
          <a:xfrm>
            <a:off x="5865326" y="2780928"/>
            <a:ext cx="4047098" cy="244827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41DA5-C773-4E4C-B756-9E5843615B60}"/>
              </a:ext>
            </a:extLst>
          </p:cNvPr>
          <p:cNvSpPr txBox="1"/>
          <p:nvPr/>
        </p:nvSpPr>
        <p:spPr>
          <a:xfrm>
            <a:off x="7888875" y="1414517"/>
            <a:ext cx="403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Magnitude of the channel estimation at each subcarrier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C79EB-8613-8F49-B6AA-4D6E615FB4C4}"/>
              </a:ext>
            </a:extLst>
          </p:cNvPr>
          <p:cNvSpPr txBox="1"/>
          <p:nvPr/>
        </p:nvSpPr>
        <p:spPr>
          <a:xfrm>
            <a:off x="9908761" y="2708920"/>
            <a:ext cx="187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Deviation limit at each subcarrier</a:t>
            </a:r>
          </a:p>
        </p:txBody>
      </p:sp>
    </p:spTree>
    <p:extLst>
      <p:ext uri="{BB962C8B-B14F-4D97-AF65-F5344CB8AC3E}">
        <p14:creationId xmlns:p14="http://schemas.microsoft.com/office/powerpoint/2010/main" val="1068683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System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8B09-666E-494D-B1A1-60215CAC57B7}"/>
              </a:ext>
            </a:extLst>
          </p:cNvPr>
          <p:cNvSpPr txBox="1"/>
          <p:nvPr/>
        </p:nvSpPr>
        <p:spPr>
          <a:xfrm>
            <a:off x="726555" y="1944510"/>
            <a:ext cx="1981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 waveform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IEEE P802.11ax™/D3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3CCF6-B8EE-AC4A-8D3C-E240E9346E59}"/>
              </a:ext>
            </a:extLst>
          </p:cNvPr>
          <p:cNvSpPr txBox="1"/>
          <p:nvPr/>
        </p:nvSpPr>
        <p:spPr>
          <a:xfrm>
            <a:off x="6089999" y="2845121"/>
            <a:ext cx="19704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TGbb</a:t>
            </a:r>
            <a:r>
              <a:rPr lang="en-US" sz="1400" dirty="0"/>
              <a:t> Rx FE</a:t>
            </a:r>
          </a:p>
          <a:p>
            <a:pPr algn="ctr"/>
            <a:r>
              <a:rPr lang="en-US" sz="1400" dirty="0"/>
              <a:t>(IEEE 802.11-18/1574r5)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36B89-C39F-D24E-9046-F61A28AF727E}"/>
              </a:ext>
            </a:extLst>
          </p:cNvPr>
          <p:cNvSpPr txBox="1"/>
          <p:nvPr/>
        </p:nvSpPr>
        <p:spPr>
          <a:xfrm>
            <a:off x="6025363" y="3676412"/>
            <a:ext cx="2108013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AWGN </a:t>
            </a:r>
          </a:p>
          <a:p>
            <a:pPr algn="ctr"/>
            <a:r>
              <a:rPr lang="en-US" sz="1400" dirty="0"/>
              <a:t>(IEEE 802.11-18/1423r8), </a:t>
            </a:r>
          </a:p>
          <a:p>
            <a:pPr algn="ctr"/>
            <a:r>
              <a:rPr lang="en-US" sz="1400" dirty="0"/>
              <a:t>NF = -174 dBm/Hz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4BEF8-6494-9D4D-B6A1-D29D36CA3E29}"/>
              </a:ext>
            </a:extLst>
          </p:cNvPr>
          <p:cNvSpPr txBox="1"/>
          <p:nvPr/>
        </p:nvSpPr>
        <p:spPr>
          <a:xfrm>
            <a:off x="6539833" y="4725144"/>
            <a:ext cx="10707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HE </a:t>
            </a:r>
          </a:p>
          <a:p>
            <a:pPr algn="ctr"/>
            <a:r>
              <a:rPr lang="en-US" sz="1400" dirty="0"/>
              <a:t>demodulate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2FC51-8EA6-2F48-BD83-BD8D355B19F2}"/>
              </a:ext>
            </a:extLst>
          </p:cNvPr>
          <p:cNvSpPr txBox="1"/>
          <p:nvPr/>
        </p:nvSpPr>
        <p:spPr>
          <a:xfrm>
            <a:off x="8472264" y="470539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Channel estimation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7B8342-A8B2-CF4A-B800-FA73128FBEA3}"/>
              </a:ext>
            </a:extLst>
          </p:cNvPr>
          <p:cNvSpPr txBox="1"/>
          <p:nvPr/>
        </p:nvSpPr>
        <p:spPr>
          <a:xfrm>
            <a:off x="8858576" y="2856142"/>
            <a:ext cx="30700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Flatness test</a:t>
            </a:r>
          </a:p>
          <a:p>
            <a:pPr algn="ctr"/>
            <a:r>
              <a:rPr lang="en-US" sz="1400" dirty="0"/>
              <a:t>(Table 24-45 in </a:t>
            </a:r>
            <a:r>
              <a:rPr lang="en-GB" sz="1400" dirty="0"/>
              <a:t>IEEE P802.11ax™/D3</a:t>
            </a:r>
            <a:r>
              <a:rPr lang="en-US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1F3C1-40C5-6344-AD8D-3C2C877A16F4}"/>
              </a:ext>
            </a:extLst>
          </p:cNvPr>
          <p:cNvSpPr txBox="1"/>
          <p:nvPr/>
        </p:nvSpPr>
        <p:spPr>
          <a:xfrm>
            <a:off x="727493" y="2858017"/>
            <a:ext cx="19704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TGbb</a:t>
            </a:r>
            <a:r>
              <a:rPr lang="en-US" sz="1400" dirty="0"/>
              <a:t> Tx FE</a:t>
            </a:r>
          </a:p>
          <a:p>
            <a:pPr algn="ctr"/>
            <a:r>
              <a:rPr lang="en-US" sz="1400" dirty="0"/>
              <a:t>(IEEE 802.11-18/1574r5)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66A66-5850-BD4C-83E6-DC62ED957E30}"/>
              </a:ext>
            </a:extLst>
          </p:cNvPr>
          <p:cNvSpPr txBox="1"/>
          <p:nvPr/>
        </p:nvSpPr>
        <p:spPr>
          <a:xfrm>
            <a:off x="3374692" y="2852936"/>
            <a:ext cx="19704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CIR</a:t>
            </a:r>
          </a:p>
          <a:p>
            <a:pPr algn="ctr"/>
            <a:r>
              <a:rPr lang="en-US" sz="1400" dirty="0"/>
              <a:t>(IEEE 802.11-18/1582r4)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A3759-9F80-4646-9EEB-8FA6D21B29C0}"/>
              </a:ext>
            </a:extLst>
          </p:cNvPr>
          <p:cNvSpPr txBox="1"/>
          <p:nvPr/>
        </p:nvSpPr>
        <p:spPr>
          <a:xfrm>
            <a:off x="10092187" y="4121166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Is flat?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15D5E5-A05E-5644-B114-02186BA20123}"/>
              </a:ext>
            </a:extLst>
          </p:cNvPr>
          <p:cNvCxnSpPr>
            <a:stCxn id="7" idx="2"/>
          </p:cNvCxnSpPr>
          <p:nvPr/>
        </p:nvCxnSpPr>
        <p:spPr bwMode="auto">
          <a:xfrm flipH="1">
            <a:off x="1712698" y="2467730"/>
            <a:ext cx="4545" cy="3773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1D2461-1E44-0548-823B-F428D88EB3B2}"/>
              </a:ext>
            </a:extLst>
          </p:cNvPr>
          <p:cNvCxnSpPr>
            <a:stCxn id="14" idx="3"/>
            <a:endCxn id="15" idx="1"/>
          </p:cNvCxnSpPr>
          <p:nvPr/>
        </p:nvCxnSpPr>
        <p:spPr bwMode="auto">
          <a:xfrm flipV="1">
            <a:off x="2697904" y="3114546"/>
            <a:ext cx="676788" cy="50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CDCF36-EFB8-4E4E-9918-C2154AF05979}"/>
              </a:ext>
            </a:extLst>
          </p:cNvPr>
          <p:cNvCxnSpPr>
            <a:stCxn id="15" idx="3"/>
            <a:endCxn id="8" idx="1"/>
          </p:cNvCxnSpPr>
          <p:nvPr/>
        </p:nvCxnSpPr>
        <p:spPr bwMode="auto">
          <a:xfrm flipV="1">
            <a:off x="5345103" y="3106731"/>
            <a:ext cx="744896" cy="78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1B8B5E-EDCC-EA41-A858-D6A9342FD2F8}"/>
              </a:ext>
            </a:extLst>
          </p:cNvPr>
          <p:cNvCxnSpPr>
            <a:stCxn id="8" idx="2"/>
            <a:endCxn id="9" idx="0"/>
          </p:cNvCxnSpPr>
          <p:nvPr/>
        </p:nvCxnSpPr>
        <p:spPr bwMode="auto">
          <a:xfrm>
            <a:off x="7075205" y="3368341"/>
            <a:ext cx="4165" cy="308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AB43DD-14DD-4440-B353-37694A343209}"/>
              </a:ext>
            </a:extLst>
          </p:cNvPr>
          <p:cNvCxnSpPr>
            <a:stCxn id="9" idx="2"/>
            <a:endCxn id="11" idx="0"/>
          </p:cNvCxnSpPr>
          <p:nvPr/>
        </p:nvCxnSpPr>
        <p:spPr bwMode="auto">
          <a:xfrm flipH="1">
            <a:off x="7075204" y="4415076"/>
            <a:ext cx="4166" cy="3100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0F2B74-E1D7-314D-B8E0-076A21192E57}"/>
              </a:ext>
            </a:extLst>
          </p:cNvPr>
          <p:cNvCxnSpPr>
            <a:stCxn id="11" idx="3"/>
          </p:cNvCxnSpPr>
          <p:nvPr/>
        </p:nvCxnSpPr>
        <p:spPr bwMode="auto">
          <a:xfrm>
            <a:off x="7610574" y="4986754"/>
            <a:ext cx="86355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9F3FD7-A495-BD4D-B911-A23E290CD7BD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4125" y="2348880"/>
            <a:ext cx="0" cy="263787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1D90F2-15F9-104B-9FEB-F78C4B22A974}"/>
              </a:ext>
            </a:extLst>
          </p:cNvPr>
          <p:cNvCxnSpPr/>
          <p:nvPr/>
        </p:nvCxnSpPr>
        <p:spPr bwMode="auto">
          <a:xfrm>
            <a:off x="8474125" y="2348880"/>
            <a:ext cx="191948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6BA3DF-6D3D-2540-872B-2897EAB190AF}"/>
              </a:ext>
            </a:extLst>
          </p:cNvPr>
          <p:cNvCxnSpPr>
            <a:endCxn id="13" idx="0"/>
          </p:cNvCxnSpPr>
          <p:nvPr/>
        </p:nvCxnSpPr>
        <p:spPr bwMode="auto">
          <a:xfrm>
            <a:off x="10393612" y="2348880"/>
            <a:ext cx="0" cy="5072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C8DA90-203F-964A-BFF6-F10FDFF4E1FD}"/>
              </a:ext>
            </a:extLst>
          </p:cNvPr>
          <p:cNvCxnSpPr>
            <a:stCxn id="13" idx="2"/>
          </p:cNvCxnSpPr>
          <p:nvPr/>
        </p:nvCxnSpPr>
        <p:spPr bwMode="auto">
          <a:xfrm>
            <a:off x="10393612" y="3379362"/>
            <a:ext cx="0" cy="6977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52188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the structure of the folders in the dataset </a:t>
            </a:r>
            <a:br>
              <a:rPr lang="en-GB" dirty="0"/>
            </a:br>
            <a:r>
              <a:rPr lang="en-GB" dirty="0"/>
              <a:t>(IEEE 802.11-18/1582r4)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10E80-08BE-E844-84B8-D6DEF5E3DDCF}"/>
              </a:ext>
            </a:extLst>
          </p:cNvPr>
          <p:cNvSpPr/>
          <p:nvPr/>
        </p:nvSpPr>
        <p:spPr>
          <a:xfrm>
            <a:off x="685800" y="1941059"/>
            <a:ext cx="5266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empty\ room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enterprise-conference\ room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individual\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enterprise-office\ with\ secondary\ light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Optical\ CIRs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Ceiling\ Light\ (S)\ to\ Desk\ Light\ (R)\ Receiver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Ceiling\ Light\ (S)\ to\ Destination\ (D)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Desk\ Light\ (R)\ Transmitter\ to\ Destination\ (D)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Ceiling\ Light\ (S)\ to\ Desk\ Light\ (R)\ Receiver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Ceiling\ Light\ (S)\ to\ Destination\ (D)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Desk\ Light\ (R)\ Transmitter\ to\ Destination\ (D)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7969F-4C4E-8244-82B7-953953687340}"/>
              </a:ext>
            </a:extLst>
          </p:cNvPr>
          <p:cNvSpPr/>
          <p:nvPr/>
        </p:nvSpPr>
        <p:spPr>
          <a:xfrm>
            <a:off x="6096000" y="1941058"/>
            <a:ext cx="4963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hospital\ ward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individual\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industrial\ wireless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individual\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Optical\ CIRs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residential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individual\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CECABC-D3DB-FF49-A21B-A02ECE258AC5}"/>
              </a:ext>
            </a:extLst>
          </p:cNvPr>
          <p:cNvSpPr/>
          <p:nvPr/>
        </p:nvSpPr>
        <p:spPr>
          <a:xfrm>
            <a:off x="1361105" y="3212976"/>
            <a:ext cx="171055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983B0-A1C3-D94B-BDBF-CA41AF47CD1F}"/>
              </a:ext>
            </a:extLst>
          </p:cNvPr>
          <p:cNvSpPr/>
          <p:nvPr/>
        </p:nvSpPr>
        <p:spPr>
          <a:xfrm>
            <a:off x="6816080" y="2492896"/>
            <a:ext cx="171055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D7D31B-0AC5-1F41-AF1B-34D38A59EB64}"/>
              </a:ext>
            </a:extLst>
          </p:cNvPr>
          <p:cNvSpPr/>
          <p:nvPr/>
        </p:nvSpPr>
        <p:spPr>
          <a:xfrm>
            <a:off x="6816080" y="3789040"/>
            <a:ext cx="171055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DECF2A-985E-B24A-906E-8F4FD9A35E9F}"/>
              </a:ext>
            </a:extLst>
          </p:cNvPr>
          <p:cNvSpPr/>
          <p:nvPr/>
        </p:nvSpPr>
        <p:spPr>
          <a:xfrm>
            <a:off x="6816080" y="5085184"/>
            <a:ext cx="171055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0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BW = 20 MHz</a:t>
            </a:r>
          </a:p>
          <a:p>
            <a:r>
              <a:rPr lang="en-GB" dirty="0"/>
              <a:t>fc: </a:t>
            </a:r>
            <a:r>
              <a:rPr lang="en-GB" dirty="0" err="1"/>
              <a:t>center</a:t>
            </a:r>
            <a:r>
              <a:rPr lang="en-GB" dirty="0"/>
              <a:t> freq.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3AF057-5342-A844-AA99-AB17F2F9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0021"/>
              </p:ext>
            </p:extLst>
          </p:nvPr>
        </p:nvGraphicFramePr>
        <p:xfrm>
          <a:off x="788762" y="3356992"/>
          <a:ext cx="10009112" cy="18542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67407">
                  <a:extLst>
                    <a:ext uri="{9D8B030D-6E8A-4147-A177-3AD203B41FA5}">
                      <a16:colId xmlns:a16="http://schemas.microsoft.com/office/drawing/2014/main" val="2957844099"/>
                    </a:ext>
                  </a:extLst>
                </a:gridCol>
                <a:gridCol w="3964379">
                  <a:extLst>
                    <a:ext uri="{9D8B030D-6E8A-4147-A177-3AD203B41FA5}">
                      <a16:colId xmlns:a16="http://schemas.microsoft.com/office/drawing/2014/main" val="3729552084"/>
                    </a:ext>
                  </a:extLst>
                </a:gridCol>
                <a:gridCol w="3477326">
                  <a:extLst>
                    <a:ext uri="{9D8B030D-6E8A-4147-A177-3AD203B41FA5}">
                      <a16:colId xmlns:a16="http://schemas.microsoft.com/office/drawing/2014/main" val="260112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 percentage with fc=10.5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 percentage with fc=20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5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enterprise-conference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70 of 100 =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62 of 100 = 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1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233 of 256 = 91%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191 of 256 = 74.6%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8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36 of 48 = 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14 of 48 = 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39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 of 72 = 69.4%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of 72 =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32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" id="{78605D8D-F698-4A46-B0F9-B8A1B7A985D3}" vid="{9135B73A-701B-0341-B63B-943DD0628B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2014</Words>
  <Application>Microsoft Macintosh PowerPoint</Application>
  <PresentationFormat>Widescreen</PresentationFormat>
  <Paragraphs>399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Consolas</vt:lpstr>
      <vt:lpstr>Times New Roman</vt:lpstr>
      <vt:lpstr>Office Theme</vt:lpstr>
      <vt:lpstr>Document</vt:lpstr>
      <vt:lpstr>Spectral Flatness Test of the TGbb’s Reference Channel Models with HE Waveform</vt:lpstr>
      <vt:lpstr>Abstract</vt:lpstr>
      <vt:lpstr>Background (1)</vt:lpstr>
      <vt:lpstr>Background (2)</vt:lpstr>
      <vt:lpstr>Clarification</vt:lpstr>
      <vt:lpstr>Spectral Flatness Measurement in 802.11ax (D3.0)</vt:lpstr>
      <vt:lpstr>System Model</vt:lpstr>
      <vt:lpstr>This is the structure of the folders in the dataset  (IEEE 802.11-18/1582r4)</vt:lpstr>
      <vt:lpstr>Results (1)</vt:lpstr>
      <vt:lpstr>Results (2)</vt:lpstr>
      <vt:lpstr>Scenario: enterprise-conference, BW=20MHz, fc=10.5 MHz</vt:lpstr>
      <vt:lpstr>Scenario: enterprise-conference, BW=20MHz, fc=20 MHz</vt:lpstr>
      <vt:lpstr>Scenario: residential, BW=40MHz, fc=20.5 MHz</vt:lpstr>
      <vt:lpstr>Discussions (1): related works</vt:lpstr>
      <vt:lpstr>Discussions (2): how do CIRs that give the best and the worst samples look like?</vt:lpstr>
      <vt:lpstr>Discussions (4)</vt:lpstr>
      <vt:lpstr>Conclusions</vt:lpstr>
      <vt:lpstr>Appendix: All Samples</vt:lpstr>
      <vt:lpstr>Scenario: enterprise-conference, BW=20MHz, fc=10.5 MHz</vt:lpstr>
      <vt:lpstr>Scenario: enterprise-conference, BW=20MHz, fc=20 MHz</vt:lpstr>
      <vt:lpstr>Scenario: hospital, BW=20MHz, fc=10.5 MHz</vt:lpstr>
      <vt:lpstr>Scenario: hospital, BW=20MHz, fc=20 MHz</vt:lpstr>
      <vt:lpstr>Scenario: industrial, BW=20MHz, fc=10.5 MHz</vt:lpstr>
      <vt:lpstr>Scenario: industrial, BW=20MHz, fc=20 MHz</vt:lpstr>
      <vt:lpstr>Scenario: residential, BW=20MHz, fc=10.5 MHz</vt:lpstr>
      <vt:lpstr>Scenario: residential, BW=20MHz, fc=20 MHz</vt:lpstr>
      <vt:lpstr>Scenario: enterprise-conference, BW=40MHz, fc=20.5 MHz</vt:lpstr>
      <vt:lpstr>Scenario: hospital, BW=40MHz, fc=20.5 MHz</vt:lpstr>
      <vt:lpstr>Scenario: industrial, BW=40MHz, fc=20.5 MHz</vt:lpstr>
      <vt:lpstr>Scenario: residential, BW=40MHz, fc=20.5 MHz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Adrian Stephens 6</dc:creator>
  <cp:lastModifiedBy>PURWITA Ardimas</cp:lastModifiedBy>
  <cp:revision>110</cp:revision>
  <cp:lastPrinted>1601-01-01T00:00:00Z</cp:lastPrinted>
  <dcterms:created xsi:type="dcterms:W3CDTF">2014-04-14T10:59:07Z</dcterms:created>
  <dcterms:modified xsi:type="dcterms:W3CDTF">2019-09-18T02:38:47Z</dcterms:modified>
</cp:coreProperties>
</file>