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6" r:id="rId3"/>
    <p:sldId id="463" r:id="rId4"/>
    <p:sldId id="467" r:id="rId5"/>
    <p:sldId id="468" r:id="rId6"/>
    <p:sldId id="470" r:id="rId7"/>
    <p:sldId id="466" r:id="rId8"/>
    <p:sldId id="469" r:id="rId9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Cariou, Laurent" initials="CL" lastIdx="2" clrIdx="3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5" name="Jiang, Feng1" initials="JF" lastIdx="1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  <p:cmAuthor id="6" name="Klein, Arik" initials="Arik" lastIdx="9" clrIdx="5">
    <p:extLst>
      <p:ext uri="{19B8F6BF-5375-455C-9EA6-DF929625EA0E}">
        <p15:presenceInfo xmlns:p15="http://schemas.microsoft.com/office/powerpoint/2012/main" userId="Klein, Ar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4667" autoAdjust="0"/>
  </p:normalViewPr>
  <p:slideViewPr>
    <p:cSldViewPr>
      <p:cViewPr varScale="1">
        <p:scale>
          <a:sx n="84" d="100"/>
          <a:sy n="84" d="100"/>
        </p:scale>
        <p:origin x="165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7164" y="332601"/>
            <a:ext cx="39883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-1636-00-00bd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Preamble Design in 11bd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sz="2000" b="0" dirty="0" smtClean="0"/>
              <a:t>09</a:t>
            </a:r>
            <a:r>
              <a:rPr lang="en-GB" sz="2000" b="0" dirty="0" smtClean="0"/>
              <a:t>-</a:t>
            </a:r>
            <a:r>
              <a:rPr lang="en-US" b="0" dirty="0" smtClean="0"/>
              <a:t>10</a:t>
            </a:r>
            <a:endParaRPr lang="en-GB" sz="2000" b="0" dirty="0" smtClean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61209"/>
              </p:ext>
            </p:extLst>
          </p:nvPr>
        </p:nvGraphicFramePr>
        <p:xfrm>
          <a:off x="1801813" y="2706688"/>
          <a:ext cx="4857750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9" name="Document" r:id="rId4" imgW="10577183" imgH="4402030" progId="Word.Document.8">
                  <p:embed/>
                </p:oleObj>
              </mc:Choice>
              <mc:Fallback>
                <p:oleObj name="Document" r:id="rId4" imgW="10577183" imgH="44020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3" y="2706688"/>
                        <a:ext cx="4857750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2"/>
                </a:solidFill>
                <a:cs typeface="Neo Sans Intel"/>
              </a:rPr>
              <a:t>In IEEE July meeting, </a:t>
            </a:r>
            <a:r>
              <a:rPr lang="en-US" sz="2400" b="0" dirty="0" err="1">
                <a:solidFill>
                  <a:schemeClr val="tx2"/>
                </a:solidFill>
                <a:cs typeface="Neo Sans Intel"/>
              </a:rPr>
              <a:t>TGbd</a:t>
            </a:r>
            <a:r>
              <a:rPr lang="en-US" sz="2400" b="0" dirty="0">
                <a:solidFill>
                  <a:schemeClr val="tx2"/>
                </a:solidFill>
                <a:cs typeface="Neo Sans Intel"/>
              </a:rPr>
              <a:t> passed the following motions: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/>
              <a:t>The preamble of </a:t>
            </a:r>
            <a:r>
              <a:rPr lang="en-US" sz="2000" dirty="0">
                <a:solidFill>
                  <a:schemeClr val="tx2"/>
                </a:solidFill>
                <a:ea typeface="+mn-ea"/>
                <a:cs typeface="Neo Sans Intel"/>
              </a:rPr>
              <a:t>11bd</a:t>
            </a:r>
            <a:r>
              <a:rPr lang="en-US" sz="2000" dirty="0"/>
              <a:t> PPDU shall include repeated </a:t>
            </a:r>
            <a:r>
              <a:rPr lang="en-US" sz="2000" dirty="0" smtClean="0"/>
              <a:t>L-SIG (RL-SIG) </a:t>
            </a:r>
            <a:r>
              <a:rPr lang="en-US" sz="2000" dirty="0"/>
              <a:t>symbol after </a:t>
            </a:r>
            <a:r>
              <a:rPr lang="en-US" sz="2000" dirty="0" smtClean="0"/>
              <a:t>L-SIG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/>
              <a:t>NGV-SIG </a:t>
            </a:r>
            <a:r>
              <a:rPr lang="en-US" sz="2000" dirty="0" smtClean="0"/>
              <a:t>follows immediately after </a:t>
            </a:r>
            <a:r>
              <a:rPr lang="en-US" sz="2000" dirty="0"/>
              <a:t>the </a:t>
            </a:r>
            <a:r>
              <a:rPr lang="en-US" sz="2000" dirty="0" smtClean="0"/>
              <a:t>RL-SIG </a:t>
            </a:r>
            <a:r>
              <a:rPr lang="en-US" sz="2000" dirty="0"/>
              <a:t>in </a:t>
            </a:r>
            <a:r>
              <a:rPr lang="en-US" sz="2000" dirty="0" smtClean="0"/>
              <a:t>a 11bd PPDU</a:t>
            </a:r>
          </a:p>
          <a:p>
            <a:pPr lvl="1" indent="-342900">
              <a:buFont typeface="Times New Roman" panose="02020603050405020304" pitchFamily="18" charset="0"/>
              <a:buChar char="–"/>
            </a:pPr>
            <a:r>
              <a:rPr lang="en-US" sz="2000" dirty="0"/>
              <a:t>11bd PHY shall define only one PPDU </a:t>
            </a:r>
            <a:r>
              <a:rPr lang="en-US" sz="2000" dirty="0" smtClean="0"/>
              <a:t>format</a:t>
            </a:r>
            <a:endParaRPr lang="en-US" sz="2000" b="0" dirty="0" smtClean="0">
              <a:solidFill>
                <a:schemeClr val="tx2"/>
              </a:solidFill>
              <a:ea typeface="+mn-ea"/>
              <a:cs typeface="Neo Sans Intel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  <a:ea typeface="+mn-ea"/>
                <a:cs typeface="Neo Sans Intel"/>
              </a:rPr>
              <a:t>802.11 NGV PAR requires that </a:t>
            </a:r>
            <a:r>
              <a:rPr lang="en-GB" sz="2400" dirty="0">
                <a:solidFill>
                  <a:schemeClr val="tx2"/>
                </a:solidFill>
                <a:ea typeface="+mn-ea"/>
                <a:cs typeface="Neo Sans Intel"/>
              </a:rPr>
              <a:t>at least one mode that achieves at least 3dB lower sensitivity level (longer range</a:t>
            </a:r>
            <a:r>
              <a:rPr lang="en-GB" sz="2400" dirty="0" smtClean="0">
                <a:solidFill>
                  <a:schemeClr val="tx2"/>
                </a:solidFill>
                <a:ea typeface="+mn-ea"/>
                <a:cs typeface="Neo Sans Intel"/>
              </a:rPr>
              <a:t>)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  <a:ea typeface="+mn-ea"/>
                <a:cs typeface="Neo Sans Intel"/>
              </a:rPr>
              <a:t>Design considerations in 11ax and 11be preamble format can be reused for 11bd </a:t>
            </a:r>
            <a:endParaRPr lang="en-US" sz="2400" dirty="0">
              <a:solidFill>
                <a:schemeClr val="tx2"/>
              </a:solidFill>
              <a:ea typeface="+mn-ea"/>
              <a:cs typeface="Neo Sans Int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2"/>
              </a:solidFill>
              <a:ea typeface="+mn-ea"/>
              <a:cs typeface="Neo Sans Intel"/>
            </a:endParaRPr>
          </a:p>
          <a:p>
            <a:endParaRPr lang="en-US" sz="18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 smtClean="0"/>
              <a:t>HE Extended Range (ER) SU PPDU format is shown below</a:t>
            </a:r>
          </a:p>
          <a:p>
            <a:pPr algn="just"/>
            <a:endParaRPr lang="en-US" b="0" dirty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lvl="1" algn="just"/>
            <a:r>
              <a:rPr lang="en-US" sz="1600" dirty="0" smtClean="0"/>
              <a:t>L-SIG and RL-SIG have 4 extra subcarriers as training subcarrier </a:t>
            </a:r>
            <a:r>
              <a:rPr lang="en-US" sz="1600" dirty="0"/>
              <a:t>allowing more signaling bits in the following SIG field</a:t>
            </a:r>
            <a:endParaRPr lang="en-US" sz="1600" dirty="0" smtClean="0"/>
          </a:p>
          <a:p>
            <a:pPr lvl="1" algn="just"/>
            <a:r>
              <a:rPr lang="en-US" sz="1600" dirty="0" smtClean="0"/>
              <a:t>HE-SIG-A1 and HE-SIG-A2 have the same encoded bits and HE-SIG-A3 and HE-SIG-A4 have the same encoded bits</a:t>
            </a:r>
          </a:p>
          <a:p>
            <a:pPr lvl="1" algn="just"/>
            <a:r>
              <a:rPr lang="en-US" sz="1600" dirty="0" smtClean="0"/>
              <a:t>Data bits in HE-SIG-A1(A3) are interleaved and the data bits in HE-SIG-A2(A4) are not interleaved </a:t>
            </a:r>
          </a:p>
          <a:p>
            <a:pPr lvl="1" algn="just"/>
            <a:r>
              <a:rPr lang="en-US" sz="1600" dirty="0" smtClean="0"/>
              <a:t>HE-SIG-A1(A3, A4) </a:t>
            </a:r>
            <a:r>
              <a:rPr lang="en-US" sz="1600" dirty="0"/>
              <a:t>use BPSK modulation while </a:t>
            </a:r>
            <a:r>
              <a:rPr lang="en-US" sz="1600" dirty="0" smtClean="0"/>
              <a:t>HE-SIG-A2 </a:t>
            </a:r>
            <a:r>
              <a:rPr lang="en-US" sz="1600" dirty="0"/>
              <a:t>use QBPSK modulation </a:t>
            </a:r>
            <a:r>
              <a:rPr lang="en-US" sz="1600" b="0" dirty="0" smtClean="0"/>
              <a:t> </a:t>
            </a:r>
          </a:p>
          <a:p>
            <a:pPr lvl="1" algn="just"/>
            <a:r>
              <a:rPr lang="en-US" sz="1600" dirty="0" smtClean="0"/>
              <a:t>The duplication of data bits in HE-SIG-A1(A2) and HE-SIG-A3(A4) can provide 3dB performance gain</a:t>
            </a:r>
            <a:endParaRPr lang="en-US" sz="1600" b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Recap: 11ax Extended Range PPDU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  <p:sp>
        <p:nvSpPr>
          <p:cNvPr id="54" name="Rectangle 132"/>
          <p:cNvSpPr>
            <a:spLocks noChangeArrowheads="1"/>
          </p:cNvSpPr>
          <p:nvPr/>
        </p:nvSpPr>
        <p:spPr bwMode="auto">
          <a:xfrm>
            <a:off x="891152" y="2714385"/>
            <a:ext cx="1082991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86"/>
          <p:cNvSpPr>
            <a:spLocks noChangeArrowheads="1"/>
          </p:cNvSpPr>
          <p:nvPr/>
        </p:nvSpPr>
        <p:spPr bwMode="auto">
          <a:xfrm>
            <a:off x="1248952" y="2780568"/>
            <a:ext cx="4362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L-STF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6" name="Rectangle 132"/>
          <p:cNvSpPr>
            <a:spLocks noChangeArrowheads="1"/>
          </p:cNvSpPr>
          <p:nvPr/>
        </p:nvSpPr>
        <p:spPr bwMode="auto">
          <a:xfrm>
            <a:off x="4041739" y="2714386"/>
            <a:ext cx="538940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133"/>
          <p:cNvSpPr>
            <a:spLocks noChangeArrowheads="1"/>
          </p:cNvSpPr>
          <p:nvPr/>
        </p:nvSpPr>
        <p:spPr bwMode="auto">
          <a:xfrm>
            <a:off x="3865174" y="2740751"/>
            <a:ext cx="837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HE-SIG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-A1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32"/>
          <p:cNvSpPr>
            <a:spLocks noChangeArrowheads="1"/>
          </p:cNvSpPr>
          <p:nvPr/>
        </p:nvSpPr>
        <p:spPr bwMode="auto">
          <a:xfrm>
            <a:off x="1984201" y="2714385"/>
            <a:ext cx="988410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86"/>
          <p:cNvSpPr>
            <a:spLocks noChangeArrowheads="1"/>
          </p:cNvSpPr>
          <p:nvPr/>
        </p:nvSpPr>
        <p:spPr bwMode="auto">
          <a:xfrm>
            <a:off x="2272130" y="2790060"/>
            <a:ext cx="41460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L-LTF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0" name="Rectangle 132"/>
          <p:cNvSpPr>
            <a:spLocks noChangeArrowheads="1"/>
          </p:cNvSpPr>
          <p:nvPr/>
        </p:nvSpPr>
        <p:spPr bwMode="auto">
          <a:xfrm>
            <a:off x="2975426" y="2714386"/>
            <a:ext cx="522988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86"/>
          <p:cNvSpPr>
            <a:spLocks noChangeArrowheads="1"/>
          </p:cNvSpPr>
          <p:nvPr/>
        </p:nvSpPr>
        <p:spPr bwMode="auto">
          <a:xfrm>
            <a:off x="3018346" y="2809758"/>
            <a:ext cx="4247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L-SIG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2" name="Rectangle 132"/>
          <p:cNvSpPr>
            <a:spLocks noChangeArrowheads="1"/>
          </p:cNvSpPr>
          <p:nvPr/>
        </p:nvSpPr>
        <p:spPr bwMode="auto">
          <a:xfrm>
            <a:off x="3498127" y="2714386"/>
            <a:ext cx="542013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86"/>
          <p:cNvSpPr>
            <a:spLocks noChangeArrowheads="1"/>
          </p:cNvSpPr>
          <p:nvPr/>
        </p:nvSpPr>
        <p:spPr bwMode="auto">
          <a:xfrm>
            <a:off x="3500011" y="2812826"/>
            <a:ext cx="5370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RL-SIG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4" name="Rectangle 132"/>
          <p:cNvSpPr>
            <a:spLocks noChangeArrowheads="1"/>
          </p:cNvSpPr>
          <p:nvPr/>
        </p:nvSpPr>
        <p:spPr bwMode="auto">
          <a:xfrm>
            <a:off x="4587231" y="2714439"/>
            <a:ext cx="543663" cy="43128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133"/>
          <p:cNvSpPr>
            <a:spLocks noChangeArrowheads="1"/>
          </p:cNvSpPr>
          <p:nvPr/>
        </p:nvSpPr>
        <p:spPr bwMode="auto">
          <a:xfrm>
            <a:off x="4622545" y="2754183"/>
            <a:ext cx="4946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HE-SIG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-A2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32"/>
          <p:cNvSpPr>
            <a:spLocks noChangeArrowheads="1"/>
          </p:cNvSpPr>
          <p:nvPr/>
        </p:nvSpPr>
        <p:spPr bwMode="auto">
          <a:xfrm>
            <a:off x="5130895" y="2714438"/>
            <a:ext cx="547690" cy="43123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133"/>
          <p:cNvSpPr>
            <a:spLocks noChangeArrowheads="1"/>
          </p:cNvSpPr>
          <p:nvPr/>
        </p:nvSpPr>
        <p:spPr bwMode="auto">
          <a:xfrm>
            <a:off x="5086405" y="2761586"/>
            <a:ext cx="6411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HE-SIG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-A3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132"/>
          <p:cNvSpPr>
            <a:spLocks noChangeArrowheads="1"/>
          </p:cNvSpPr>
          <p:nvPr/>
        </p:nvSpPr>
        <p:spPr bwMode="auto">
          <a:xfrm>
            <a:off x="5674908" y="2712475"/>
            <a:ext cx="522902" cy="4331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33"/>
          <p:cNvSpPr>
            <a:spLocks noChangeArrowheads="1"/>
          </p:cNvSpPr>
          <p:nvPr/>
        </p:nvSpPr>
        <p:spPr bwMode="auto">
          <a:xfrm>
            <a:off x="5625435" y="2756067"/>
            <a:ext cx="631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HE-SIG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-A4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132"/>
          <p:cNvSpPr>
            <a:spLocks noChangeArrowheads="1"/>
          </p:cNvSpPr>
          <p:nvPr/>
        </p:nvSpPr>
        <p:spPr bwMode="auto">
          <a:xfrm>
            <a:off x="6198407" y="2703177"/>
            <a:ext cx="2229891" cy="4424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133"/>
          <p:cNvSpPr>
            <a:spLocks noChangeArrowheads="1"/>
          </p:cNvSpPr>
          <p:nvPr/>
        </p:nvSpPr>
        <p:spPr bwMode="auto">
          <a:xfrm>
            <a:off x="6220298" y="2799702"/>
            <a:ext cx="218610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HE-STF, HE-LTF, Data, and PE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236836" y="2397404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8</a:t>
            </a: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267473" y="2398358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8</a:t>
            </a: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21944" y="2398375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29732" y="2398375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062366" y="2398375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609639" y="2405881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60720" y="2405679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708410" y="2406196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9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Recap: High-level 11be Preamble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In contribution IEEE 802.11/19-1085 the following high-level preamble structure is proposed for 11be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685800" lvl="1"/>
            <a:r>
              <a:rPr lang="en-US" sz="1600" dirty="0" smtClean="0"/>
              <a:t>The EHT SIGs contains static bits (version bits) for differentiation and interoperation between EHT and future generations </a:t>
            </a:r>
          </a:p>
          <a:p>
            <a:pPr marL="685800" lvl="1"/>
            <a:r>
              <a:rPr lang="en-US" sz="1600" b="0" dirty="0" smtClean="0"/>
              <a:t>The auto-detection of the EHT and </a:t>
            </a:r>
            <a:r>
              <a:rPr lang="en-US" sz="1600" dirty="0" smtClean="0"/>
              <a:t>future generation </a:t>
            </a:r>
            <a:r>
              <a:rPr lang="en-US" sz="1600" b="0" dirty="0" smtClean="0"/>
              <a:t>frame formats are simplified through utilizing the version bits</a:t>
            </a:r>
          </a:p>
          <a:p>
            <a:pPr marL="685800" lvl="1"/>
            <a:r>
              <a:rPr lang="en-US" sz="1600" dirty="0" smtClean="0"/>
              <a:t>The definition of static bits (version bits) is for each 20MHz band</a:t>
            </a:r>
            <a:endParaRPr lang="en-US" sz="1600" b="0" dirty="0"/>
          </a:p>
        </p:txBody>
      </p:sp>
      <p:grpSp>
        <p:nvGrpSpPr>
          <p:cNvPr id="5" name="Group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DD43F7D9-BD9E-431C-BFC4-408BB0BEC986}"/>
              </a:ext>
            </a:extLst>
          </p:cNvPr>
          <p:cNvGrpSpPr/>
          <p:nvPr/>
        </p:nvGrpSpPr>
        <p:grpSpPr>
          <a:xfrm>
            <a:off x="1686057" y="2759913"/>
            <a:ext cx="5771887" cy="1338173"/>
            <a:chOff x="762568" y="1557426"/>
            <a:chExt cx="5771887" cy="1338173"/>
          </a:xfrm>
        </p:grpSpPr>
        <p:sp>
          <p:nvSpPr>
            <p:cNvPr id="6" name="Rectangle 5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L-STF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L-LT</a:t>
              </a:r>
              <a:r>
                <a:rPr lang="en-US" altLang="en-US" sz="1400" b="0" dirty="0">
                  <a:latin typeface="+mj-lt"/>
                </a:rPr>
                <a:t>F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L-SIG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L-STF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L-SIG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A60C7BB-E260-47CC-8A16-A0E7E82FFF63}"/>
                </a:ext>
              </a:extLst>
            </p:cNvPr>
            <p:cNvSpPr/>
            <p:nvPr/>
          </p:nvSpPr>
          <p:spPr>
            <a:xfrm>
              <a:off x="3694694" y="1557426"/>
              <a:ext cx="2839761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 smtClean="0">
                  <a:solidFill>
                    <a:schemeClr val="tx1"/>
                  </a:solidFill>
                  <a:latin typeface="+mj-lt"/>
                </a:rPr>
                <a:t>L-STF</a:t>
              </a:r>
              <a:endParaRPr lang="en-US" altLang="en-US" sz="14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L-LTF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L-SIG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solidFill>
                    <a:schemeClr val="tx1"/>
                  </a:solidFill>
                  <a:latin typeface="+mj-lt"/>
                </a:rPr>
                <a:t>…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…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solidFill>
                    <a:schemeClr val="tx1"/>
                  </a:solidFill>
                  <a:latin typeface="+mj-lt"/>
                </a:rPr>
                <a:t>;;;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2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Based on 11ax and 11be preamble design, we propose the following structure of NGV-SIG for 11bd</a:t>
            </a:r>
          </a:p>
          <a:p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1000" b="0" dirty="0" smtClean="0"/>
          </a:p>
          <a:p>
            <a:pPr marL="0" indent="0">
              <a:buNone/>
            </a:pPr>
            <a:endParaRPr lang="en-US" sz="1000" b="0" dirty="0"/>
          </a:p>
          <a:p>
            <a:pPr lvl="1"/>
            <a:r>
              <a:rPr lang="en-US" sz="1600" dirty="0"/>
              <a:t>Adding 4 extra subcarriers in the L-SIG and RL-SIG which can be used as training </a:t>
            </a:r>
            <a:r>
              <a:rPr lang="en-US" sz="1600" dirty="0" smtClean="0"/>
              <a:t>subcarriers</a:t>
            </a:r>
            <a:endParaRPr lang="en-US" sz="1500" dirty="0" smtClean="0"/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500" dirty="0" smtClean="0"/>
              <a:t>Increases the number of data bits for the NGV-SIG from </a:t>
            </a:r>
            <a:r>
              <a:rPr lang="en-US" sz="1500" dirty="0" smtClean="0"/>
              <a:t>24</a:t>
            </a:r>
            <a:r>
              <a:rPr lang="en-US" sz="1500" dirty="0" smtClean="0"/>
              <a:t> </a:t>
            </a:r>
            <a:r>
              <a:rPr lang="en-US" sz="1500" dirty="0" smtClean="0"/>
              <a:t>to </a:t>
            </a:r>
            <a:r>
              <a:rPr lang="en-US" sz="1500" dirty="0" smtClean="0"/>
              <a:t>26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500" dirty="0" smtClean="0"/>
              <a:t>Align with11ax design</a:t>
            </a:r>
            <a:endParaRPr lang="en-US" sz="1500" dirty="0" smtClean="0"/>
          </a:p>
          <a:p>
            <a:pPr lvl="1"/>
            <a:r>
              <a:rPr lang="en-US" sz="1500" dirty="0" smtClean="0"/>
              <a:t>NGV-SIG1 and NGV-SIG2 have the same data bits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500" dirty="0"/>
              <a:t>NGV-SIG1 </a:t>
            </a:r>
            <a:r>
              <a:rPr lang="en-US" sz="1500" dirty="0" smtClean="0"/>
              <a:t>is </a:t>
            </a:r>
            <a:r>
              <a:rPr lang="en-US" sz="1500" dirty="0"/>
              <a:t>interleaved and </a:t>
            </a:r>
            <a:r>
              <a:rPr lang="en-US" sz="1500" dirty="0" smtClean="0"/>
              <a:t>NGV-SIG2 is </a:t>
            </a:r>
            <a:r>
              <a:rPr lang="en-US" sz="1500" dirty="0"/>
              <a:t>not </a:t>
            </a:r>
            <a:r>
              <a:rPr lang="en-US" sz="1500" dirty="0" smtClean="0"/>
              <a:t>interleaved to exploit diversity gain </a:t>
            </a:r>
            <a:r>
              <a:rPr lang="en-US" sz="1600" dirty="0" smtClean="0">
                <a:ea typeface="+mn-ea"/>
                <a:cs typeface="+mn-cs"/>
              </a:rPr>
              <a:t>[5]</a:t>
            </a:r>
            <a:endParaRPr lang="en-US" sz="1500" dirty="0"/>
          </a:p>
          <a:p>
            <a:pPr lvl="1"/>
            <a:r>
              <a:rPr lang="en-US" sz="1500" dirty="0" smtClean="0"/>
              <a:t>NGV-SIG1 and </a:t>
            </a:r>
            <a:r>
              <a:rPr lang="en-US" sz="1500" dirty="0"/>
              <a:t>NGV-SIG2</a:t>
            </a:r>
            <a:r>
              <a:rPr lang="en-US" sz="1500" dirty="0" smtClean="0"/>
              <a:t> can use </a:t>
            </a:r>
            <a:r>
              <a:rPr lang="en-US" sz="1500" dirty="0" smtClean="0"/>
              <a:t>½ BCC + BPSK </a:t>
            </a:r>
            <a:r>
              <a:rPr lang="en-US" sz="1500" dirty="0" smtClean="0"/>
              <a:t>for </a:t>
            </a:r>
            <a:r>
              <a:rPr lang="en-US" sz="1500" dirty="0" smtClean="0"/>
              <a:t>coding and </a:t>
            </a:r>
            <a:r>
              <a:rPr lang="en-US" sz="1500" dirty="0" smtClean="0"/>
              <a:t>modulation </a:t>
            </a:r>
            <a:endParaRPr lang="en-US" sz="1500" dirty="0" smtClean="0"/>
          </a:p>
          <a:p>
            <a:pPr lvl="1"/>
            <a:r>
              <a:rPr lang="en-US" sz="1500" dirty="0" smtClean="0"/>
              <a:t>NGV-SIG can carry information bits for bandwidth, MCS level, number of spatial streams and </a:t>
            </a:r>
            <a:r>
              <a:rPr lang="en-US" sz="1500" dirty="0" err="1" smtClean="0"/>
              <a:t>midamble</a:t>
            </a:r>
            <a:r>
              <a:rPr lang="en-US" sz="1500" dirty="0" smtClean="0"/>
              <a:t> period, etc.</a:t>
            </a:r>
          </a:p>
          <a:p>
            <a:pPr lvl="1"/>
            <a:r>
              <a:rPr lang="en-US" sz="1500" dirty="0" smtClean="0"/>
              <a:t>NGV-SIG also includes version bits 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500" dirty="0" smtClean="0"/>
              <a:t>For </a:t>
            </a:r>
            <a:r>
              <a:rPr lang="en-US" sz="1500" dirty="0"/>
              <a:t>future generation differentiation and simplification of auto </a:t>
            </a:r>
            <a:r>
              <a:rPr lang="en-US" sz="1500" dirty="0" smtClean="0"/>
              <a:t>detection</a:t>
            </a:r>
          </a:p>
          <a:p>
            <a:pPr marL="457200" lvl="1" indent="0">
              <a:buNone/>
            </a:pPr>
            <a:endParaRPr lang="en-US" sz="1500" b="0" dirty="0" smtClean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Proposed 11bd Preamble Format </a:t>
            </a:r>
            <a:endParaRPr lang="en-US" dirty="0"/>
          </a:p>
        </p:txBody>
      </p:sp>
      <p:sp>
        <p:nvSpPr>
          <p:cNvPr id="21" name="Rectangle 132"/>
          <p:cNvSpPr>
            <a:spLocks noChangeArrowheads="1"/>
          </p:cNvSpPr>
          <p:nvPr/>
        </p:nvSpPr>
        <p:spPr bwMode="auto">
          <a:xfrm>
            <a:off x="1432258" y="2645766"/>
            <a:ext cx="1271092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86"/>
          <p:cNvSpPr>
            <a:spLocks noChangeArrowheads="1"/>
          </p:cNvSpPr>
          <p:nvPr/>
        </p:nvSpPr>
        <p:spPr bwMode="auto">
          <a:xfrm>
            <a:off x="1875102" y="2738587"/>
            <a:ext cx="38029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L-STF</a:t>
            </a:r>
            <a:endParaRPr kumimoji="0" lang="en-US" altLang="zh-CN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3" name="Rectangle 132"/>
          <p:cNvSpPr>
            <a:spLocks noChangeArrowheads="1"/>
          </p:cNvSpPr>
          <p:nvPr/>
        </p:nvSpPr>
        <p:spPr bwMode="auto">
          <a:xfrm>
            <a:off x="5381594" y="2645766"/>
            <a:ext cx="717214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33"/>
          <p:cNvSpPr>
            <a:spLocks noChangeArrowheads="1"/>
          </p:cNvSpPr>
          <p:nvPr/>
        </p:nvSpPr>
        <p:spPr bwMode="auto">
          <a:xfrm>
            <a:off x="5323742" y="2749169"/>
            <a:ext cx="82555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NGV-SIG1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32"/>
          <p:cNvSpPr>
            <a:spLocks noChangeArrowheads="1"/>
          </p:cNvSpPr>
          <p:nvPr/>
        </p:nvSpPr>
        <p:spPr bwMode="auto">
          <a:xfrm>
            <a:off x="2703351" y="2645767"/>
            <a:ext cx="1220578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86"/>
          <p:cNvSpPr>
            <a:spLocks noChangeArrowheads="1"/>
          </p:cNvSpPr>
          <p:nvPr/>
        </p:nvSpPr>
        <p:spPr bwMode="auto">
          <a:xfrm>
            <a:off x="3119429" y="2738588"/>
            <a:ext cx="3619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L-LTF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7" name="Rectangle 132"/>
          <p:cNvSpPr>
            <a:spLocks noChangeArrowheads="1"/>
          </p:cNvSpPr>
          <p:nvPr/>
        </p:nvSpPr>
        <p:spPr bwMode="auto">
          <a:xfrm>
            <a:off x="3922273" y="2643511"/>
            <a:ext cx="758629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4100116" y="2731525"/>
            <a:ext cx="3702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L-SIG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9" name="Rectangle 132"/>
          <p:cNvSpPr>
            <a:spLocks noChangeArrowheads="1"/>
          </p:cNvSpPr>
          <p:nvPr/>
        </p:nvSpPr>
        <p:spPr bwMode="auto">
          <a:xfrm>
            <a:off x="4680393" y="2645766"/>
            <a:ext cx="699626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86"/>
          <p:cNvSpPr>
            <a:spLocks noChangeArrowheads="1"/>
          </p:cNvSpPr>
          <p:nvPr/>
        </p:nvSpPr>
        <p:spPr bwMode="auto">
          <a:xfrm>
            <a:off x="4783664" y="2750972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RL-SIG</a:t>
            </a:r>
            <a:endParaRPr kumimoji="0" lang="en-US" altLang="zh-CN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1" name="Rectangle 132"/>
          <p:cNvSpPr>
            <a:spLocks noChangeArrowheads="1"/>
          </p:cNvSpPr>
          <p:nvPr/>
        </p:nvSpPr>
        <p:spPr bwMode="auto">
          <a:xfrm>
            <a:off x="6771163" y="2645768"/>
            <a:ext cx="1905293" cy="4222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133"/>
          <p:cNvSpPr>
            <a:spLocks noChangeArrowheads="1"/>
          </p:cNvSpPr>
          <p:nvPr/>
        </p:nvSpPr>
        <p:spPr bwMode="auto">
          <a:xfrm>
            <a:off x="6911162" y="2741474"/>
            <a:ext cx="15492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Other NGV-Portion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32"/>
          <p:cNvSpPr>
            <a:spLocks noChangeArrowheads="1"/>
          </p:cNvSpPr>
          <p:nvPr/>
        </p:nvSpPr>
        <p:spPr bwMode="auto">
          <a:xfrm>
            <a:off x="6082852" y="2645767"/>
            <a:ext cx="702951" cy="4231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3"/>
          <p:cNvSpPr>
            <a:spLocks noChangeArrowheads="1"/>
          </p:cNvSpPr>
          <p:nvPr/>
        </p:nvSpPr>
        <p:spPr bwMode="auto">
          <a:xfrm>
            <a:off x="6059954" y="2749169"/>
            <a:ext cx="773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NGV-SIG2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353176" y="2645766"/>
            <a:ext cx="1726" cy="419276"/>
          </a:xfrm>
          <a:prstGeom prst="straightConnector1">
            <a:avLst/>
          </a:prstGeom>
          <a:ln w="0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966" y="2717774"/>
            <a:ext cx="7040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10MHz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74632" y="2331595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16us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998800" y="2331596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16us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065431" y="2341369"/>
            <a:ext cx="4812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8us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90354" y="2333660"/>
            <a:ext cx="4812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8us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460988" y="2340052"/>
            <a:ext cx="4812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8us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149299" y="2338736"/>
            <a:ext cx="4812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8us</a:t>
            </a:r>
            <a:endParaRPr lang="en-US" altLang="zh-CN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in NGV-SIG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06326" y="1340768"/>
            <a:ext cx="8228012" cy="4968552"/>
          </a:xfrm>
        </p:spPr>
        <p:txBody>
          <a:bodyPr/>
          <a:lstStyle/>
          <a:p>
            <a:r>
              <a:rPr lang="en-US" sz="2200" b="0" dirty="0" smtClean="0"/>
              <a:t>The NGV-SIG may include the following fields</a:t>
            </a:r>
          </a:p>
          <a:p>
            <a:pPr lvl="1"/>
            <a:endParaRPr lang="en-US" b="0" i="1" dirty="0" smtClean="0"/>
          </a:p>
          <a:p>
            <a:pPr lvl="1"/>
            <a:r>
              <a:rPr lang="en-US" b="0" i="1" dirty="0" smtClean="0"/>
              <a:t>MCS </a:t>
            </a:r>
            <a:r>
              <a:rPr lang="en-US" b="0" i="1" dirty="0"/>
              <a:t>(including DCM</a:t>
            </a:r>
            <a:r>
              <a:rPr lang="en-US" b="0" i="1" dirty="0" smtClean="0"/>
              <a:t>)</a:t>
            </a:r>
            <a:r>
              <a:rPr lang="en-US" b="0" dirty="0" smtClean="0"/>
              <a:t>:</a:t>
            </a:r>
            <a:r>
              <a:rPr lang="en-US" b="0" i="1" dirty="0" smtClean="0"/>
              <a:t> </a:t>
            </a:r>
            <a:r>
              <a:rPr lang="en-US" b="0" dirty="0" smtClean="0"/>
              <a:t>4bits         </a:t>
            </a:r>
            <a:r>
              <a:rPr lang="en-US" b="0" i="1" dirty="0" smtClean="0"/>
              <a:t>BW</a:t>
            </a:r>
            <a:r>
              <a:rPr lang="en-US" b="0" dirty="0" smtClean="0"/>
              <a:t>: 1bit                  </a:t>
            </a:r>
            <a:r>
              <a:rPr lang="en-US" b="0" i="1" dirty="0" smtClean="0"/>
              <a:t>NSTS</a:t>
            </a:r>
            <a:r>
              <a:rPr lang="en-US" b="0" dirty="0" smtClean="0"/>
              <a:t> </a:t>
            </a:r>
            <a:r>
              <a:rPr lang="en-US" b="0" dirty="0"/>
              <a:t>:</a:t>
            </a:r>
            <a:r>
              <a:rPr lang="en-US" b="0" dirty="0" smtClean="0"/>
              <a:t>1bit </a:t>
            </a:r>
          </a:p>
          <a:p>
            <a:pPr lvl="1"/>
            <a:r>
              <a:rPr lang="en-US" b="0" i="1" dirty="0" smtClean="0"/>
              <a:t>LDPC </a:t>
            </a:r>
            <a:r>
              <a:rPr lang="en-US" b="0" i="1" dirty="0"/>
              <a:t>extra </a:t>
            </a:r>
            <a:r>
              <a:rPr lang="en-US" b="0" i="1" dirty="0" smtClean="0"/>
              <a:t>symbol</a:t>
            </a:r>
            <a:r>
              <a:rPr lang="en-US" b="0" dirty="0" smtClean="0"/>
              <a:t>: 1bit               </a:t>
            </a:r>
            <a:r>
              <a:rPr lang="en-US" b="0" i="1" dirty="0" smtClean="0"/>
              <a:t>Version</a:t>
            </a:r>
            <a:r>
              <a:rPr lang="en-US" b="0" dirty="0" smtClean="0"/>
              <a:t>: 2bits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0" i="1" dirty="0" smtClean="0"/>
              <a:t>PPDU type</a:t>
            </a:r>
            <a:r>
              <a:rPr lang="en-US" b="0" dirty="0" smtClean="0"/>
              <a:t>: 1bits </a:t>
            </a:r>
          </a:p>
          <a:p>
            <a:pPr lvl="1"/>
            <a:r>
              <a:rPr lang="en-US" b="0" i="1" dirty="0" err="1" smtClean="0"/>
              <a:t>Midamble</a:t>
            </a:r>
            <a:r>
              <a:rPr lang="en-US" b="0" i="1" dirty="0" smtClean="0"/>
              <a:t> period</a:t>
            </a:r>
            <a:r>
              <a:rPr lang="en-US" b="0" dirty="0" smtClean="0"/>
              <a:t>: 2bits                  </a:t>
            </a:r>
            <a:r>
              <a:rPr lang="en-US" b="0" i="1" dirty="0" smtClean="0"/>
              <a:t>CRC</a:t>
            </a:r>
            <a:r>
              <a:rPr lang="en-US" b="0" dirty="0" smtClean="0"/>
              <a:t>: 4bits              </a:t>
            </a:r>
            <a:r>
              <a:rPr lang="en-US" b="0" i="1" dirty="0" smtClean="0"/>
              <a:t>Tail</a:t>
            </a:r>
            <a:r>
              <a:rPr lang="en-US" b="0" dirty="0" smtClean="0"/>
              <a:t>: 6bits </a:t>
            </a:r>
            <a:endParaRPr lang="en-US" b="0" dirty="0"/>
          </a:p>
          <a:p>
            <a:pPr lvl="1"/>
            <a:r>
              <a:rPr lang="en-US" b="0" i="1" dirty="0" smtClean="0"/>
              <a:t>Coding</a:t>
            </a:r>
            <a:r>
              <a:rPr lang="en-US" b="0" dirty="0" smtClean="0"/>
              <a:t>: 1bit                                   </a:t>
            </a:r>
            <a:r>
              <a:rPr lang="en-US" b="0" i="1" dirty="0" smtClean="0"/>
              <a:t>STBC</a:t>
            </a:r>
            <a:r>
              <a:rPr lang="en-US" b="0" dirty="0" smtClean="0"/>
              <a:t>: 1bit               </a:t>
            </a:r>
            <a:r>
              <a:rPr lang="en-US" b="0" i="1" dirty="0" err="1" smtClean="0"/>
              <a:t>Beamformed</a:t>
            </a:r>
            <a:r>
              <a:rPr lang="en-US" b="0" dirty="0" smtClean="0"/>
              <a:t>: 1bit</a:t>
            </a:r>
          </a:p>
          <a:p>
            <a:pPr lvl="1"/>
            <a:r>
              <a:rPr lang="en-US" i="1" dirty="0" smtClean="0"/>
              <a:t>Reserved bit</a:t>
            </a:r>
            <a:r>
              <a:rPr lang="en-US" dirty="0" smtClean="0"/>
              <a:t>: 1bit</a:t>
            </a:r>
          </a:p>
          <a:p>
            <a:pPr marL="457200" lvl="1" indent="0">
              <a:buNone/>
            </a:pPr>
            <a:endParaRPr lang="en-US" sz="2400" b="0" dirty="0" smtClean="0"/>
          </a:p>
          <a:p>
            <a:r>
              <a:rPr lang="en-US" sz="2200" b="0" dirty="0"/>
              <a:t>T</a:t>
            </a:r>
            <a:r>
              <a:rPr lang="en-US" sz="2200" b="0" dirty="0" smtClean="0"/>
              <a:t>he above design includes 26 data bits in total, which just fits the design with L-SIG and RL-SIG having 4 extra training subcarriers.   </a:t>
            </a:r>
            <a:endParaRPr lang="en-US" sz="2200" b="0" dirty="0"/>
          </a:p>
          <a:p>
            <a:endParaRPr lang="en-US" sz="1800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2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IEEE </a:t>
            </a:r>
            <a:r>
              <a:rPr lang="en-US" sz="1800" b="0" dirty="0"/>
              <a:t>802.11-19/0514 Motion Booklet for IEEE 802.11 </a:t>
            </a:r>
            <a:r>
              <a:rPr lang="en-US" sz="1800" b="0" dirty="0" err="1"/>
              <a:t>TGbd</a:t>
            </a: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</a:t>
            </a:r>
            <a:r>
              <a:rPr lang="en-US" sz="1800" b="0" dirty="0" smtClean="0"/>
              <a:t>802.11-18/0861 802.11 NGV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IEEE 802.11ax Draft 4.2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IEEE </a:t>
            </a:r>
            <a:r>
              <a:rPr lang="en-US" sz="1800" b="0" dirty="0"/>
              <a:t>802.11-18/1085 High-level EHT Preamble </a:t>
            </a:r>
            <a:r>
              <a:rPr lang="en-US" sz="1800" b="0" dirty="0" smtClean="0"/>
              <a:t>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</a:t>
            </a:r>
            <a:r>
              <a:rPr lang="en-US" sz="1800" b="0" dirty="0"/>
              <a:t>802.11-15/0826r2 </a:t>
            </a:r>
            <a:r>
              <a:rPr lang="en-GB" sz="1800" b="0" dirty="0"/>
              <a:t>HE-SIGA transmission for range extension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endParaRPr lang="en-US" sz="1800" b="0" dirty="0" smtClean="0"/>
          </a:p>
          <a:p>
            <a:pPr marL="0" indent="0">
              <a:buNone/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Do you support to add the version bits in the NGV-SIG field for future generation differentiation and simplification of auto detection?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0" dirty="0" smtClean="0"/>
              <a:t>      Y:  	    	 N:	     Abstain:</a:t>
            </a:r>
            <a:endParaRPr lang="en-US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Sept.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4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238842</TotalTime>
  <Words>661</Words>
  <Application>Microsoft Office PowerPoint</Application>
  <PresentationFormat>On-screen Show (4:3)</PresentationFormat>
  <Paragraphs>153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Gothic</vt:lpstr>
      <vt:lpstr>ＭＳ Ｐゴシック</vt:lpstr>
      <vt:lpstr>Neo Sans Intel</vt:lpstr>
      <vt:lpstr>Arial</vt:lpstr>
      <vt:lpstr>Calibri</vt:lpstr>
      <vt:lpstr>Courier New</vt:lpstr>
      <vt:lpstr>Times New Roman</vt:lpstr>
      <vt:lpstr>Theme1</vt:lpstr>
      <vt:lpstr>Document</vt:lpstr>
      <vt:lpstr>Preamble Design in 11bd</vt:lpstr>
      <vt:lpstr>Background  </vt:lpstr>
      <vt:lpstr>Recap: 11ax Extended Range PPDU </vt:lpstr>
      <vt:lpstr>Recap: High-level 11be Preamble</vt:lpstr>
      <vt:lpstr>Proposed 11bd Preamble Format </vt:lpstr>
      <vt:lpstr>Fields in NGV-SIG</vt:lpstr>
      <vt:lpstr>Reference </vt:lpstr>
      <vt:lpstr>SP#1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3044</cp:revision>
  <cp:lastPrinted>2017-04-25T02:33:57Z</cp:lastPrinted>
  <dcterms:created xsi:type="dcterms:W3CDTF">2009-11-13T19:11:16Z</dcterms:created>
  <dcterms:modified xsi:type="dcterms:W3CDTF">2019-09-16T06:20:07Z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66a1a5e4-0af7-4712-8847-afb17134cd65</vt:lpwstr>
  </property>
  <property fmtid="{D5CDD505-2E9C-101B-9397-08002B2CF9AE}" pid="4" name="CTP_BU">
    <vt:lpwstr>NA</vt:lpwstr>
  </property>
  <property fmtid="{D5CDD505-2E9C-101B-9397-08002B2CF9AE}" pid="5" name="CTP_TimeStamp">
    <vt:lpwstr>2019-06-05 14:04:31Z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