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606" r:id="rId2"/>
    <p:sldId id="630" r:id="rId3"/>
    <p:sldId id="631" r:id="rId4"/>
    <p:sldId id="612" r:id="rId5"/>
    <p:sldId id="613" r:id="rId6"/>
    <p:sldId id="614" r:id="rId7"/>
    <p:sldId id="615" r:id="rId8"/>
    <p:sldId id="616" r:id="rId9"/>
    <p:sldId id="617" r:id="rId10"/>
    <p:sldId id="627" r:id="rId11"/>
    <p:sldId id="632" r:id="rId12"/>
    <p:sldId id="633" r:id="rId13"/>
    <p:sldId id="634" r:id="rId14"/>
    <p:sldId id="635" r:id="rId15"/>
    <p:sldId id="636" r:id="rId16"/>
    <p:sldId id="637" r:id="rId17"/>
    <p:sldId id="638" r:id="rId18"/>
    <p:sldId id="639" r:id="rId19"/>
    <p:sldId id="640" r:id="rId20"/>
    <p:sldId id="64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2019</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July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2019</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2019</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802.11-19/1634r1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a:xfrm>
            <a:off x="7322437" y="6475413"/>
            <a:ext cx="1221488" cy="184666"/>
          </a:xfrm>
        </p:spPr>
        <p:txBody>
          <a:bodyPr/>
          <a:lstStyle/>
          <a:p>
            <a:pPr>
              <a:defRPr/>
            </a:pPr>
            <a:r>
              <a:rPr lang="en-US" dirty="0"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Sep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2019-09-16</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301"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0" name="页脚占位符 4"/>
          <p:cNvSpPr>
            <a:spLocks noGrp="1"/>
          </p:cNvSpPr>
          <p:nvPr>
            <p:ph type="ftr" sz="quarter" idx="3"/>
          </p:nvPr>
        </p:nvSpPr>
        <p:spPr>
          <a:xfrm>
            <a:off x="7283965" y="6475413"/>
            <a:ext cx="1259960" cy="184666"/>
          </a:xfrm>
        </p:spPr>
        <p:txBody>
          <a:bodyPr/>
          <a:lstStyle/>
          <a:p>
            <a:pPr>
              <a:defRPr/>
            </a:pPr>
            <a:r>
              <a:rPr lang="en-US" dirty="0" smtClean="0"/>
              <a:t>Bo Sun (ZTE), et al</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r>
              <a:rPr lang="en-US" smtClean="0"/>
              <a:t>Sep 2019</a:t>
            </a:r>
            <a:endParaRPr lang="en-US" dirty="0"/>
          </a:p>
        </p:txBody>
      </p:sp>
      <p:sp>
        <p:nvSpPr>
          <p:cNvPr id="3" name="灯片编号占位符 2"/>
          <p:cNvSpPr>
            <a:spLocks noGrp="1"/>
          </p:cNvSpPr>
          <p:nvPr>
            <p:ph type="sldNum" sz="quarter" idx="12"/>
          </p:nvPr>
        </p:nvSpPr>
        <p:spPr/>
        <p:txBody>
          <a:bodyPr/>
          <a:lstStyle/>
          <a:p>
            <a:r>
              <a:rPr lang="en-US" altLang="en-US" smtClean="0"/>
              <a:t>Slide </a:t>
            </a:r>
            <a:fld id="{72273DAC-1949-4589-BE05-FC0EDD130760}" type="slidenum">
              <a:rPr lang="en-US" altLang="en-US" smtClean="0"/>
              <a:pPr/>
              <a:t>11</a:t>
            </a:fld>
            <a:endParaRPr lang="en-US" altLang="en-US"/>
          </a:p>
        </p:txBody>
      </p:sp>
      <p:sp>
        <p:nvSpPr>
          <p:cNvPr id="4" name="页脚占位符 3"/>
          <p:cNvSpPr>
            <a:spLocks noGrp="1"/>
          </p:cNvSpPr>
          <p:nvPr>
            <p:ph type="ftr" sz="quarter" idx="3"/>
          </p:nvPr>
        </p:nvSpPr>
        <p:spPr/>
        <p:txBody>
          <a:bodyPr/>
          <a:lstStyle/>
          <a:p>
            <a:pPr>
              <a:defRPr/>
            </a:pPr>
            <a:r>
              <a:rPr lang="en-US" smtClean="0"/>
              <a:t>Bo Sun (ZTE), et al</a:t>
            </a:r>
            <a:endParaRPr lang="en-US" dirty="0"/>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smtClean="0"/>
              <a:t>PHY Adhoc Time Slots</a:t>
            </a:r>
            <a:endParaRPr lang="zh-CN" altLang="en-US" kern="0" dirty="0"/>
          </a:p>
        </p:txBody>
      </p:sp>
      <p:graphicFrame>
        <p:nvGraphicFramePr>
          <p:cNvPr id="7" name="Table 6"/>
          <p:cNvGraphicFramePr>
            <a:graphicFrameLocks noGrp="1"/>
          </p:cNvGraphicFramePr>
          <p:nvPr>
            <p:extLst>
              <p:ext uri="{D42A27DB-BD31-4B8C-83A1-F6EECF244321}">
                <p14:modId xmlns:p14="http://schemas.microsoft.com/office/powerpoint/2010/main" val="2482940325"/>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xmlns="" val="20000"/>
                    </a:ext>
                  </a:extLst>
                </a:gridCol>
                <a:gridCol w="708660">
                  <a:extLst>
                    <a:ext uri="{9D8B030D-6E8A-4147-A177-3AD203B41FA5}">
                      <a16:colId xmlns:a16="http://schemas.microsoft.com/office/drawing/2014/main" xmlns="" val="20001"/>
                    </a:ext>
                  </a:extLst>
                </a:gridCol>
                <a:gridCol w="708660">
                  <a:extLst>
                    <a:ext uri="{9D8B030D-6E8A-4147-A177-3AD203B41FA5}">
                      <a16:colId xmlns:a16="http://schemas.microsoft.com/office/drawing/2014/main" xmlns="" val="20002"/>
                    </a:ext>
                  </a:extLst>
                </a:gridCol>
                <a:gridCol w="708660">
                  <a:extLst>
                    <a:ext uri="{9D8B030D-6E8A-4147-A177-3AD203B41FA5}">
                      <a16:colId xmlns:a16="http://schemas.microsoft.com/office/drawing/2014/main" xmlns="" val="20003"/>
                    </a:ext>
                  </a:extLst>
                </a:gridCol>
                <a:gridCol w="708660">
                  <a:extLst>
                    <a:ext uri="{9D8B030D-6E8A-4147-A177-3AD203B41FA5}">
                      <a16:colId xmlns:a16="http://schemas.microsoft.com/office/drawing/2014/main" xmlns="" val="20004"/>
                    </a:ext>
                  </a:extLst>
                </a:gridCol>
                <a:gridCol w="1417320">
                  <a:extLst>
                    <a:ext uri="{9D8B030D-6E8A-4147-A177-3AD203B41FA5}">
                      <a16:colId xmlns:a16="http://schemas.microsoft.com/office/drawing/2014/main" xmlns="" val="20005"/>
                    </a:ext>
                  </a:extLst>
                </a:gridCol>
                <a:gridCol w="1417320">
                  <a:extLst>
                    <a:ext uri="{9D8B030D-6E8A-4147-A177-3AD203B41FA5}">
                      <a16:colId xmlns:a16="http://schemas.microsoft.com/office/drawing/2014/main" xmlns=""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xmlns=""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err="1" smtClean="0"/>
                        <a:t>TGax</a:t>
                      </a:r>
                      <a:endParaRPr lang="en-US" sz="1800" b="1" dirty="0"/>
                    </a:p>
                  </a:txBody>
                  <a:tcPr/>
                </a:tc>
                <a:tc>
                  <a:txBody>
                    <a:bodyPr/>
                    <a:lstStyle/>
                    <a:p>
                      <a:pPr algn="ctr"/>
                      <a:r>
                        <a:rPr lang="en-US" sz="1800" b="1" dirty="0" err="1" smtClean="0"/>
                        <a:t>TGax</a:t>
                      </a:r>
                      <a:endParaRPr lang="en-US" sz="1800" b="1" dirty="0"/>
                    </a:p>
                  </a:txBody>
                  <a:tcPr/>
                </a:tc>
                <a:extLst>
                  <a:ext uri="{0D108BD9-81ED-4DB2-BD59-A6C34878D82A}">
                    <a16:rowId xmlns:a16="http://schemas.microsoft.com/office/drawing/2014/main" xmlns="" val="10001"/>
                  </a:ext>
                </a:extLst>
              </a:tr>
              <a:tr h="396240">
                <a:tc>
                  <a:txBody>
                    <a:bodyPr/>
                    <a:lstStyle/>
                    <a:p>
                      <a:pPr algn="ctr"/>
                      <a:r>
                        <a:rPr lang="en-US" dirty="0"/>
                        <a:t>AM 2</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1" dirty="0" err="1" smtClean="0"/>
                        <a:t>TGax</a:t>
                      </a:r>
                      <a:endParaRPr lang="en-US" altLang="zh-CN" sz="1800" b="1" dirty="0"/>
                    </a:p>
                  </a:txBody>
                  <a:tcPr/>
                </a:tc>
                <a:tc hMerge="1">
                  <a:txBody>
                    <a:bodyPr/>
                    <a:lstStyle/>
                    <a:p>
                      <a:endParaRPr lang="en-US"/>
                    </a:p>
                  </a:txBody>
                  <a:tcPr/>
                </a:tc>
                <a:tc>
                  <a:txBody>
                    <a:bodyPr/>
                    <a:lstStyle/>
                    <a:p>
                      <a:pPr algn="ctr"/>
                      <a:r>
                        <a:rPr lang="en-US" sz="1200" b="1" dirty="0" smtClean="0"/>
                        <a:t>MAC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MU</a:t>
                      </a: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xmlns="" val="10002"/>
                  </a:ext>
                </a:extLst>
              </a:tr>
              <a:tr h="365759">
                <a:tc>
                  <a:txBody>
                    <a:bodyPr/>
                    <a:lstStyle/>
                    <a:p>
                      <a:pPr algn="ctr"/>
                      <a:r>
                        <a:rPr lang="en-US" dirty="0"/>
                        <a:t>PM 1</a:t>
                      </a:r>
                    </a:p>
                  </a:txBody>
                  <a:tcPr/>
                </a:tc>
                <a:tc gridSpan="2">
                  <a:txBody>
                    <a:bodyPr/>
                    <a:lstStyle/>
                    <a:p>
                      <a:pPr algn="ctr"/>
                      <a:endParaRPr lang="en-US" b="1" dirty="0"/>
                    </a:p>
                  </a:txBody>
                  <a:tcPr/>
                </a:tc>
                <a:tc hMerge="1">
                  <a:txBody>
                    <a:bodyPr/>
                    <a:lstStyle/>
                    <a:p>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err="1"/>
                        <a:t>TGax</a:t>
                      </a:r>
                      <a:endParaRPr lang="en-US" sz="1800" b="1" dirty="0"/>
                    </a:p>
                  </a:txBody>
                  <a:tcPr/>
                </a:tc>
                <a:tc>
                  <a:txBody>
                    <a:bodyPr/>
                    <a:lstStyle/>
                    <a:p>
                      <a:pPr algn="ctr"/>
                      <a:r>
                        <a:rPr lang="en-US" b="1" dirty="0" err="1" smtClean="0"/>
                        <a:t>TGax</a:t>
                      </a:r>
                      <a:endParaRPr lang="en-US" b="1" dirty="0"/>
                    </a:p>
                  </a:txBody>
                  <a:tcPr/>
                </a:tc>
                <a:extLst>
                  <a:ext uri="{0D108BD9-81ED-4DB2-BD59-A6C34878D82A}">
                    <a16:rowId xmlns:a16="http://schemas.microsoft.com/office/drawing/2014/main" xmlns="" val="10003"/>
                  </a:ext>
                </a:extLst>
              </a:tr>
              <a:tr h="365759">
                <a:tc>
                  <a:txBody>
                    <a:bodyPr/>
                    <a:lstStyle/>
                    <a:p>
                      <a:pPr algn="ctr"/>
                      <a:r>
                        <a:rPr lang="en-US" dirty="0"/>
                        <a:t>PM</a:t>
                      </a:r>
                      <a:r>
                        <a:rPr lang="en-US" baseline="0" dirty="0"/>
                        <a:t> 2</a:t>
                      </a:r>
                      <a:endParaRPr lang="en-US" dirty="0"/>
                    </a:p>
                  </a:txBody>
                  <a:tcPr/>
                </a:tc>
                <a:tc>
                  <a:txBody>
                    <a:bodyPr/>
                    <a:lstStyle/>
                    <a:p>
                      <a:r>
                        <a:rPr lang="en-US" sz="1200" b="1" dirty="0" smtClean="0"/>
                        <a:t>MAC</a:t>
                      </a:r>
                      <a:endParaRPr lang="en-US" sz="1200" b="1" dirty="0"/>
                    </a:p>
                  </a:txBody>
                  <a:tcPr/>
                </a:tc>
                <a:tc>
                  <a:txBody>
                    <a:bodyPr/>
                    <a:lstStyle/>
                    <a:p>
                      <a:r>
                        <a:rPr lang="en-US" sz="1600" b="1" dirty="0" smtClean="0"/>
                        <a:t>PHY</a:t>
                      </a:r>
                      <a:endParaRPr lang="en-US" sz="16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black"/>
                          </a:solidFill>
                          <a:effectLst/>
                          <a:uLnTx/>
                          <a:uFillTx/>
                          <a:latin typeface="+mn-lt"/>
                          <a:ea typeface="+mn-ea"/>
                          <a:cs typeface="+mn-cs"/>
                        </a:rPr>
                        <a:t>PHY</a:t>
                      </a:r>
                      <a:endParaRPr kumimoji="0" lang="en-US" sz="16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xmlns="" val="10004"/>
                  </a:ext>
                </a:extLst>
              </a:tr>
              <a:tr h="349405">
                <a:tc>
                  <a:txBody>
                    <a:bodyPr/>
                    <a:lstStyle/>
                    <a:p>
                      <a:pPr algn="ctr"/>
                      <a:r>
                        <a:rPr lang="en-US" dirty="0"/>
                        <a:t>EVE</a:t>
                      </a:r>
                    </a:p>
                  </a:txBody>
                  <a:tcPr/>
                </a:tc>
                <a:tc gridSpan="2">
                  <a:txBody>
                    <a:bodyPr/>
                    <a:lstStyle/>
                    <a:p>
                      <a:pPr algn="ctr"/>
                      <a:endParaRPr lang="en-US" sz="1200" b="1"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3549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PHY Submissions</a:t>
            </a:r>
            <a:endParaRPr lang="zh-CN" altLang="en-US" dirty="0"/>
          </a:p>
        </p:txBody>
      </p:sp>
      <p:sp>
        <p:nvSpPr>
          <p:cNvPr id="3" name="日期占位符 2"/>
          <p:cNvSpPr>
            <a:spLocks noGrp="1"/>
          </p:cNvSpPr>
          <p:nvPr>
            <p:ph type="dt" sz="half" idx="10"/>
          </p:nvPr>
        </p:nvSpPr>
        <p:spPr/>
        <p:txBody>
          <a:bodyPr/>
          <a:lstStyle/>
          <a:p>
            <a:pPr>
              <a:defRPr/>
            </a:pPr>
            <a:r>
              <a:rPr lang="en-US" smtClean="0"/>
              <a:t>Sep 2019</a:t>
            </a:r>
            <a:endParaRPr lang="en-US" dirty="0"/>
          </a:p>
        </p:txBody>
      </p:sp>
      <p:sp>
        <p:nvSpPr>
          <p:cNvPr id="4" name="灯片编号占位符 3"/>
          <p:cNvSpPr>
            <a:spLocks noGrp="1"/>
          </p:cNvSpPr>
          <p:nvPr>
            <p:ph type="sldNum" sz="quarter" idx="12"/>
          </p:nvPr>
        </p:nvSpPr>
        <p:spPr/>
        <p:txBody>
          <a:bodyPr/>
          <a:lstStyle/>
          <a:p>
            <a:r>
              <a:rPr lang="en-US" altLang="en-US" smtClean="0"/>
              <a:t>Slide </a:t>
            </a:r>
            <a:fld id="{4D0A5DF6-E439-491E-A6FD-BEBF69AE36C3}" type="slidenum">
              <a:rPr lang="en-US" altLang="en-US" smtClean="0"/>
              <a:pPr/>
              <a:t>12</a:t>
            </a:fld>
            <a:endParaRPr lang="en-US" altLang="en-US"/>
          </a:p>
        </p:txBody>
      </p:sp>
      <p:sp>
        <p:nvSpPr>
          <p:cNvPr id="5" name="页脚占位符 4"/>
          <p:cNvSpPr>
            <a:spLocks noGrp="1"/>
          </p:cNvSpPr>
          <p:nvPr>
            <p:ph type="ftr" sz="quarter" idx="3"/>
          </p:nvPr>
        </p:nvSpPr>
        <p:spPr>
          <a:xfrm>
            <a:off x="7283964" y="6475413"/>
            <a:ext cx="1259961" cy="184666"/>
          </a:xfrm>
        </p:spPr>
        <p:txBody>
          <a:bodyPr/>
          <a:lstStyle/>
          <a:p>
            <a:pPr>
              <a:defRPr/>
            </a:pPr>
            <a:r>
              <a:rPr lang="en-US" dirty="0" smtClean="0"/>
              <a:t>Bo Sun (ZTE), et al</a:t>
            </a:r>
            <a:endParaRPr lang="en-US" dirty="0"/>
          </a:p>
        </p:txBody>
      </p:sp>
      <p:sp>
        <p:nvSpPr>
          <p:cNvPr id="6"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7" name="Table 5"/>
          <p:cNvGraphicFramePr>
            <a:graphicFrameLocks noGrp="1"/>
          </p:cNvGraphicFramePr>
          <p:nvPr>
            <p:extLst>
              <p:ext uri="{D42A27DB-BD31-4B8C-83A1-F6EECF244321}">
                <p14:modId xmlns:p14="http://schemas.microsoft.com/office/powerpoint/2010/main" val="266866763"/>
              </p:ext>
            </p:extLst>
          </p:nvPr>
        </p:nvGraphicFramePr>
        <p:xfrm>
          <a:off x="828675" y="3137695"/>
          <a:ext cx="7629525" cy="2114547"/>
        </p:xfrm>
        <a:graphic>
          <a:graphicData uri="http://schemas.openxmlformats.org/drawingml/2006/table">
            <a:tbl>
              <a:tblPr>
                <a:tableStyleId>{0E3FDE45-AF77-4B5C-9715-49D594BDF05E}</a:tableStyleId>
              </a:tblPr>
              <a:tblGrid>
                <a:gridCol w="990601"/>
                <a:gridCol w="3981449"/>
                <a:gridCol w="2657475"/>
              </a:tblGrid>
              <a:tr h="10701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76278">
                <a:tc>
                  <a:txBody>
                    <a:bodyPr/>
                    <a:lstStyle/>
                    <a:p>
                      <a:pPr algn="ctr" fontAlgn="t"/>
                      <a:r>
                        <a:rPr lang="en-US" sz="1200" b="0" i="0" u="none" strike="sngStrike" dirty="0" smtClean="0">
                          <a:solidFill>
                            <a:schemeClr val="tx1"/>
                          </a:solidFill>
                          <a:effectLst/>
                          <a:latin typeface="+mj-lt"/>
                        </a:rPr>
                        <a:t>11-19/0422</a:t>
                      </a:r>
                    </a:p>
                  </a:txBody>
                  <a:tcPr marL="9525" marR="9525" marT="9525" marB="0"/>
                </a:tc>
                <a:tc>
                  <a:txBody>
                    <a:bodyPr/>
                    <a:lstStyle/>
                    <a:p>
                      <a:pPr marL="0" algn="l" defTabSz="914400" rtl="0" eaLnBrk="1" fontAlgn="t" latinLnBrk="0" hangingPunct="1"/>
                      <a:r>
                        <a:rPr lang="en-US" altLang="zh-CN" sz="1200" b="0" i="0" u="none" strike="sngStrike" kern="1200" dirty="0" smtClean="0">
                          <a:solidFill>
                            <a:schemeClr val="tx1"/>
                          </a:solidFill>
                          <a:effectLst/>
                          <a:latin typeface="+mj-lt"/>
                          <a:ea typeface="+mn-ea"/>
                          <a:cs typeface="+mn-cs"/>
                        </a:rPr>
                        <a:t>CR_CID_21497_21501_21502</a:t>
                      </a:r>
                      <a:endParaRPr lang="en-US" sz="1200" b="0" i="0" u="none" strike="sngStrike" kern="1200" dirty="0">
                        <a:solidFill>
                          <a:schemeClr val="tx1"/>
                        </a:solidFill>
                        <a:effectLst/>
                        <a:latin typeface="+mj-lt"/>
                        <a:ea typeface="+mn-ea"/>
                        <a:cs typeface="+mn-cs"/>
                      </a:endParaRPr>
                    </a:p>
                  </a:txBody>
                  <a:tcPr marL="9525" marR="9525" marT="9525" marB="0"/>
                </a:tc>
                <a:tc>
                  <a:txBody>
                    <a:bodyPr/>
                    <a:lstStyle/>
                    <a:p>
                      <a:pPr marL="0" algn="l" defTabSz="914400" rtl="0" eaLnBrk="1" fontAlgn="t" latinLnBrk="0" hangingPunct="1"/>
                      <a:r>
                        <a:rPr lang="en-US" sz="1200" b="0" i="0" u="none" strike="sngStrike" kern="1200" dirty="0" err="1">
                          <a:solidFill>
                            <a:schemeClr val="tx1"/>
                          </a:solidFill>
                          <a:effectLst/>
                          <a:latin typeface="+mj-lt"/>
                          <a:ea typeface="+mn-ea"/>
                          <a:cs typeface="+mn-cs"/>
                        </a:rPr>
                        <a:t>Xiaogang</a:t>
                      </a:r>
                      <a:r>
                        <a:rPr lang="en-US" sz="1200" b="0" i="0" u="none" strike="sngStrike" kern="1200" dirty="0">
                          <a:solidFill>
                            <a:schemeClr val="tx1"/>
                          </a:solidFill>
                          <a:effectLst/>
                          <a:latin typeface="+mj-lt"/>
                          <a:ea typeface="+mn-ea"/>
                          <a:cs typeface="+mn-cs"/>
                        </a:rPr>
                        <a:t> Chen (Intel)</a:t>
                      </a:r>
                    </a:p>
                  </a:txBody>
                  <a:tcPr marL="9525" marR="9525" marT="9525" marB="0"/>
                </a:tc>
              </a:tr>
              <a:tr h="76278">
                <a:tc>
                  <a:txBody>
                    <a:bodyPr/>
                    <a:lstStyle/>
                    <a:p>
                      <a:pPr algn="ctr" fontAlgn="t"/>
                      <a:r>
                        <a:rPr lang="en-US" sz="1200" b="0" i="0" u="none" strike="sngStrike" dirty="0" smtClean="0">
                          <a:solidFill>
                            <a:schemeClr val="tx1"/>
                          </a:solidFill>
                          <a:effectLst/>
                          <a:latin typeface="+mj-lt"/>
                        </a:rPr>
                        <a:t>11-19/1187</a:t>
                      </a:r>
                      <a:endParaRPr lang="en-US" sz="1200" b="0" i="0" u="none" strike="sngStrike" dirty="0">
                        <a:solidFill>
                          <a:schemeClr val="tx1"/>
                        </a:solidFill>
                        <a:effectLst/>
                        <a:latin typeface="+mj-lt"/>
                      </a:endParaRPr>
                    </a:p>
                  </a:txBody>
                  <a:tcPr marL="9525" marR="9525" marT="9525" marB="0"/>
                </a:tc>
                <a:tc>
                  <a:txBody>
                    <a:bodyPr/>
                    <a:lstStyle/>
                    <a:p>
                      <a:pPr marL="0" algn="l" defTabSz="914400" rtl="0" eaLnBrk="1" fontAlgn="t" latinLnBrk="0" hangingPunct="1"/>
                      <a:r>
                        <a:rPr lang="en-US" sz="1200" b="0" i="0" u="none" strike="sngStrike" kern="1200" dirty="0">
                          <a:solidFill>
                            <a:schemeClr val="tx1"/>
                          </a:solidFill>
                          <a:effectLst/>
                          <a:latin typeface="+mj-lt"/>
                          <a:ea typeface="+mn-ea"/>
                          <a:cs typeface="+mn-cs"/>
                        </a:rPr>
                        <a:t>CR-Misc.-PHY</a:t>
                      </a:r>
                    </a:p>
                  </a:txBody>
                  <a:tcPr marL="9525" marR="9525" marT="9525" marB="0"/>
                </a:tc>
                <a:tc>
                  <a:txBody>
                    <a:bodyPr/>
                    <a:lstStyle/>
                    <a:p>
                      <a:pPr marL="0" algn="l" defTabSz="914400" rtl="0" eaLnBrk="1" fontAlgn="t" latinLnBrk="0" hangingPunct="1"/>
                      <a:r>
                        <a:rPr lang="en-US" sz="1200" b="0" i="0" u="none" strike="sngStrike" kern="1200" dirty="0">
                          <a:solidFill>
                            <a:schemeClr val="tx1"/>
                          </a:solidFill>
                          <a:effectLst/>
                          <a:latin typeface="+mj-lt"/>
                          <a:ea typeface="+mn-ea"/>
                          <a:cs typeface="+mn-cs"/>
                        </a:rPr>
                        <a:t>Ron Borat (Broadcom)</a:t>
                      </a:r>
                    </a:p>
                  </a:txBody>
                  <a:tcPr marL="9525" marR="9525" marT="9525" marB="0"/>
                </a:tc>
              </a:tr>
              <a:tr h="76278">
                <a:tc>
                  <a:txBody>
                    <a:bodyPr/>
                    <a:lstStyle/>
                    <a:p>
                      <a:pPr marL="0" algn="ctr" defTabSz="914400" rtl="0" eaLnBrk="1" fontAlgn="t" latinLnBrk="0" hangingPunct="1"/>
                      <a:r>
                        <a:rPr lang="en-US" altLang="zh-CN" sz="1200" b="0" i="0" u="none" strike="noStrike" kern="1200" dirty="0" smtClean="0">
                          <a:solidFill>
                            <a:srgbClr val="00B050"/>
                          </a:solidFill>
                          <a:effectLst/>
                          <a:latin typeface="+mj-lt"/>
                          <a:ea typeface="+mn-ea"/>
                          <a:cs typeface="+mn-cs"/>
                        </a:rPr>
                        <a:t>11-19/1515</a:t>
                      </a:r>
                      <a:endParaRPr lang="en-US" altLang="zh-CN" sz="1200" b="0" i="0" u="none" strike="noStrike" kern="1200" dirty="0">
                        <a:solidFill>
                          <a:srgbClr val="00B050"/>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rgbClr val="00B050"/>
                          </a:solidFill>
                          <a:effectLst/>
                          <a:latin typeface="+mj-lt"/>
                          <a:ea typeface="+mn-ea"/>
                          <a:cs typeface="+mn-cs"/>
                        </a:rPr>
                        <a:t>Remaining PHY Math comment resolutions</a:t>
                      </a:r>
                    </a:p>
                  </a:txBody>
                  <a:tcPr marL="9525" marR="9525" marT="9525" marB="0" anchor="b"/>
                </a:tc>
                <a:tc>
                  <a:txBody>
                    <a:bodyPr/>
                    <a:lstStyle/>
                    <a:p>
                      <a:pPr marL="0" algn="l" defTabSz="914400" rtl="0" eaLnBrk="1" fontAlgn="t" latinLnBrk="0" hangingPunct="1"/>
                      <a:r>
                        <a:rPr lang="en-US" sz="1200" b="0" i="0" u="none" strike="noStrike" kern="1200" dirty="0">
                          <a:solidFill>
                            <a:srgbClr val="00B050"/>
                          </a:solidFill>
                          <a:effectLst/>
                          <a:latin typeface="+mj-lt"/>
                          <a:ea typeface="+mn-ea"/>
                          <a:cs typeface="+mn-cs"/>
                        </a:rPr>
                        <a:t>Yan Zhang (Marvell)</a:t>
                      </a:r>
                    </a:p>
                  </a:txBody>
                  <a:tcPr marL="9525" marR="9525" marT="9525" marB="0" anchor="b"/>
                </a:tc>
              </a:tr>
              <a:tr h="76278">
                <a:tc>
                  <a:txBody>
                    <a:bodyPr/>
                    <a:lstStyle/>
                    <a:p>
                      <a:pPr marL="0" algn="ctr" defTabSz="914400" rtl="0" eaLnBrk="1" fontAlgn="t" latinLnBrk="0" hangingPunct="1"/>
                      <a:r>
                        <a:rPr lang="en-US" altLang="zh-CN" sz="1200" b="0" i="0" u="none" strike="noStrike" kern="1200" dirty="0" smtClean="0">
                          <a:solidFill>
                            <a:srgbClr val="00B050"/>
                          </a:solidFill>
                          <a:effectLst/>
                          <a:latin typeface="+mj-lt"/>
                          <a:ea typeface="+mn-ea"/>
                          <a:cs typeface="+mn-cs"/>
                        </a:rPr>
                        <a:t>11-19/1530</a:t>
                      </a:r>
                      <a:endParaRPr lang="en-US" altLang="zh-CN" sz="1200" b="0" i="0" u="none" strike="noStrike" kern="1200" dirty="0">
                        <a:solidFill>
                          <a:srgbClr val="00B050"/>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rgbClr val="00B050"/>
                          </a:solidFill>
                          <a:effectLst/>
                          <a:latin typeface="+mj-lt"/>
                          <a:ea typeface="+mn-ea"/>
                          <a:cs typeface="+mn-cs"/>
                        </a:rPr>
                        <a:t>LB238 CID 20742, 20751</a:t>
                      </a:r>
                    </a:p>
                  </a:txBody>
                  <a:tcPr marL="9525" marR="9525" marT="9525" marB="0" anchor="b"/>
                </a:tc>
                <a:tc>
                  <a:txBody>
                    <a:bodyPr/>
                    <a:lstStyle/>
                    <a:p>
                      <a:pPr marL="0" algn="l" defTabSz="914400" rtl="0" eaLnBrk="1" fontAlgn="t" latinLnBrk="0" hangingPunct="1"/>
                      <a:r>
                        <a:rPr lang="en-US" sz="1200" b="0" i="0" u="none" strike="noStrike" kern="1200" dirty="0" err="1">
                          <a:solidFill>
                            <a:srgbClr val="00B050"/>
                          </a:solidFill>
                          <a:effectLst/>
                          <a:latin typeface="+mj-lt"/>
                          <a:ea typeface="+mn-ea"/>
                          <a:cs typeface="+mn-cs"/>
                        </a:rPr>
                        <a:t>Youhan</a:t>
                      </a:r>
                      <a:r>
                        <a:rPr lang="en-US" sz="1200" b="0" i="0" u="none" strike="noStrike" kern="1200" dirty="0">
                          <a:solidFill>
                            <a:srgbClr val="00B050"/>
                          </a:solidFill>
                          <a:effectLst/>
                          <a:latin typeface="+mj-lt"/>
                          <a:ea typeface="+mn-ea"/>
                          <a:cs typeface="+mn-cs"/>
                        </a:rPr>
                        <a:t> Kim (Qualcomm)</a:t>
                      </a:r>
                    </a:p>
                  </a:txBody>
                  <a:tcPr marL="9525" marR="9525" marT="9525" marB="0" anchor="b"/>
                </a:tc>
              </a:tr>
              <a:tr h="108090">
                <a:tc>
                  <a:txBody>
                    <a:bodyPr/>
                    <a:lstStyle/>
                    <a:p>
                      <a:pPr marL="0" algn="ctr" defTabSz="914400" rtl="0" eaLnBrk="1" fontAlgn="t" latinLnBrk="0" hangingPunct="1"/>
                      <a:r>
                        <a:rPr lang="en-US" altLang="zh-CN" sz="1200" b="0" i="0" u="none" strike="noStrike" kern="1200" dirty="0" smtClean="0">
                          <a:solidFill>
                            <a:srgbClr val="00B050"/>
                          </a:solidFill>
                          <a:effectLst/>
                          <a:latin typeface="+mj-lt"/>
                          <a:ea typeface="+mn-ea"/>
                          <a:cs typeface="+mn-cs"/>
                        </a:rPr>
                        <a:t>11-19/1531</a:t>
                      </a:r>
                      <a:endParaRPr lang="en-US" altLang="zh-CN" sz="1200" b="0" i="0" u="none" strike="noStrike" kern="1200" dirty="0">
                        <a:solidFill>
                          <a:srgbClr val="00B050"/>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rgbClr val="00B050"/>
                          </a:solidFill>
                          <a:effectLst/>
                          <a:latin typeface="+mj-lt"/>
                          <a:ea typeface="+mn-ea"/>
                          <a:cs typeface="+mn-cs"/>
                        </a:rPr>
                        <a:t>LB238 CID 20785, 20934</a:t>
                      </a:r>
                    </a:p>
                  </a:txBody>
                  <a:tcPr marL="9525" marR="9525" marT="9525" marB="0" anchor="b"/>
                </a:tc>
                <a:tc>
                  <a:txBody>
                    <a:bodyPr/>
                    <a:lstStyle/>
                    <a:p>
                      <a:pPr marL="0" algn="l" defTabSz="914400" rtl="0" eaLnBrk="1" fontAlgn="t" latinLnBrk="0" hangingPunct="1"/>
                      <a:r>
                        <a:rPr lang="en-US" sz="1200" b="0" i="0" u="none" strike="noStrike" kern="1200" dirty="0" err="1">
                          <a:solidFill>
                            <a:srgbClr val="00B050"/>
                          </a:solidFill>
                          <a:effectLst/>
                          <a:latin typeface="+mj-lt"/>
                          <a:ea typeface="+mn-ea"/>
                          <a:cs typeface="+mn-cs"/>
                        </a:rPr>
                        <a:t>Youhan</a:t>
                      </a:r>
                      <a:r>
                        <a:rPr lang="en-US" sz="1200" b="0" i="0" u="none" strike="noStrike" kern="1200" dirty="0">
                          <a:solidFill>
                            <a:srgbClr val="00B050"/>
                          </a:solidFill>
                          <a:effectLst/>
                          <a:latin typeface="+mj-lt"/>
                          <a:ea typeface="+mn-ea"/>
                          <a:cs typeface="+mn-cs"/>
                        </a:rPr>
                        <a:t> Kim (Qualcomm)</a:t>
                      </a:r>
                    </a:p>
                  </a:txBody>
                  <a:tcPr marL="9525" marR="9525" marT="9525" marB="0" anchor="b"/>
                </a:tc>
              </a:tr>
              <a:tr h="115493">
                <a:tc>
                  <a:txBody>
                    <a:bodyPr/>
                    <a:lstStyle/>
                    <a:p>
                      <a:pPr marL="0" algn="ctr" defTabSz="914400" rtl="0" eaLnBrk="1" fontAlgn="t" latinLnBrk="0" hangingPunct="1"/>
                      <a:r>
                        <a:rPr lang="en-US" altLang="zh-CN" sz="1200" b="0" i="0" u="none" strike="noStrike" kern="1200" dirty="0" smtClean="0">
                          <a:solidFill>
                            <a:srgbClr val="00B050"/>
                          </a:solidFill>
                          <a:effectLst/>
                          <a:latin typeface="+mj-lt"/>
                          <a:ea typeface="+mn-ea"/>
                          <a:cs typeface="+mn-cs"/>
                        </a:rPr>
                        <a:t>11-19/1560</a:t>
                      </a:r>
                      <a:endParaRPr lang="en-US" altLang="zh-CN" sz="1200" b="0" i="0" u="none" strike="noStrike" kern="1200" dirty="0">
                        <a:solidFill>
                          <a:srgbClr val="00B050"/>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rgbClr val="00B050"/>
                          </a:solidFill>
                          <a:effectLst/>
                          <a:latin typeface="+mj-lt"/>
                          <a:ea typeface="+mn-ea"/>
                          <a:cs typeface="+mn-cs"/>
                        </a:rPr>
                        <a:t>D4.0 CR PHY </a:t>
                      </a:r>
                      <a:r>
                        <a:rPr lang="en-US" sz="1200" b="0" i="0" u="none" strike="noStrike" kern="1200" dirty="0" err="1">
                          <a:solidFill>
                            <a:srgbClr val="00B050"/>
                          </a:solidFill>
                          <a:effectLst/>
                          <a:latin typeface="+mj-lt"/>
                          <a:ea typeface="+mn-ea"/>
                          <a:cs typeface="+mn-cs"/>
                        </a:rPr>
                        <a:t>Misc</a:t>
                      </a:r>
                      <a:endParaRPr lang="en-US" sz="1200" b="0" i="0" u="none" strike="noStrike" kern="1200" dirty="0">
                        <a:solidFill>
                          <a:srgbClr val="00B050"/>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err="1">
                          <a:solidFill>
                            <a:srgbClr val="00B050"/>
                          </a:solidFill>
                          <a:effectLst/>
                          <a:latin typeface="+mj-lt"/>
                          <a:ea typeface="+mn-ea"/>
                          <a:cs typeface="+mn-cs"/>
                        </a:rPr>
                        <a:t>Tianyu</a:t>
                      </a:r>
                      <a:r>
                        <a:rPr lang="en-US" sz="1200" b="0" i="0" u="none" strike="noStrike" kern="1200" dirty="0">
                          <a:solidFill>
                            <a:srgbClr val="00B050"/>
                          </a:solidFill>
                          <a:effectLst/>
                          <a:latin typeface="+mj-lt"/>
                          <a:ea typeface="+mn-ea"/>
                          <a:cs typeface="+mn-cs"/>
                        </a:rPr>
                        <a:t> Wu (Apple)</a:t>
                      </a:r>
                    </a:p>
                  </a:txBody>
                  <a:tcPr marL="9525" marR="9525" marT="9525" marB="0" anchor="b"/>
                </a:tc>
              </a:tr>
              <a:tr h="108090">
                <a:tc>
                  <a:txBody>
                    <a:bodyPr/>
                    <a:lstStyle/>
                    <a:p>
                      <a:pPr marL="0" algn="ctr" defTabSz="914400" rtl="0" eaLnBrk="1" fontAlgn="t" latinLnBrk="0" hangingPunct="1"/>
                      <a:r>
                        <a:rPr lang="en-US" altLang="zh-CN" sz="1200" b="0" i="0" u="none" strike="sngStrike" kern="1200" dirty="0" smtClean="0">
                          <a:solidFill>
                            <a:schemeClr val="tx1"/>
                          </a:solidFill>
                          <a:effectLst/>
                          <a:latin typeface="+mj-lt"/>
                          <a:ea typeface="+mn-ea"/>
                          <a:cs typeface="+mn-cs"/>
                        </a:rPr>
                        <a:t>11-19/1577</a:t>
                      </a:r>
                      <a:endParaRPr lang="en-US" altLang="zh-CN" sz="1200" b="0" i="0" u="none" strike="sngStrike" kern="1200" dirty="0">
                        <a:solidFill>
                          <a:schemeClr val="tx1"/>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sngStrike" kern="1200" dirty="0">
                          <a:solidFill>
                            <a:schemeClr val="tx1"/>
                          </a:solidFill>
                          <a:effectLst/>
                          <a:latin typeface="+mj-lt"/>
                          <a:ea typeface="+mn-ea"/>
                          <a:cs typeface="+mn-cs"/>
                        </a:rPr>
                        <a:t>Control-Response-PPDU-Format</a:t>
                      </a:r>
                    </a:p>
                  </a:txBody>
                  <a:tcPr marL="9525" marR="9525" marT="9525" marB="0" anchor="b"/>
                </a:tc>
                <a:tc>
                  <a:txBody>
                    <a:bodyPr/>
                    <a:lstStyle/>
                    <a:p>
                      <a:pPr marL="0" algn="l" defTabSz="914400" rtl="0" eaLnBrk="1" fontAlgn="t" latinLnBrk="0" hangingPunct="1"/>
                      <a:r>
                        <a:rPr lang="en-US" sz="1200" b="0" i="0" u="none" strike="sngStrike" kern="1200" dirty="0">
                          <a:solidFill>
                            <a:schemeClr val="tx1"/>
                          </a:solidFill>
                          <a:effectLst/>
                          <a:latin typeface="+mj-lt"/>
                          <a:ea typeface="+mn-ea"/>
                          <a:cs typeface="+mn-cs"/>
                        </a:rPr>
                        <a:t>Matthew Fischer (Broadcom </a:t>
                      </a:r>
                      <a:r>
                        <a:rPr lang="en-US" sz="1200" b="0" i="0" u="none" strike="sngStrike" kern="1200" dirty="0" err="1">
                          <a:solidFill>
                            <a:schemeClr val="tx1"/>
                          </a:solidFill>
                          <a:effectLst/>
                          <a:latin typeface="+mj-lt"/>
                          <a:ea typeface="+mn-ea"/>
                          <a:cs typeface="+mn-cs"/>
                        </a:rPr>
                        <a:t>Inc</a:t>
                      </a:r>
                      <a:r>
                        <a:rPr lang="en-US" sz="1200" b="0" i="0" u="none" strike="sngStrike" kern="1200" dirty="0">
                          <a:solidFill>
                            <a:schemeClr val="tx1"/>
                          </a:solidFill>
                          <a:effectLst/>
                          <a:latin typeface="+mj-lt"/>
                          <a:ea typeface="+mn-ea"/>
                          <a:cs typeface="+mn-cs"/>
                        </a:rPr>
                        <a:t>)</a:t>
                      </a:r>
                    </a:p>
                  </a:txBody>
                  <a:tcPr marL="9525" marR="9525" marT="9525" marB="0" anchor="b"/>
                </a:tc>
              </a:tr>
              <a:tr h="108090">
                <a:tc>
                  <a:txBody>
                    <a:bodyPr/>
                    <a:lstStyle/>
                    <a:p>
                      <a:pPr marL="0" algn="ctr" defTabSz="914400" rtl="0" eaLnBrk="1" fontAlgn="t" latinLnBrk="0" hangingPunct="1"/>
                      <a:r>
                        <a:rPr lang="en-US" altLang="zh-CN" sz="1200" b="0" i="0" u="none" strike="noStrike" kern="1200" dirty="0" smtClean="0">
                          <a:solidFill>
                            <a:srgbClr val="00B050"/>
                          </a:solidFill>
                          <a:effectLst/>
                          <a:latin typeface="+mj-lt"/>
                          <a:ea typeface="+mn-ea"/>
                          <a:cs typeface="+mn-cs"/>
                        </a:rPr>
                        <a:t>11-19/1581</a:t>
                      </a:r>
                      <a:endParaRPr lang="en-US" altLang="zh-CN" sz="1200" b="0" i="0" u="none" strike="noStrike" kern="1200" dirty="0">
                        <a:solidFill>
                          <a:srgbClr val="00B050"/>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rgbClr val="00B050"/>
                          </a:solidFill>
                          <a:effectLst/>
                          <a:latin typeface="+mj-lt"/>
                          <a:ea typeface="+mn-ea"/>
                          <a:cs typeface="+mn-cs"/>
                        </a:rPr>
                        <a:t>HE-SIG-A fields proposed text changes</a:t>
                      </a:r>
                    </a:p>
                  </a:txBody>
                  <a:tcPr marL="9525" marR="9525" marT="9525" marB="0" anchor="b"/>
                </a:tc>
                <a:tc>
                  <a:txBody>
                    <a:bodyPr/>
                    <a:lstStyle/>
                    <a:p>
                      <a:pPr marL="0" algn="l" defTabSz="914400" rtl="0" eaLnBrk="1" fontAlgn="t" latinLnBrk="0" hangingPunct="1"/>
                      <a:r>
                        <a:rPr lang="en-US" sz="1200" b="0" i="0" u="none" strike="noStrike" kern="1200" dirty="0">
                          <a:solidFill>
                            <a:srgbClr val="00B050"/>
                          </a:solidFill>
                          <a:effectLst/>
                          <a:latin typeface="+mj-lt"/>
                          <a:ea typeface="+mn-ea"/>
                          <a:cs typeface="+mn-cs"/>
                        </a:rPr>
                        <a:t>Yan Zhang (Marvell)</a:t>
                      </a:r>
                    </a:p>
                  </a:txBody>
                  <a:tcPr marL="9525" marR="9525" marT="9525" marB="0" anchor="b"/>
                </a:tc>
              </a:tr>
              <a:tr h="125213">
                <a:tc>
                  <a:txBody>
                    <a:bodyPr/>
                    <a:lstStyle/>
                    <a:p>
                      <a:pPr marL="0" algn="ctr" defTabSz="914400" rtl="0" eaLnBrk="1" fontAlgn="t" latinLnBrk="0" hangingPunct="1"/>
                      <a:r>
                        <a:rPr lang="en-US" altLang="zh-CN" sz="1200" b="0" i="0" u="none" strike="noStrike" kern="1200" dirty="0" smtClean="0">
                          <a:solidFill>
                            <a:srgbClr val="00B050"/>
                          </a:solidFill>
                          <a:effectLst/>
                          <a:latin typeface="+mj-lt"/>
                          <a:ea typeface="+mn-ea"/>
                          <a:cs typeface="+mn-cs"/>
                        </a:rPr>
                        <a:t>11-19/1386</a:t>
                      </a:r>
                      <a:endParaRPr lang="en-US" altLang="zh-CN" sz="1200" b="0" i="0" u="none" strike="noStrike" kern="1200" dirty="0">
                        <a:solidFill>
                          <a:srgbClr val="00B050"/>
                        </a:solidFill>
                        <a:effectLst/>
                        <a:latin typeface="+mj-lt"/>
                        <a:ea typeface="+mn-ea"/>
                        <a:cs typeface="+mn-cs"/>
                      </a:endParaRPr>
                    </a:p>
                  </a:txBody>
                  <a:tcPr marL="9525" marR="9525" marT="9525" marB="0" anchor="ctr"/>
                </a:tc>
                <a:tc>
                  <a:txBody>
                    <a:bodyPr/>
                    <a:lstStyle/>
                    <a:p>
                      <a:pPr marL="0" algn="l" defTabSz="914400" rtl="0" eaLnBrk="1" fontAlgn="t" latinLnBrk="0" hangingPunct="1"/>
                      <a:r>
                        <a:rPr lang="en-US" altLang="zh-CN" sz="1200" b="0" i="0" u="none" strike="noStrike" kern="1200" dirty="0" smtClean="0">
                          <a:solidFill>
                            <a:srgbClr val="00B050"/>
                          </a:solidFill>
                          <a:effectLst/>
                          <a:latin typeface="+mj-lt"/>
                          <a:ea typeface="+mn-ea"/>
                          <a:cs typeface="+mn-cs"/>
                        </a:rPr>
                        <a:t>Resolution to PHY-related CID 21366</a:t>
                      </a:r>
                      <a:endParaRPr lang="en-US" sz="1200" b="0" i="0" u="none" strike="noStrike" kern="1200" dirty="0">
                        <a:solidFill>
                          <a:srgbClr val="00B050"/>
                        </a:solidFill>
                        <a:effectLst/>
                        <a:latin typeface="+mj-lt"/>
                        <a:ea typeface="+mn-ea"/>
                        <a:cs typeface="+mn-cs"/>
                      </a:endParaRPr>
                    </a:p>
                  </a:txBody>
                  <a:tcPr marL="9525" marR="9525" marT="9525" marB="0" anchor="ctr"/>
                </a:tc>
                <a:tc>
                  <a:txBody>
                    <a:bodyPr/>
                    <a:lstStyle/>
                    <a:p>
                      <a:pPr marL="0" algn="l" defTabSz="914400" rtl="0" eaLnBrk="1" fontAlgn="t" latinLnBrk="0" hangingPunct="1"/>
                      <a:r>
                        <a:rPr lang="en-US" sz="1200" b="0" i="0" u="none" strike="noStrike" kern="1200" dirty="0" smtClean="0">
                          <a:solidFill>
                            <a:srgbClr val="00B050"/>
                          </a:solidFill>
                          <a:effectLst/>
                          <a:latin typeface="+mj-lt"/>
                          <a:ea typeface="+mn-ea"/>
                          <a:cs typeface="+mn-cs"/>
                        </a:rPr>
                        <a:t>Brian (Cisco)</a:t>
                      </a:r>
                      <a:endParaRPr lang="en-US" sz="1200" b="0" i="0" u="none" strike="noStrike" kern="1200" dirty="0">
                        <a:solidFill>
                          <a:srgbClr val="00B050"/>
                        </a:solidFill>
                        <a:effectLst/>
                        <a:latin typeface="+mj-lt"/>
                        <a:ea typeface="+mn-ea"/>
                        <a:cs typeface="+mn-cs"/>
                      </a:endParaRPr>
                    </a:p>
                  </a:txBody>
                  <a:tcPr marL="9525" marR="9525" marT="9525" marB="0" anchor="ctr"/>
                </a:tc>
              </a:tr>
              <a:tr h="125213">
                <a:tc>
                  <a:txBody>
                    <a:bodyPr/>
                    <a:lstStyle/>
                    <a:p>
                      <a:pPr marL="0" algn="ctr" defTabSz="914400" rtl="0" eaLnBrk="1" fontAlgn="t" latinLnBrk="0" hangingPunct="1"/>
                      <a:r>
                        <a:rPr lang="en-US" altLang="zh-CN" sz="1200" b="0" i="0" u="none" strike="noStrike" kern="1200" dirty="0" smtClean="0">
                          <a:solidFill>
                            <a:srgbClr val="00B050"/>
                          </a:solidFill>
                          <a:effectLst/>
                          <a:latin typeface="+mj-lt"/>
                          <a:ea typeface="+mn-ea"/>
                          <a:cs typeface="+mn-cs"/>
                        </a:rPr>
                        <a:t>11-19/1236</a:t>
                      </a:r>
                      <a:endParaRPr lang="en-US" altLang="zh-CN" sz="1200" b="0" i="0" u="none" strike="noStrike" kern="1200" dirty="0">
                        <a:solidFill>
                          <a:srgbClr val="00B050"/>
                        </a:solidFill>
                        <a:effectLst/>
                        <a:latin typeface="+mj-lt"/>
                        <a:ea typeface="+mn-ea"/>
                        <a:cs typeface="+mn-cs"/>
                      </a:endParaRPr>
                    </a:p>
                  </a:txBody>
                  <a:tcPr marL="9525" marR="9525" marT="9525" marB="0" anchor="ctr"/>
                </a:tc>
                <a:tc>
                  <a:txBody>
                    <a:bodyPr/>
                    <a:lstStyle/>
                    <a:p>
                      <a:pPr marL="0" algn="l" defTabSz="914400" rtl="0" eaLnBrk="1" fontAlgn="t" latinLnBrk="0" hangingPunct="1"/>
                      <a:r>
                        <a:rPr lang="en-US" sz="1200" b="0" i="0" u="none" strike="noStrike" kern="1200" dirty="0" smtClean="0">
                          <a:solidFill>
                            <a:srgbClr val="00B050"/>
                          </a:solidFill>
                          <a:effectLst/>
                          <a:latin typeface="+mj-lt"/>
                          <a:ea typeface="+mn-ea"/>
                          <a:cs typeface="+mn-cs"/>
                        </a:rPr>
                        <a:t>Comment resolution on MIBs for LB238 (20978)</a:t>
                      </a:r>
                      <a:endParaRPr lang="en-US" sz="1200" b="0" i="0" u="none" strike="noStrike" kern="1200" dirty="0">
                        <a:solidFill>
                          <a:srgbClr val="00B050"/>
                        </a:solidFill>
                        <a:effectLst/>
                        <a:latin typeface="+mj-lt"/>
                        <a:ea typeface="+mn-ea"/>
                        <a:cs typeface="+mn-cs"/>
                      </a:endParaRPr>
                    </a:p>
                  </a:txBody>
                  <a:tcPr marL="9525" marR="9525" marT="9525" marB="0" anchor="ctr"/>
                </a:tc>
                <a:tc>
                  <a:txBody>
                    <a:bodyPr/>
                    <a:lstStyle/>
                    <a:p>
                      <a:pPr marL="0" algn="l" defTabSz="914400" rtl="0" eaLnBrk="1" fontAlgn="t" latinLnBrk="0" hangingPunct="1"/>
                      <a:r>
                        <a:rPr lang="en-US" sz="1200" b="0" i="0" u="none" strike="noStrike" kern="1200" dirty="0" smtClean="0">
                          <a:solidFill>
                            <a:srgbClr val="00B050"/>
                          </a:solidFill>
                          <a:effectLst/>
                          <a:latin typeface="+mj-lt"/>
                          <a:ea typeface="+mn-ea"/>
                          <a:cs typeface="+mn-cs"/>
                        </a:rPr>
                        <a:t>Edward Au (Huawei)</a:t>
                      </a:r>
                      <a:endParaRPr lang="en-US" sz="1200" b="0" i="0" u="none" strike="noStrike" kern="1200" dirty="0">
                        <a:solidFill>
                          <a:srgbClr val="00B050"/>
                        </a:solidFill>
                        <a:effectLst/>
                        <a:latin typeface="+mj-lt"/>
                        <a:ea typeface="+mn-ea"/>
                        <a:cs typeface="+mn-cs"/>
                      </a:endParaRPr>
                    </a:p>
                  </a:txBody>
                  <a:tcPr marL="9525" marR="9525" marT="9525" marB="0" anchor="ctr"/>
                </a:tc>
              </a:tr>
            </a:tbl>
          </a:graphicData>
        </a:graphic>
      </p:graphicFrame>
    </p:spTree>
    <p:extLst>
      <p:ext uri="{BB962C8B-B14F-4D97-AF65-F5344CB8AC3E}">
        <p14:creationId xmlns:p14="http://schemas.microsoft.com/office/powerpoint/2010/main" val="1016563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(11-19/1515, CR)</a:t>
            </a:r>
            <a:endParaRPr lang="zh-CN" altLang="en-US" dirty="0"/>
          </a:p>
        </p:txBody>
      </p:sp>
      <p:sp>
        <p:nvSpPr>
          <p:cNvPr id="3" name="内容占位符 2"/>
          <p:cNvSpPr>
            <a:spLocks noGrp="1"/>
          </p:cNvSpPr>
          <p:nvPr>
            <p:ph idx="1"/>
          </p:nvPr>
        </p:nvSpPr>
        <p:spPr/>
        <p:txBody>
          <a:bodyPr/>
          <a:lstStyle/>
          <a:p>
            <a:r>
              <a:rPr lang="en-US" altLang="zh-CN" dirty="0" smtClean="0"/>
              <a:t>Do you agree with the comment resolutions to the following CIDs and the proposed modifications to 802.11ax draft D4.3 as in 11-19/1515r1?</a:t>
            </a:r>
          </a:p>
          <a:p>
            <a:pPr lvl="1"/>
            <a:r>
              <a:rPr lang="en-US" altLang="zh-CN" dirty="0" smtClean="0"/>
              <a:t>CID 21011, 21097, 21121, 21492</a:t>
            </a:r>
          </a:p>
          <a:p>
            <a:endParaRPr lang="en-US" altLang="zh-CN" dirty="0"/>
          </a:p>
          <a:p>
            <a:r>
              <a:rPr lang="en-US" altLang="zh-CN" dirty="0" smtClean="0"/>
              <a:t>Y/N/A</a:t>
            </a:r>
          </a:p>
          <a:p>
            <a:r>
              <a:rPr lang="en-US" altLang="zh-CN" dirty="0" smtClean="0"/>
              <a:t>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2604506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(11-19/1530, CR)</a:t>
            </a:r>
            <a:endParaRPr lang="zh-CN" altLang="en-US" dirty="0"/>
          </a:p>
        </p:txBody>
      </p:sp>
      <p:sp>
        <p:nvSpPr>
          <p:cNvPr id="3" name="内容占位符 2"/>
          <p:cNvSpPr>
            <a:spLocks noGrp="1"/>
          </p:cNvSpPr>
          <p:nvPr>
            <p:ph idx="1"/>
          </p:nvPr>
        </p:nvSpPr>
        <p:spPr/>
        <p:txBody>
          <a:bodyPr/>
          <a:lstStyle/>
          <a:p>
            <a:r>
              <a:rPr lang="en-US" altLang="zh-CN" dirty="0" smtClean="0"/>
              <a:t>Do you agree with the comment resolutions to the following CIDs and the proposed modifications to 802.11ax draft D4.3 as in 11-19/1530r0?</a:t>
            </a:r>
          </a:p>
          <a:p>
            <a:pPr lvl="1"/>
            <a:r>
              <a:rPr lang="en-US" altLang="zh-CN" dirty="0" smtClean="0"/>
              <a:t>CID 20742, 20751</a:t>
            </a:r>
          </a:p>
          <a:p>
            <a:endParaRPr lang="en-US" altLang="zh-CN" dirty="0"/>
          </a:p>
          <a:p>
            <a:r>
              <a:rPr lang="en-US" altLang="zh-CN" dirty="0" smtClean="0"/>
              <a:t>Y/N/A</a:t>
            </a:r>
          </a:p>
          <a:p>
            <a:endParaRPr lang="en-US" altLang="zh-CN" dirty="0"/>
          </a:p>
          <a:p>
            <a:r>
              <a:rPr lang="en-US" altLang="zh-CN" dirty="0" smtClean="0"/>
              <a:t>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1017997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(11-19/1531, CR)</a:t>
            </a:r>
            <a:endParaRPr lang="zh-CN" altLang="en-US" dirty="0"/>
          </a:p>
        </p:txBody>
      </p:sp>
      <p:sp>
        <p:nvSpPr>
          <p:cNvPr id="3" name="内容占位符 2"/>
          <p:cNvSpPr>
            <a:spLocks noGrp="1"/>
          </p:cNvSpPr>
          <p:nvPr>
            <p:ph idx="1"/>
          </p:nvPr>
        </p:nvSpPr>
        <p:spPr/>
        <p:txBody>
          <a:bodyPr/>
          <a:lstStyle/>
          <a:p>
            <a:r>
              <a:rPr lang="en-US" altLang="zh-CN" dirty="0" smtClean="0"/>
              <a:t>Do you agree with the comment resolutions to the following CIDs and the proposed modifications to 802.11ax draft D4.3 as in 11-19/1531r0?</a:t>
            </a:r>
          </a:p>
          <a:p>
            <a:pPr lvl="1"/>
            <a:r>
              <a:rPr lang="en-US" altLang="zh-CN" dirty="0" smtClean="0"/>
              <a:t>CID 20785</a:t>
            </a:r>
            <a:endParaRPr lang="en-US" altLang="zh-CN" dirty="0"/>
          </a:p>
          <a:p>
            <a:r>
              <a:rPr lang="en-US" altLang="zh-CN" dirty="0" smtClean="0"/>
              <a:t>Y/N/A</a:t>
            </a:r>
          </a:p>
          <a:p>
            <a:endParaRPr lang="en-US" altLang="zh-CN" dirty="0"/>
          </a:p>
          <a:p>
            <a:r>
              <a:rPr lang="en-US" altLang="zh-CN" dirty="0" smtClean="0"/>
              <a:t>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4189007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(11-19/1581, Non-CR)</a:t>
            </a:r>
            <a:endParaRPr lang="zh-CN" altLang="en-US" dirty="0"/>
          </a:p>
        </p:txBody>
      </p:sp>
      <p:sp>
        <p:nvSpPr>
          <p:cNvPr id="3" name="内容占位符 2"/>
          <p:cNvSpPr>
            <a:spLocks noGrp="1"/>
          </p:cNvSpPr>
          <p:nvPr>
            <p:ph idx="1"/>
          </p:nvPr>
        </p:nvSpPr>
        <p:spPr/>
        <p:txBody>
          <a:bodyPr/>
          <a:lstStyle/>
          <a:p>
            <a:r>
              <a:rPr lang="en-US" altLang="zh-CN" dirty="0" smtClean="0"/>
              <a:t>Do you agree with the proposed modifications to 802.11ax draft D4.3 as in 11-19/1581r1?</a:t>
            </a:r>
          </a:p>
          <a:p>
            <a:endParaRPr lang="en-US" altLang="zh-CN" dirty="0" smtClean="0"/>
          </a:p>
          <a:p>
            <a:r>
              <a:rPr lang="en-US" altLang="zh-CN" dirty="0" smtClean="0"/>
              <a:t>Y/N/A</a:t>
            </a:r>
          </a:p>
          <a:p>
            <a:endParaRPr lang="en-US" altLang="zh-CN" dirty="0"/>
          </a:p>
          <a:p>
            <a:r>
              <a:rPr lang="en-US" altLang="zh-CN" dirty="0" smtClean="0"/>
              <a:t>Passed without objection</a:t>
            </a:r>
          </a:p>
          <a:p>
            <a:endParaRPr lang="en-US" altLang="zh-CN" dirty="0"/>
          </a:p>
        </p:txBody>
      </p:sp>
      <p:sp>
        <p:nvSpPr>
          <p:cNvPr id="4" name="日期占位符 3"/>
          <p:cNvSpPr>
            <a:spLocks noGrp="1"/>
          </p:cNvSpPr>
          <p:nvPr>
            <p:ph type="dt" sz="half" idx="10"/>
          </p:nvPr>
        </p:nvSpPr>
        <p:spPr/>
        <p:txBody>
          <a:bodyPr/>
          <a:lstStyle/>
          <a:p>
            <a:pPr>
              <a:defRPr/>
            </a:pPr>
            <a:r>
              <a:rPr lang="en-US"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780417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(11-19/1560, CR)</a:t>
            </a:r>
            <a:endParaRPr lang="zh-CN" altLang="en-US" dirty="0"/>
          </a:p>
        </p:txBody>
      </p:sp>
      <p:sp>
        <p:nvSpPr>
          <p:cNvPr id="3" name="内容占位符 2"/>
          <p:cNvSpPr>
            <a:spLocks noGrp="1"/>
          </p:cNvSpPr>
          <p:nvPr>
            <p:ph idx="1"/>
          </p:nvPr>
        </p:nvSpPr>
        <p:spPr/>
        <p:txBody>
          <a:bodyPr/>
          <a:lstStyle/>
          <a:p>
            <a:r>
              <a:rPr lang="en-US" altLang="zh-CN" dirty="0" smtClean="0"/>
              <a:t>Do you agree with the comment resolutions to the following CIDs and the proposed modifications to 802.11ax draft D4.3 as in 11-19/1560r2?</a:t>
            </a:r>
          </a:p>
          <a:p>
            <a:pPr lvl="1"/>
            <a:r>
              <a:rPr lang="en-US" altLang="zh-CN" dirty="0" smtClean="0"/>
              <a:t>CID 20895, 20898, 21431, 21434</a:t>
            </a:r>
          </a:p>
          <a:p>
            <a:pPr lvl="1"/>
            <a:endParaRPr lang="en-US" altLang="zh-CN" dirty="0"/>
          </a:p>
          <a:p>
            <a:r>
              <a:rPr lang="en-US" altLang="zh-CN" dirty="0" smtClean="0"/>
              <a:t>Y/N/A</a:t>
            </a:r>
          </a:p>
          <a:p>
            <a:endParaRPr lang="en-US" altLang="zh-CN" dirty="0" smtClean="0"/>
          </a:p>
          <a:p>
            <a:r>
              <a:rPr lang="en-US" altLang="zh-CN" dirty="0" smtClean="0"/>
              <a:t>Passed without objection</a:t>
            </a:r>
            <a:endParaRPr lang="en-US" altLang="zh-CN" dirty="0"/>
          </a:p>
        </p:txBody>
      </p:sp>
      <p:sp>
        <p:nvSpPr>
          <p:cNvPr id="4" name="日期占位符 3"/>
          <p:cNvSpPr>
            <a:spLocks noGrp="1"/>
          </p:cNvSpPr>
          <p:nvPr>
            <p:ph type="dt" sz="half" idx="10"/>
          </p:nvPr>
        </p:nvSpPr>
        <p:spPr/>
        <p:txBody>
          <a:bodyPr/>
          <a:lstStyle/>
          <a:p>
            <a:pPr>
              <a:defRPr/>
            </a:pPr>
            <a:r>
              <a:rPr lang="en-US"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2629058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#6 (11-19/1386, CR)</a:t>
            </a:r>
            <a:endParaRPr lang="zh-CN" altLang="en-US" dirty="0"/>
          </a:p>
        </p:txBody>
      </p:sp>
      <p:sp>
        <p:nvSpPr>
          <p:cNvPr id="3" name="内容占位符 2"/>
          <p:cNvSpPr>
            <a:spLocks noGrp="1"/>
          </p:cNvSpPr>
          <p:nvPr>
            <p:ph idx="1"/>
          </p:nvPr>
        </p:nvSpPr>
        <p:spPr/>
        <p:txBody>
          <a:bodyPr/>
          <a:lstStyle/>
          <a:p>
            <a:r>
              <a:rPr lang="en-US" altLang="zh-CN" dirty="0" smtClean="0"/>
              <a:t>Do you agree with the comment resolution to CID 21366 and the proposed modifications to 802.11ax draft D4.2 as in 11-19/1386r4?</a:t>
            </a:r>
          </a:p>
          <a:p>
            <a:pPr lvl="1"/>
            <a:endParaRPr lang="en-US" altLang="zh-CN" dirty="0"/>
          </a:p>
          <a:p>
            <a:r>
              <a:rPr lang="en-US" altLang="zh-CN" dirty="0" smtClean="0"/>
              <a:t>Y/N/A</a:t>
            </a:r>
          </a:p>
          <a:p>
            <a:endParaRPr lang="en-US" altLang="zh-CN" dirty="0" smtClean="0"/>
          </a:p>
          <a:p>
            <a:r>
              <a:rPr lang="en-US" altLang="zh-CN" dirty="0" smtClean="0"/>
              <a:t>Passed without objection</a:t>
            </a:r>
            <a:endParaRPr lang="en-US" altLang="zh-CN" dirty="0"/>
          </a:p>
        </p:txBody>
      </p:sp>
      <p:sp>
        <p:nvSpPr>
          <p:cNvPr id="4" name="日期占位符 3"/>
          <p:cNvSpPr>
            <a:spLocks noGrp="1"/>
          </p:cNvSpPr>
          <p:nvPr>
            <p:ph type="dt" sz="half" idx="10"/>
          </p:nvPr>
        </p:nvSpPr>
        <p:spPr/>
        <p:txBody>
          <a:bodyPr/>
          <a:lstStyle/>
          <a:p>
            <a:pPr>
              <a:defRPr/>
            </a:pPr>
            <a:r>
              <a:rPr lang="en-US"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2364831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#7 </a:t>
            </a:r>
            <a:r>
              <a:rPr lang="en-US" altLang="zh-CN" dirty="0" smtClean="0"/>
              <a:t>(11-19/1531, CR)</a:t>
            </a:r>
            <a:endParaRPr lang="zh-CN" altLang="en-US" dirty="0"/>
          </a:p>
        </p:txBody>
      </p:sp>
      <p:sp>
        <p:nvSpPr>
          <p:cNvPr id="3" name="内容占位符 2"/>
          <p:cNvSpPr>
            <a:spLocks noGrp="1"/>
          </p:cNvSpPr>
          <p:nvPr>
            <p:ph idx="1"/>
          </p:nvPr>
        </p:nvSpPr>
        <p:spPr/>
        <p:txBody>
          <a:bodyPr/>
          <a:lstStyle/>
          <a:p>
            <a:r>
              <a:rPr lang="en-US" altLang="zh-CN" dirty="0" smtClean="0"/>
              <a:t>Do you agree with the comment resolutions to the following CIDs and the proposed modifications to 802.11ax draft D4.3 as in </a:t>
            </a:r>
            <a:r>
              <a:rPr lang="en-US" altLang="zh-CN" dirty="0" smtClean="0"/>
              <a:t>11-19/1531r1?</a:t>
            </a:r>
            <a:endParaRPr lang="en-US" altLang="zh-CN" dirty="0" smtClean="0"/>
          </a:p>
          <a:p>
            <a:pPr lvl="1"/>
            <a:r>
              <a:rPr lang="en-US" altLang="zh-CN" dirty="0" smtClean="0"/>
              <a:t>CID </a:t>
            </a:r>
            <a:r>
              <a:rPr lang="en-US" altLang="zh-CN" dirty="0" smtClean="0"/>
              <a:t>20934</a:t>
            </a:r>
            <a:endParaRPr lang="en-US" altLang="zh-CN" dirty="0"/>
          </a:p>
          <a:p>
            <a:endParaRPr lang="en-US" altLang="zh-CN" dirty="0"/>
          </a:p>
          <a:p>
            <a:r>
              <a:rPr lang="en-US" altLang="zh-CN" dirty="0" smtClean="0"/>
              <a:t>Passed without objection</a:t>
            </a:r>
            <a:endParaRPr lang="en-US" altLang="zh-CN" dirty="0" smtClean="0"/>
          </a:p>
          <a:p>
            <a:endParaRPr lang="en-US" altLang="zh-CN" dirty="0"/>
          </a:p>
        </p:txBody>
      </p:sp>
      <p:sp>
        <p:nvSpPr>
          <p:cNvPr id="4" name="日期占位符 3"/>
          <p:cNvSpPr>
            <a:spLocks noGrp="1"/>
          </p:cNvSpPr>
          <p:nvPr>
            <p:ph type="dt" sz="half" idx="10"/>
          </p:nvPr>
        </p:nvSpPr>
        <p:spPr/>
        <p:txBody>
          <a:bodyPr/>
          <a:lstStyle/>
          <a:p>
            <a:pPr>
              <a:defRPr/>
            </a:pPr>
            <a:r>
              <a:rPr lang="en-US"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345447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Hanoi, Vietnam</a:t>
            </a:r>
          </a:p>
          <a:p>
            <a:pPr algn="ctr">
              <a:lnSpc>
                <a:spcPct val="90000"/>
              </a:lnSpc>
              <a:buFontTx/>
              <a:buNone/>
            </a:pPr>
            <a:r>
              <a:rPr lang="en-US" altLang="en-US" sz="3200" dirty="0" smtClean="0">
                <a:latin typeface="Arial" pitchFamily="34" charset="0"/>
              </a:rPr>
              <a:t>Sep 16-17,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#8 </a:t>
            </a:r>
            <a:r>
              <a:rPr lang="en-US" altLang="zh-CN" dirty="0" smtClean="0"/>
              <a:t>(</a:t>
            </a:r>
            <a:r>
              <a:rPr lang="en-US" altLang="zh-CN" dirty="0" smtClean="0"/>
              <a:t>11-19/1236, </a:t>
            </a:r>
            <a:r>
              <a:rPr lang="en-US" altLang="zh-CN" dirty="0" smtClean="0"/>
              <a:t>CR)</a:t>
            </a:r>
            <a:endParaRPr lang="zh-CN" altLang="en-US" dirty="0"/>
          </a:p>
        </p:txBody>
      </p:sp>
      <p:sp>
        <p:nvSpPr>
          <p:cNvPr id="3" name="内容占位符 2"/>
          <p:cNvSpPr>
            <a:spLocks noGrp="1"/>
          </p:cNvSpPr>
          <p:nvPr>
            <p:ph idx="1"/>
          </p:nvPr>
        </p:nvSpPr>
        <p:spPr/>
        <p:txBody>
          <a:bodyPr/>
          <a:lstStyle/>
          <a:p>
            <a:r>
              <a:rPr lang="en-US" altLang="zh-CN" dirty="0" smtClean="0"/>
              <a:t>Do you agree with the comment resolutions to </a:t>
            </a:r>
            <a:r>
              <a:rPr lang="en-US" altLang="zh-CN" dirty="0" smtClean="0"/>
              <a:t>CID 20978 </a:t>
            </a:r>
            <a:r>
              <a:rPr lang="en-US" altLang="zh-CN" dirty="0" smtClean="0"/>
              <a:t>as in </a:t>
            </a:r>
            <a:r>
              <a:rPr lang="en-US" altLang="zh-CN" dirty="0" smtClean="0"/>
              <a:t>11-19/1236r3?</a:t>
            </a:r>
            <a:endParaRPr lang="en-US" altLang="zh-CN" dirty="0" smtClean="0"/>
          </a:p>
          <a:p>
            <a:endParaRPr lang="en-US" altLang="zh-CN" dirty="0" smtClean="0"/>
          </a:p>
          <a:p>
            <a:r>
              <a:rPr lang="en-US" altLang="zh-CN" dirty="0" smtClean="0"/>
              <a:t>Y/N/A</a:t>
            </a:r>
          </a:p>
          <a:p>
            <a:endParaRPr lang="en-US" altLang="zh-CN" dirty="0"/>
          </a:p>
          <a:p>
            <a:r>
              <a:rPr lang="en-US" altLang="zh-CN" dirty="0" smtClean="0"/>
              <a:t>Passed without objection</a:t>
            </a:r>
            <a:endParaRPr lang="en-US" altLang="zh-CN" dirty="0" smtClean="0"/>
          </a:p>
          <a:p>
            <a:endParaRPr lang="en-US" altLang="zh-CN" dirty="0"/>
          </a:p>
        </p:txBody>
      </p:sp>
      <p:sp>
        <p:nvSpPr>
          <p:cNvPr id="4" name="日期占位符 3"/>
          <p:cNvSpPr>
            <a:spLocks noGrp="1"/>
          </p:cNvSpPr>
          <p:nvPr>
            <p:ph type="dt" sz="half" idx="10"/>
          </p:nvPr>
        </p:nvSpPr>
        <p:spPr/>
        <p:txBody>
          <a:bodyPr/>
          <a:lstStyle/>
          <a:p>
            <a:pPr>
              <a:defRPr/>
            </a:pPr>
            <a:r>
              <a:rPr lang="en-US"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3327541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4" name="灯片编号占位符 3"/>
          <p:cNvSpPr>
            <a:spLocks noGrp="1"/>
          </p:cNvSpPr>
          <p:nvPr>
            <p:ph type="sldNum" sz="quarter" idx="12"/>
          </p:nvPr>
        </p:nvSpPr>
        <p:spPr/>
        <p:txBody>
          <a:bodyPr/>
          <a:lstStyle/>
          <a:p>
            <a:r>
              <a:rPr lang="en-US" altLang="en-US" smtClean="0"/>
              <a:t>Slide </a:t>
            </a:r>
            <a:fld id="{4D0A5DF6-E439-491E-A6FD-BEBF69AE36C3}" type="slidenum">
              <a:rPr lang="en-US" altLang="en-US" smtClean="0"/>
              <a:pPr/>
              <a:t>3</a:t>
            </a:fld>
            <a:endParaRPr lang="en-US" altLang="en-US"/>
          </a:p>
        </p:txBody>
      </p:sp>
      <p:sp>
        <p:nvSpPr>
          <p:cNvPr id="5" name="页脚占位符 4"/>
          <p:cNvSpPr>
            <a:spLocks noGrp="1"/>
          </p:cNvSpPr>
          <p:nvPr>
            <p:ph type="ftr" sz="quarter" idx="3"/>
          </p:nvPr>
        </p:nvSpPr>
        <p:spPr>
          <a:xfrm>
            <a:off x="7283964" y="6475413"/>
            <a:ext cx="1259961" cy="184666"/>
          </a:xfrm>
        </p:spPr>
        <p:txBody>
          <a:bodyPr/>
          <a:lstStyle/>
          <a:p>
            <a:pPr>
              <a:defRPr/>
            </a:pPr>
            <a:r>
              <a:rPr lang="en-US" dirty="0" smtClean="0"/>
              <a:t>Bo Sun (ZTE), et al</a:t>
            </a:r>
            <a:endParaRPr lang="en-US" dirty="0"/>
          </a:p>
        </p:txBody>
      </p:sp>
      <p:sp>
        <p:nvSpPr>
          <p:cNvPr id="6"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smtClean="0"/>
              <a:t>Following 5 slides</a:t>
            </a:r>
            <a:endParaRPr lang="zh-CN" altLang="en-US" kern="0" dirty="0"/>
          </a:p>
        </p:txBody>
      </p:sp>
    </p:spTree>
    <p:extLst>
      <p:ext uri="{BB962C8B-B14F-4D97-AF65-F5344CB8AC3E}">
        <p14:creationId xmlns:p14="http://schemas.microsoft.com/office/powerpoint/2010/main" val="2113017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1" name="页脚占位符 4"/>
          <p:cNvSpPr>
            <a:spLocks noGrp="1"/>
          </p:cNvSpPr>
          <p:nvPr>
            <p:ph type="ftr" sz="quarter" idx="3"/>
          </p:nvPr>
        </p:nvSpPr>
        <p:spPr>
          <a:xfrm>
            <a:off x="7283964" y="6475413"/>
            <a:ext cx="1259961" cy="184666"/>
          </a:xfrm>
        </p:spPr>
        <p:txBody>
          <a:bodyPr/>
          <a:lstStyle/>
          <a:p>
            <a:pPr>
              <a:defRPr/>
            </a:pPr>
            <a:r>
              <a:rPr lang="en-US" dirty="0" smtClean="0"/>
              <a:t>Bo Sun (ZTE), et al</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2" name="页脚占位符 4"/>
          <p:cNvSpPr>
            <a:spLocks noGrp="1"/>
          </p:cNvSpPr>
          <p:nvPr>
            <p:ph type="ftr" sz="quarter" idx="3"/>
          </p:nvPr>
        </p:nvSpPr>
        <p:spPr>
          <a:xfrm>
            <a:off x="7283965" y="6475413"/>
            <a:ext cx="1259960" cy="184666"/>
          </a:xfrm>
        </p:spPr>
        <p:txBody>
          <a:bodyPr/>
          <a:lstStyle/>
          <a:p>
            <a:pPr>
              <a:defRPr/>
            </a:pPr>
            <a:r>
              <a:rPr lang="en-US" dirty="0" smtClean="0"/>
              <a:t>Bo Sun (ZTE), et al</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1" name="页脚占位符 4"/>
          <p:cNvSpPr>
            <a:spLocks noGrp="1"/>
          </p:cNvSpPr>
          <p:nvPr>
            <p:ph type="ftr" sz="quarter" idx="3"/>
          </p:nvPr>
        </p:nvSpPr>
        <p:spPr>
          <a:xfrm>
            <a:off x="7283965" y="6475413"/>
            <a:ext cx="1259960" cy="184666"/>
          </a:xfrm>
        </p:spPr>
        <p:txBody>
          <a:bodyPr/>
          <a:lstStyle/>
          <a:p>
            <a:pPr>
              <a:defRPr/>
            </a:pPr>
            <a:r>
              <a:rPr lang="en-US" dirty="0" smtClean="0"/>
              <a:t>Bo Sun (ZTE), et al</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1" name="页脚占位符 4"/>
          <p:cNvSpPr>
            <a:spLocks noGrp="1"/>
          </p:cNvSpPr>
          <p:nvPr>
            <p:ph type="ftr" sz="quarter" idx="3"/>
          </p:nvPr>
        </p:nvSpPr>
        <p:spPr>
          <a:xfrm>
            <a:off x="7283965" y="6475413"/>
            <a:ext cx="1259960" cy="184666"/>
          </a:xfrm>
        </p:spPr>
        <p:txBody>
          <a:bodyPr/>
          <a:lstStyle/>
          <a:p>
            <a:pPr>
              <a:defRPr/>
            </a:pPr>
            <a:r>
              <a:rPr lang="en-US" dirty="0" smtClean="0"/>
              <a:t>Bo Sun (ZTE), et al</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1" name="页脚占位符 4"/>
          <p:cNvSpPr>
            <a:spLocks noGrp="1"/>
          </p:cNvSpPr>
          <p:nvPr>
            <p:ph type="ftr" sz="quarter" idx="3"/>
          </p:nvPr>
        </p:nvSpPr>
        <p:spPr>
          <a:xfrm>
            <a:off x="7283965" y="6475413"/>
            <a:ext cx="1259960" cy="184666"/>
          </a:xfrm>
        </p:spPr>
        <p:txBody>
          <a:bodyPr/>
          <a:lstStyle/>
          <a:p>
            <a:pPr>
              <a:defRPr/>
            </a:pPr>
            <a:r>
              <a:rPr lang="en-US" dirty="0" smtClean="0"/>
              <a:t>Bo Sun (ZTE), et al</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0" name="页脚占位符 4"/>
          <p:cNvSpPr>
            <a:spLocks noGrp="1"/>
          </p:cNvSpPr>
          <p:nvPr>
            <p:ph type="ftr" sz="quarter" idx="3"/>
          </p:nvPr>
        </p:nvSpPr>
        <p:spPr>
          <a:xfrm>
            <a:off x="7283965" y="6475413"/>
            <a:ext cx="1259960" cy="184666"/>
          </a:xfrm>
        </p:spPr>
        <p:txBody>
          <a:bodyPr/>
          <a:lstStyle/>
          <a:p>
            <a:pPr>
              <a:defRPr/>
            </a:pPr>
            <a:r>
              <a:rPr lang="en-US" dirty="0" smtClean="0"/>
              <a:t>Bo Sun (ZTE), et al</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59989</TotalTime>
  <Words>1366</Words>
  <Application>Microsoft Office PowerPoint</Application>
  <PresentationFormat>全屏显示(4:3)</PresentationFormat>
  <Paragraphs>245</Paragraphs>
  <Slides>20</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9" baseType="lpstr">
      <vt:lpstr>Monotype Sorts</vt:lpstr>
      <vt:lpstr>MS PGothic</vt:lpstr>
      <vt:lpstr>MS PGothic</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PowerPoint 演示文稿</vt:lpstr>
      <vt:lpstr>PHY Submissions</vt:lpstr>
      <vt:lpstr>SP #1 (11-19/1515, CR)</vt:lpstr>
      <vt:lpstr>SP #2 (11-19/1530, CR)</vt:lpstr>
      <vt:lpstr>SP #3 (11-19/1531, CR)</vt:lpstr>
      <vt:lpstr>SP #4 (11-19/1581, Non-CR)</vt:lpstr>
      <vt:lpstr>SP #5 (11-19/1560, CR)</vt:lpstr>
      <vt:lpstr>SP #6 (11-19/1386, CR)</vt:lpstr>
      <vt:lpstr>SP #7 (11-19/1531, CR)</vt:lpstr>
      <vt:lpstr>SP #8 (11-19/1236, CR)</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2772</cp:revision>
  <cp:lastPrinted>1998-02-10T13:28:06Z</cp:lastPrinted>
  <dcterms:created xsi:type="dcterms:W3CDTF">2007-04-17T18:10:23Z</dcterms:created>
  <dcterms:modified xsi:type="dcterms:W3CDTF">2019-09-17T12:51:57Z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