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606" r:id="rId2"/>
    <p:sldId id="630" r:id="rId3"/>
    <p:sldId id="631" r:id="rId4"/>
    <p:sldId id="612" r:id="rId5"/>
    <p:sldId id="613" r:id="rId6"/>
    <p:sldId id="614" r:id="rId7"/>
    <p:sldId id="615" r:id="rId8"/>
    <p:sldId id="616" r:id="rId9"/>
    <p:sldId id="617" r:id="rId10"/>
    <p:sldId id="627" r:id="rId11"/>
    <p:sldId id="632" r:id="rId12"/>
    <p:sldId id="63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2019</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2019</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2019</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802.11-19/1634r0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a:xfrm>
            <a:off x="7322437" y="6475413"/>
            <a:ext cx="1221488" cy="184666"/>
          </a:xfrm>
        </p:spPr>
        <p:txBody>
          <a:bodyPr/>
          <a:lstStyle/>
          <a:p>
            <a:pPr>
              <a:defRPr/>
            </a:pPr>
            <a:r>
              <a:rPr lang="en-US" dirty="0"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2019-09-16</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79"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0" name="页脚占位符 4"/>
          <p:cNvSpPr>
            <a:spLocks noGrp="1"/>
          </p:cNvSpPr>
          <p:nvPr>
            <p:ph type="ftr" sz="quarter" idx="3"/>
          </p:nvPr>
        </p:nvSpPr>
        <p:spPr>
          <a:xfrm>
            <a:off x="7283965" y="6475413"/>
            <a:ext cx="1259960" cy="184666"/>
          </a:xfrm>
        </p:spPr>
        <p:txBody>
          <a:bodyPr/>
          <a:lstStyle/>
          <a:p>
            <a:pPr>
              <a:defRPr/>
            </a:pPr>
            <a:r>
              <a:rPr lang="en-US" dirty="0" smtClean="0"/>
              <a:t>Bo Sun (ZTE</a:t>
            </a:r>
            <a:r>
              <a:rPr lang="en-US" dirty="0" smtClean="0"/>
              <a:t>), </a:t>
            </a:r>
            <a:r>
              <a:rPr lang="en-US" dirty="0" smtClean="0"/>
              <a:t>et al</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r>
              <a:rPr lang="en-US" smtClean="0"/>
              <a:t>Sep 2019</a:t>
            </a:r>
            <a:endParaRPr lang="en-US" dirty="0"/>
          </a:p>
        </p:txBody>
      </p:sp>
      <p:sp>
        <p:nvSpPr>
          <p:cNvPr id="3" name="灯片编号占位符 2"/>
          <p:cNvSpPr>
            <a:spLocks noGrp="1"/>
          </p:cNvSpPr>
          <p:nvPr>
            <p:ph type="sldNum" sz="quarter" idx="12"/>
          </p:nvPr>
        </p:nvSpPr>
        <p:spPr/>
        <p:txBody>
          <a:bodyPr/>
          <a:lstStyle/>
          <a:p>
            <a:r>
              <a:rPr lang="en-US" altLang="en-US" smtClean="0"/>
              <a:t>Slide </a:t>
            </a:r>
            <a:fld id="{72273DAC-1949-4589-BE05-FC0EDD130760}" type="slidenum">
              <a:rPr lang="en-US" altLang="en-US" smtClean="0"/>
              <a:pPr/>
              <a:t>11</a:t>
            </a:fld>
            <a:endParaRPr lang="en-US" altLang="en-US"/>
          </a:p>
        </p:txBody>
      </p:sp>
      <p:sp>
        <p:nvSpPr>
          <p:cNvPr id="4" name="页脚占位符 3"/>
          <p:cNvSpPr>
            <a:spLocks noGrp="1"/>
          </p:cNvSpPr>
          <p:nvPr>
            <p:ph type="ftr" sz="quarter" idx="3"/>
          </p:nvPr>
        </p:nvSpPr>
        <p:spPr/>
        <p:txBody>
          <a:bodyPr/>
          <a:lstStyle/>
          <a:p>
            <a:pPr>
              <a:defRPr/>
            </a:pPr>
            <a:r>
              <a:rPr lang="en-US" smtClean="0"/>
              <a:t>Bo Sun (ZTE), et al</a:t>
            </a:r>
            <a:endParaRPr lang="en-US" dirty="0"/>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smtClean="0"/>
              <a:t>PHY Adhoc Time Slots</a:t>
            </a:r>
            <a:endParaRPr lang="zh-CN" altLang="en-US" kern="0" dirty="0"/>
          </a:p>
        </p:txBody>
      </p:sp>
      <p:graphicFrame>
        <p:nvGraphicFramePr>
          <p:cNvPr id="7" name="Table 6"/>
          <p:cNvGraphicFramePr>
            <a:graphicFrameLocks noGrp="1"/>
          </p:cNvGraphicFramePr>
          <p:nvPr>
            <p:extLst>
              <p:ext uri="{D42A27DB-BD31-4B8C-83A1-F6EECF244321}">
                <p14:modId xmlns:p14="http://schemas.microsoft.com/office/powerpoint/2010/main" val="2482940325"/>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708660">
                  <a:extLst>
                    <a:ext uri="{9D8B030D-6E8A-4147-A177-3AD203B41FA5}">
                      <a16:colId xmlns="" xmlns:a16="http://schemas.microsoft.com/office/drawing/2014/main" val="20001"/>
                    </a:ext>
                  </a:extLst>
                </a:gridCol>
                <a:gridCol w="708660">
                  <a:extLst>
                    <a:ext uri="{9D8B030D-6E8A-4147-A177-3AD203B41FA5}">
                      <a16:colId xmlns="" xmlns:a16="http://schemas.microsoft.com/office/drawing/2014/main" val="20002"/>
                    </a:ext>
                  </a:extLst>
                </a:gridCol>
                <a:gridCol w="708660">
                  <a:extLst>
                    <a:ext uri="{9D8B030D-6E8A-4147-A177-3AD203B41FA5}">
                      <a16:colId xmlns="" xmlns:a16="http://schemas.microsoft.com/office/drawing/2014/main" val="20003"/>
                    </a:ext>
                  </a:extLst>
                </a:gridCol>
                <a:gridCol w="708660">
                  <a:extLst>
                    <a:ext uri="{9D8B030D-6E8A-4147-A177-3AD203B41FA5}">
                      <a16:colId xmlns="" xmlns:a16="http://schemas.microsoft.com/office/drawing/2014/main" val="20004"/>
                    </a:ext>
                  </a:extLst>
                </a:gridCol>
                <a:gridCol w="1417320">
                  <a:extLst>
                    <a:ext uri="{9D8B030D-6E8A-4147-A177-3AD203B41FA5}">
                      <a16:colId xmlns="" xmlns:a16="http://schemas.microsoft.com/office/drawing/2014/main" val="20005"/>
                    </a:ext>
                  </a:extLst>
                </a:gridCol>
                <a:gridCol w="1417320">
                  <a:extLst>
                    <a:ext uri="{9D8B030D-6E8A-4147-A177-3AD203B41FA5}">
                      <a16:colId xmlns=""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err="1" smtClean="0"/>
                        <a:t>TGax</a:t>
                      </a:r>
                      <a:endParaRPr lang="en-US" sz="1800" b="1" dirty="0"/>
                    </a:p>
                  </a:txBody>
                  <a:tcPr/>
                </a:tc>
                <a:tc>
                  <a:txBody>
                    <a:bodyPr/>
                    <a:lstStyle/>
                    <a:p>
                      <a:pPr algn="ctr"/>
                      <a:r>
                        <a:rPr lang="en-US" sz="1800" b="1" dirty="0" err="1" smtClean="0"/>
                        <a:t>TGax</a:t>
                      </a:r>
                      <a:endParaRPr lang="en-US" sz="1800" b="1" dirty="0"/>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1" dirty="0" err="1" smtClean="0"/>
                        <a:t>TGax</a:t>
                      </a:r>
                      <a:endParaRPr lang="en-US" altLang="zh-CN" sz="1800" b="1" dirty="0"/>
                    </a:p>
                  </a:txBody>
                  <a:tcPr/>
                </a:tc>
                <a:tc hMerge="1">
                  <a:txBody>
                    <a:bodyPr/>
                    <a:lstStyle/>
                    <a:p>
                      <a:endParaRPr lang="en-US"/>
                    </a:p>
                  </a:txBody>
                  <a:tcPr/>
                </a:tc>
                <a:tc>
                  <a:txBody>
                    <a:bodyPr/>
                    <a:lstStyle/>
                    <a:p>
                      <a:pPr algn="ctr"/>
                      <a:r>
                        <a:rPr lang="en-US" sz="1200" b="1" dirty="0" smtClean="0"/>
                        <a:t>MAC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MU</a:t>
                      </a: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err="1"/>
                        <a:t>TGax</a:t>
                      </a:r>
                      <a:endParaRPr lang="en-US" sz="1800" b="1" dirty="0"/>
                    </a:p>
                  </a:txBody>
                  <a:tcPr/>
                </a:tc>
                <a:tc>
                  <a:txBody>
                    <a:bodyPr/>
                    <a:lstStyle/>
                    <a:p>
                      <a:pPr algn="ctr"/>
                      <a:r>
                        <a:rPr lang="en-US" b="1" dirty="0" err="1" smtClean="0"/>
                        <a:t>TGax</a:t>
                      </a: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r>
                        <a:rPr lang="en-US" sz="1200" b="1" dirty="0" smtClean="0"/>
                        <a:t>MAC</a:t>
                      </a:r>
                      <a:endParaRPr lang="en-US" sz="1200" b="1" dirty="0"/>
                    </a:p>
                  </a:txBody>
                  <a:tcPr/>
                </a:tc>
                <a:tc>
                  <a:txBody>
                    <a:bodyPr/>
                    <a:lstStyle/>
                    <a:p>
                      <a:r>
                        <a:rPr lang="en-US" sz="1600" b="1" dirty="0" smtClean="0"/>
                        <a:t>PHY</a:t>
                      </a:r>
                      <a:endParaRPr lang="en-US" sz="16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black"/>
                          </a:solidFill>
                          <a:effectLst/>
                          <a:uLnTx/>
                          <a:uFillTx/>
                          <a:latin typeface="+mn-lt"/>
                          <a:ea typeface="+mn-ea"/>
                          <a:cs typeface="+mn-cs"/>
                        </a:rPr>
                        <a:t>PHY</a:t>
                      </a:r>
                      <a:endParaRPr kumimoji="0" lang="en-US" sz="16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gridSpan="2">
                  <a:txBody>
                    <a:bodyPr/>
                    <a:lstStyle/>
                    <a:p>
                      <a:pPr algn="ctr"/>
                      <a:endParaRPr lang="en-US" sz="1200" b="1"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3549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PHY Submissions</a:t>
            </a:r>
            <a:endParaRPr lang="zh-CN" altLang="en-US" dirty="0"/>
          </a:p>
        </p:txBody>
      </p:sp>
      <p:sp>
        <p:nvSpPr>
          <p:cNvPr id="3" name="日期占位符 2"/>
          <p:cNvSpPr>
            <a:spLocks noGrp="1"/>
          </p:cNvSpPr>
          <p:nvPr>
            <p:ph type="dt" sz="half" idx="10"/>
          </p:nvPr>
        </p:nvSpPr>
        <p:spPr/>
        <p:txBody>
          <a:bodyPr/>
          <a:lstStyle/>
          <a:p>
            <a:pPr>
              <a:defRPr/>
            </a:pPr>
            <a:r>
              <a:rPr lang="en-US" smtClean="0"/>
              <a:t>Sep 2019</a:t>
            </a:r>
            <a:endParaRPr lang="en-US" dirty="0"/>
          </a:p>
        </p:txBody>
      </p:sp>
      <p:sp>
        <p:nvSpPr>
          <p:cNvPr id="4" name="灯片编号占位符 3"/>
          <p:cNvSpPr>
            <a:spLocks noGrp="1"/>
          </p:cNvSpPr>
          <p:nvPr>
            <p:ph type="sldNum" sz="quarter" idx="12"/>
          </p:nvPr>
        </p:nvSpPr>
        <p:spPr/>
        <p:txBody>
          <a:bodyPr/>
          <a:lstStyle/>
          <a:p>
            <a:r>
              <a:rPr lang="en-US" altLang="en-US" smtClean="0"/>
              <a:t>Slide </a:t>
            </a:r>
            <a:fld id="{4D0A5DF6-E439-491E-A6FD-BEBF69AE36C3}" type="slidenum">
              <a:rPr lang="en-US" altLang="en-US" smtClean="0"/>
              <a:pPr/>
              <a:t>12</a:t>
            </a:fld>
            <a:endParaRPr lang="en-US" altLang="en-US"/>
          </a:p>
        </p:txBody>
      </p:sp>
      <p:sp>
        <p:nvSpPr>
          <p:cNvPr id="5" name="页脚占位符 4"/>
          <p:cNvSpPr>
            <a:spLocks noGrp="1"/>
          </p:cNvSpPr>
          <p:nvPr>
            <p:ph type="ftr" sz="quarter" idx="3"/>
          </p:nvPr>
        </p:nvSpPr>
        <p:spPr>
          <a:xfrm>
            <a:off x="7283964" y="6475413"/>
            <a:ext cx="1259961" cy="184666"/>
          </a:xfrm>
        </p:spPr>
        <p:txBody>
          <a:bodyPr/>
          <a:lstStyle/>
          <a:p>
            <a:pPr>
              <a:defRPr/>
            </a:pPr>
            <a:r>
              <a:rPr lang="en-US" dirty="0" smtClean="0"/>
              <a:t>Bo Sun (</a:t>
            </a:r>
            <a:r>
              <a:rPr lang="en-US" dirty="0" smtClean="0"/>
              <a:t>ZTE), </a:t>
            </a:r>
            <a:r>
              <a:rPr lang="en-US" dirty="0" smtClean="0"/>
              <a:t>et al</a:t>
            </a:r>
            <a:endParaRPr lang="en-US" dirty="0"/>
          </a:p>
        </p:txBody>
      </p:sp>
      <p:sp>
        <p:nvSpPr>
          <p:cNvPr id="6"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7" name="Table 5"/>
          <p:cNvGraphicFramePr>
            <a:graphicFrameLocks noGrp="1"/>
          </p:cNvGraphicFramePr>
          <p:nvPr>
            <p:extLst>
              <p:ext uri="{D42A27DB-BD31-4B8C-83A1-F6EECF244321}">
                <p14:modId xmlns:p14="http://schemas.microsoft.com/office/powerpoint/2010/main" val="1883284672"/>
              </p:ext>
            </p:extLst>
          </p:nvPr>
        </p:nvGraphicFramePr>
        <p:xfrm>
          <a:off x="828675" y="3137695"/>
          <a:ext cx="7629525" cy="2464676"/>
        </p:xfrm>
        <a:graphic>
          <a:graphicData uri="http://schemas.openxmlformats.org/drawingml/2006/table">
            <a:tbl>
              <a:tblPr>
                <a:tableStyleId>{0E3FDE45-AF77-4B5C-9715-49D594BDF05E}</a:tableStyleId>
              </a:tblPr>
              <a:tblGrid>
                <a:gridCol w="990601"/>
                <a:gridCol w="3981449"/>
                <a:gridCol w="2657475"/>
              </a:tblGrid>
              <a:tr h="269945">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0">
                <a:tc>
                  <a:txBody>
                    <a:bodyPr/>
                    <a:lstStyle/>
                    <a:p>
                      <a:pPr algn="ctr" fontAlgn="t"/>
                      <a:r>
                        <a:rPr lang="en-US" sz="1200" b="0" i="0" u="none" strike="noStrike" dirty="0" smtClean="0">
                          <a:solidFill>
                            <a:schemeClr val="tx1"/>
                          </a:solidFill>
                          <a:effectLst/>
                          <a:latin typeface="+mj-lt"/>
                        </a:rPr>
                        <a:t>11-19/0867</a:t>
                      </a:r>
                      <a:endParaRPr lang="en-US" sz="1200" b="0" i="0" u="none" strike="noStrike" dirty="0" smtClean="0">
                        <a:solidFill>
                          <a:schemeClr val="tx1"/>
                        </a:solidFill>
                        <a:effectLst/>
                        <a:latin typeface="+mj-lt"/>
                      </a:endParaRPr>
                    </a:p>
                  </a:txBody>
                  <a:tcPr marL="9525" marR="9525" marT="9525" marB="0"/>
                </a:tc>
                <a:tc>
                  <a:txBody>
                    <a:bodyPr/>
                    <a:lstStyle/>
                    <a:p>
                      <a:pPr marL="0" algn="l" defTabSz="914400" rtl="0" eaLnBrk="1" fontAlgn="t" latinLnBrk="0" hangingPunct="1"/>
                      <a:r>
                        <a:rPr lang="en-US" sz="1200" b="0" i="0" u="none" strike="noStrike" kern="1200" dirty="0" err="1">
                          <a:solidFill>
                            <a:schemeClr val="tx1"/>
                          </a:solidFill>
                          <a:effectLst/>
                          <a:latin typeface="+mj-lt"/>
                          <a:ea typeface="+mn-ea"/>
                          <a:cs typeface="+mn-cs"/>
                        </a:rPr>
                        <a:t>PHY_CR_TxRxProcedure</a:t>
                      </a:r>
                      <a:endParaRPr lang="en-US" sz="1200" b="0" i="0" u="none" strike="noStrike" kern="1200" dirty="0">
                        <a:solidFill>
                          <a:schemeClr val="tx1"/>
                        </a:solidFill>
                        <a:effectLst/>
                        <a:latin typeface="+mj-lt"/>
                        <a:ea typeface="+mn-ea"/>
                        <a:cs typeface="+mn-cs"/>
                      </a:endParaRPr>
                    </a:p>
                  </a:txBody>
                  <a:tcPr marL="9525" marR="9525" marT="9525" marB="0"/>
                </a:tc>
                <a:tc>
                  <a:txBody>
                    <a:bodyPr/>
                    <a:lstStyle/>
                    <a:p>
                      <a:pPr marL="0" algn="l" defTabSz="914400" rtl="0" eaLnBrk="1" fontAlgn="t" latinLnBrk="0" hangingPunct="1"/>
                      <a:r>
                        <a:rPr lang="en-US" sz="1200" b="0" i="0" u="none" strike="noStrike" kern="1200" dirty="0" err="1">
                          <a:solidFill>
                            <a:schemeClr val="tx1"/>
                          </a:solidFill>
                          <a:effectLst/>
                          <a:latin typeface="+mj-lt"/>
                          <a:ea typeface="+mn-ea"/>
                          <a:cs typeface="+mn-cs"/>
                        </a:rPr>
                        <a:t>Xiaogang</a:t>
                      </a:r>
                      <a:r>
                        <a:rPr lang="en-US" sz="1200" b="0" i="0" u="none" strike="noStrike" kern="1200" dirty="0">
                          <a:solidFill>
                            <a:schemeClr val="tx1"/>
                          </a:solidFill>
                          <a:effectLst/>
                          <a:latin typeface="+mj-lt"/>
                          <a:ea typeface="+mn-ea"/>
                          <a:cs typeface="+mn-cs"/>
                        </a:rPr>
                        <a:t> Chen (Intel)</a:t>
                      </a:r>
                    </a:p>
                  </a:txBody>
                  <a:tcPr marL="9525" marR="9525" marT="9525" marB="0"/>
                </a:tc>
              </a:tr>
              <a:tr h="0">
                <a:tc>
                  <a:txBody>
                    <a:bodyPr/>
                    <a:lstStyle/>
                    <a:p>
                      <a:pPr algn="ctr" fontAlgn="t"/>
                      <a:r>
                        <a:rPr lang="en-US" sz="1200" b="0" i="0" u="none" strike="noStrike" dirty="0" smtClean="0">
                          <a:solidFill>
                            <a:schemeClr val="tx1"/>
                          </a:solidFill>
                          <a:effectLst/>
                          <a:latin typeface="+mj-lt"/>
                        </a:rPr>
                        <a:t>11-19/1187</a:t>
                      </a:r>
                      <a:endParaRPr lang="en-US" sz="1200" b="0" i="0" u="none" strike="noStrike" dirty="0">
                        <a:solidFill>
                          <a:schemeClr val="tx1"/>
                        </a:solidFill>
                        <a:effectLst/>
                        <a:latin typeface="+mj-lt"/>
                      </a:endParaRPr>
                    </a:p>
                  </a:txBody>
                  <a:tcPr marL="9525" marR="9525" marT="9525" marB="0"/>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CR-Misc.-PHY</a:t>
                      </a:r>
                    </a:p>
                  </a:txBody>
                  <a:tcPr marL="9525" marR="9525" marT="9525" marB="0"/>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Ron Borat (Broadcom)</a:t>
                      </a:r>
                    </a:p>
                  </a:txBody>
                  <a:tcPr marL="9525" marR="9525" marT="9525" marB="0"/>
                </a:tc>
              </a:tr>
              <a:tr h="0">
                <a:tc>
                  <a:txBody>
                    <a:bodyPr/>
                    <a:lstStyle/>
                    <a:p>
                      <a:pPr marL="0" algn="ctr" defTabSz="914400" rtl="0" eaLnBrk="1" fontAlgn="t" latinLnBrk="0" hangingPunct="1"/>
                      <a:r>
                        <a:rPr lang="en-US" altLang="zh-CN" sz="1200" b="0" i="0" u="none" strike="noStrike" kern="1200" dirty="0" smtClean="0">
                          <a:solidFill>
                            <a:schemeClr val="tx1"/>
                          </a:solidFill>
                          <a:effectLst/>
                          <a:latin typeface="+mj-lt"/>
                          <a:ea typeface="+mn-ea"/>
                          <a:cs typeface="+mn-cs"/>
                        </a:rPr>
                        <a:t>11-19/1515</a:t>
                      </a:r>
                      <a:endParaRPr lang="en-US" altLang="zh-CN" sz="1200" b="0" i="0" u="none" strike="no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Remaining PHY Math comment resolutions</a:t>
                      </a: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Yan Zhang (Marvell)</a:t>
                      </a:r>
                    </a:p>
                  </a:txBody>
                  <a:tcPr marL="9525" marR="9525" marT="9525" marB="0" anchor="b"/>
                </a:tc>
              </a:tr>
              <a:tr h="0">
                <a:tc>
                  <a:txBody>
                    <a:bodyPr/>
                    <a:lstStyle/>
                    <a:p>
                      <a:pPr marL="0" algn="ctr" defTabSz="914400" rtl="0" eaLnBrk="1" fontAlgn="t" latinLnBrk="0" hangingPunct="1"/>
                      <a:r>
                        <a:rPr lang="en-US" altLang="zh-CN" sz="1200" b="0" i="0" u="none" strike="noStrike" kern="1200" dirty="0" smtClean="0">
                          <a:solidFill>
                            <a:schemeClr val="tx1"/>
                          </a:solidFill>
                          <a:effectLst/>
                          <a:latin typeface="+mj-lt"/>
                          <a:ea typeface="+mn-ea"/>
                          <a:cs typeface="+mn-cs"/>
                        </a:rPr>
                        <a:t>11-19/1530</a:t>
                      </a:r>
                      <a:endParaRPr lang="en-US" altLang="zh-CN" sz="1200" b="0" i="0" u="none" strike="no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LB238 CID 20742, 20751</a:t>
                      </a:r>
                    </a:p>
                  </a:txBody>
                  <a:tcPr marL="9525" marR="9525" marT="9525" marB="0" anchor="b"/>
                </a:tc>
                <a:tc>
                  <a:txBody>
                    <a:bodyPr/>
                    <a:lstStyle/>
                    <a:p>
                      <a:pPr marL="0" algn="l" defTabSz="914400" rtl="0" eaLnBrk="1" fontAlgn="t" latinLnBrk="0" hangingPunct="1"/>
                      <a:r>
                        <a:rPr lang="en-US" sz="1200" b="0" i="0" u="none" strike="noStrike" kern="1200" dirty="0" err="1">
                          <a:solidFill>
                            <a:schemeClr val="tx1"/>
                          </a:solidFill>
                          <a:effectLst/>
                          <a:latin typeface="+mj-lt"/>
                          <a:ea typeface="+mn-ea"/>
                          <a:cs typeface="+mn-cs"/>
                        </a:rPr>
                        <a:t>Youhan</a:t>
                      </a:r>
                      <a:r>
                        <a:rPr lang="en-US" sz="1200" b="0" i="0" u="none" strike="noStrike" kern="1200" dirty="0">
                          <a:solidFill>
                            <a:schemeClr val="tx1"/>
                          </a:solidFill>
                          <a:effectLst/>
                          <a:latin typeface="+mj-lt"/>
                          <a:ea typeface="+mn-ea"/>
                          <a:cs typeface="+mn-cs"/>
                        </a:rPr>
                        <a:t> Kim (Qualcomm)</a:t>
                      </a:r>
                    </a:p>
                  </a:txBody>
                  <a:tcPr marL="9525" marR="9525" marT="9525" marB="0" anchor="b"/>
                </a:tc>
              </a:tr>
              <a:tr h="272649">
                <a:tc>
                  <a:txBody>
                    <a:bodyPr/>
                    <a:lstStyle/>
                    <a:p>
                      <a:pPr marL="0" algn="ctr" defTabSz="914400" rtl="0" eaLnBrk="1" fontAlgn="t" latinLnBrk="0" hangingPunct="1"/>
                      <a:r>
                        <a:rPr lang="en-US" altLang="zh-CN" sz="1200" b="0" i="0" u="none" strike="noStrike" kern="1200" dirty="0" smtClean="0">
                          <a:solidFill>
                            <a:schemeClr val="tx1"/>
                          </a:solidFill>
                          <a:effectLst/>
                          <a:latin typeface="+mj-lt"/>
                          <a:ea typeface="+mn-ea"/>
                          <a:cs typeface="+mn-cs"/>
                        </a:rPr>
                        <a:t>11-19/1531</a:t>
                      </a:r>
                      <a:endParaRPr lang="en-US" altLang="zh-CN" sz="1200" b="0" i="0" u="none" strike="no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LB238 CID 20785, 20934</a:t>
                      </a:r>
                    </a:p>
                  </a:txBody>
                  <a:tcPr marL="9525" marR="9525" marT="9525" marB="0" anchor="b"/>
                </a:tc>
                <a:tc>
                  <a:txBody>
                    <a:bodyPr/>
                    <a:lstStyle/>
                    <a:p>
                      <a:pPr marL="0" algn="l" defTabSz="914400" rtl="0" eaLnBrk="1" fontAlgn="t" latinLnBrk="0" hangingPunct="1"/>
                      <a:r>
                        <a:rPr lang="en-US" sz="1200" b="0" i="0" u="none" strike="noStrike" kern="1200" dirty="0" err="1">
                          <a:solidFill>
                            <a:schemeClr val="tx1"/>
                          </a:solidFill>
                          <a:effectLst/>
                          <a:latin typeface="+mj-lt"/>
                          <a:ea typeface="+mn-ea"/>
                          <a:cs typeface="+mn-cs"/>
                        </a:rPr>
                        <a:t>Youhan</a:t>
                      </a:r>
                      <a:r>
                        <a:rPr lang="en-US" sz="1200" b="0" i="0" u="none" strike="noStrike" kern="1200" dirty="0">
                          <a:solidFill>
                            <a:schemeClr val="tx1"/>
                          </a:solidFill>
                          <a:effectLst/>
                          <a:latin typeface="+mj-lt"/>
                          <a:ea typeface="+mn-ea"/>
                          <a:cs typeface="+mn-cs"/>
                        </a:rPr>
                        <a:t> Kim (Qualcomm)</a:t>
                      </a:r>
                    </a:p>
                  </a:txBody>
                  <a:tcPr marL="9525" marR="9525" marT="9525" marB="0" anchor="b"/>
                </a:tc>
              </a:tr>
              <a:tr h="291323">
                <a:tc>
                  <a:txBody>
                    <a:bodyPr/>
                    <a:lstStyle/>
                    <a:p>
                      <a:pPr marL="0" algn="ctr" defTabSz="914400" rtl="0" eaLnBrk="1" fontAlgn="t" latinLnBrk="0" hangingPunct="1"/>
                      <a:r>
                        <a:rPr lang="en-US" altLang="zh-CN" sz="1200" b="0" i="0" u="none" strike="noStrike" kern="1200" dirty="0" smtClean="0">
                          <a:solidFill>
                            <a:schemeClr val="tx1"/>
                          </a:solidFill>
                          <a:effectLst/>
                          <a:latin typeface="+mj-lt"/>
                          <a:ea typeface="+mn-ea"/>
                          <a:cs typeface="+mn-cs"/>
                        </a:rPr>
                        <a:t>11-19/1560</a:t>
                      </a:r>
                      <a:endParaRPr lang="en-US" altLang="zh-CN" sz="1200" b="0" i="0" u="none" strike="no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D4.0 CR PHY </a:t>
                      </a:r>
                      <a:r>
                        <a:rPr lang="en-US" sz="1200" b="0" i="0" u="none" strike="noStrike" kern="1200" dirty="0" err="1">
                          <a:solidFill>
                            <a:schemeClr val="tx1"/>
                          </a:solidFill>
                          <a:effectLst/>
                          <a:latin typeface="+mj-lt"/>
                          <a:ea typeface="+mn-ea"/>
                          <a:cs typeface="+mn-cs"/>
                        </a:rPr>
                        <a:t>Misc</a:t>
                      </a:r>
                      <a:endParaRPr lang="en-US" sz="1200" b="0" i="0" u="none" strike="no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err="1">
                          <a:solidFill>
                            <a:schemeClr val="tx1"/>
                          </a:solidFill>
                          <a:effectLst/>
                          <a:latin typeface="+mj-lt"/>
                          <a:ea typeface="+mn-ea"/>
                          <a:cs typeface="+mn-cs"/>
                        </a:rPr>
                        <a:t>Tianyu</a:t>
                      </a:r>
                      <a:r>
                        <a:rPr lang="en-US" sz="1200" b="0" i="0" u="none" strike="noStrike" kern="1200" dirty="0">
                          <a:solidFill>
                            <a:schemeClr val="tx1"/>
                          </a:solidFill>
                          <a:effectLst/>
                          <a:latin typeface="+mj-lt"/>
                          <a:ea typeface="+mn-ea"/>
                          <a:cs typeface="+mn-cs"/>
                        </a:rPr>
                        <a:t> Wu (Apple)</a:t>
                      </a:r>
                    </a:p>
                  </a:txBody>
                  <a:tcPr marL="9525" marR="9525" marT="9525" marB="0" anchor="b"/>
                </a:tc>
              </a:tr>
              <a:tr h="272649">
                <a:tc>
                  <a:txBody>
                    <a:bodyPr/>
                    <a:lstStyle/>
                    <a:p>
                      <a:pPr marL="0" algn="ctr" defTabSz="914400" rtl="0" eaLnBrk="1" fontAlgn="t" latinLnBrk="0" hangingPunct="1"/>
                      <a:r>
                        <a:rPr lang="en-US" altLang="zh-CN" sz="1200" b="0" i="0" u="none" strike="noStrike" kern="1200" dirty="0" smtClean="0">
                          <a:solidFill>
                            <a:schemeClr val="tx1"/>
                          </a:solidFill>
                          <a:effectLst/>
                          <a:latin typeface="+mj-lt"/>
                          <a:ea typeface="+mn-ea"/>
                          <a:cs typeface="+mn-cs"/>
                        </a:rPr>
                        <a:t>11-19/1577</a:t>
                      </a:r>
                      <a:endParaRPr lang="en-US" altLang="zh-CN" sz="1200" b="0" i="0" u="none" strike="no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Control-Response-PPDU-Format</a:t>
                      </a: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Matthew Fischer (Broadcom </a:t>
                      </a:r>
                      <a:r>
                        <a:rPr lang="en-US" sz="1200" b="0" i="0" u="none" strike="noStrike" kern="1200" dirty="0" err="1">
                          <a:solidFill>
                            <a:schemeClr val="tx1"/>
                          </a:solidFill>
                          <a:effectLst/>
                          <a:latin typeface="+mj-lt"/>
                          <a:ea typeface="+mn-ea"/>
                          <a:cs typeface="+mn-cs"/>
                        </a:rPr>
                        <a:t>Inc</a:t>
                      </a:r>
                      <a:r>
                        <a:rPr lang="en-US" sz="1200" b="0" i="0" u="none" strike="noStrike" kern="1200" dirty="0">
                          <a:solidFill>
                            <a:schemeClr val="tx1"/>
                          </a:solidFill>
                          <a:effectLst/>
                          <a:latin typeface="+mj-lt"/>
                          <a:ea typeface="+mn-ea"/>
                          <a:cs typeface="+mn-cs"/>
                        </a:rPr>
                        <a:t>)</a:t>
                      </a:r>
                    </a:p>
                  </a:txBody>
                  <a:tcPr marL="9525" marR="9525" marT="9525" marB="0" anchor="b"/>
                </a:tc>
              </a:tr>
              <a:tr h="272649">
                <a:tc>
                  <a:txBody>
                    <a:bodyPr/>
                    <a:lstStyle/>
                    <a:p>
                      <a:pPr marL="0" algn="ctr" defTabSz="914400" rtl="0" eaLnBrk="1" fontAlgn="t" latinLnBrk="0" hangingPunct="1"/>
                      <a:r>
                        <a:rPr lang="en-US" altLang="zh-CN" sz="1200" b="0" i="0" u="none" strike="noStrike" kern="1200" dirty="0" smtClean="0">
                          <a:solidFill>
                            <a:schemeClr val="tx1"/>
                          </a:solidFill>
                          <a:effectLst/>
                          <a:latin typeface="+mj-lt"/>
                          <a:ea typeface="+mn-ea"/>
                          <a:cs typeface="+mn-cs"/>
                        </a:rPr>
                        <a:t>11-19/1581</a:t>
                      </a:r>
                      <a:endParaRPr lang="en-US" altLang="zh-CN" sz="1200" b="0" i="0" u="none" strike="noStrike" kern="1200" dirty="0">
                        <a:solidFill>
                          <a:schemeClr val="tx1"/>
                        </a:solidFill>
                        <a:effectLst/>
                        <a:latin typeface="+mj-lt"/>
                        <a:ea typeface="+mn-ea"/>
                        <a:cs typeface="+mn-cs"/>
                      </a:endParaRP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HE-SIG-A fields proposed text changes</a:t>
                      </a:r>
                    </a:p>
                  </a:txBody>
                  <a:tcPr marL="9525" marR="9525" marT="9525" marB="0" anchor="b"/>
                </a:tc>
                <a:tc>
                  <a:txBody>
                    <a:bodyPr/>
                    <a:lstStyle/>
                    <a:p>
                      <a:pPr marL="0" algn="l" defTabSz="914400" rtl="0" eaLnBrk="1" fontAlgn="t" latinLnBrk="0" hangingPunct="1"/>
                      <a:r>
                        <a:rPr lang="en-US" sz="1200" b="0" i="0" u="none" strike="noStrike" kern="1200" dirty="0">
                          <a:solidFill>
                            <a:schemeClr val="tx1"/>
                          </a:solidFill>
                          <a:effectLst/>
                          <a:latin typeface="+mj-lt"/>
                          <a:ea typeface="+mn-ea"/>
                          <a:cs typeface="+mn-cs"/>
                        </a:rPr>
                        <a:t>Yan Zhang (Marvell)</a:t>
                      </a:r>
                    </a:p>
                  </a:txBody>
                  <a:tcPr marL="9525" marR="9525" marT="9525" marB="0" anchor="b"/>
                </a:tc>
              </a:tr>
              <a:tr h="315841">
                <a:tc>
                  <a:txBody>
                    <a:bodyPr/>
                    <a:lstStyle/>
                    <a:p>
                      <a:pPr marL="0" algn="ctr" defTabSz="914400" rtl="0" eaLnBrk="1" fontAlgn="t" latinLnBrk="0" hangingPunct="1"/>
                      <a:endParaRPr lang="en-US" altLang="zh-CN" sz="1200" b="0" i="0" u="none" strike="noStrike" kern="1200" dirty="0">
                        <a:solidFill>
                          <a:schemeClr val="tx1"/>
                        </a:solidFill>
                        <a:effectLst/>
                        <a:latin typeface="+mj-lt"/>
                        <a:ea typeface="+mn-ea"/>
                        <a:cs typeface="+mn-cs"/>
                      </a:endParaRPr>
                    </a:p>
                  </a:txBody>
                  <a:tcPr marL="9525" marR="9525" marT="9525" marB="0" anchor="ctr"/>
                </a:tc>
                <a:tc>
                  <a:txBody>
                    <a:bodyPr/>
                    <a:lstStyle/>
                    <a:p>
                      <a:pPr marL="0" algn="ctr" defTabSz="914400" rtl="0" eaLnBrk="1" fontAlgn="t" latinLnBrk="0" hangingPunct="1"/>
                      <a:endParaRPr lang="en-US" sz="1200" b="0" i="0" u="none" strike="noStrike" kern="1200" dirty="0">
                        <a:solidFill>
                          <a:schemeClr val="tx1"/>
                        </a:solidFill>
                        <a:effectLst/>
                        <a:latin typeface="+mj-lt"/>
                        <a:ea typeface="+mn-ea"/>
                        <a:cs typeface="+mn-cs"/>
                      </a:endParaRPr>
                    </a:p>
                  </a:txBody>
                  <a:tcPr marL="9525" marR="9525" marT="9525" marB="0" anchor="ctr"/>
                </a:tc>
                <a:tc>
                  <a:txBody>
                    <a:bodyPr/>
                    <a:lstStyle/>
                    <a:p>
                      <a:pPr marL="0" algn="l" defTabSz="914400" rtl="0" eaLnBrk="1" fontAlgn="t" latinLnBrk="0" hangingPunct="1"/>
                      <a:endParaRPr lang="en-US" sz="1200" b="0" i="0" u="none" strike="noStrike" kern="1200" dirty="0">
                        <a:solidFill>
                          <a:schemeClr val="tx1"/>
                        </a:solidFill>
                        <a:effectLst/>
                        <a:latin typeface="+mj-lt"/>
                        <a:ea typeface="+mn-ea"/>
                        <a:cs typeface="+mn-cs"/>
                      </a:endParaRPr>
                    </a:p>
                  </a:txBody>
                  <a:tcPr marL="9525" marR="9525" marT="9525" marB="0" anchor="ctr"/>
                </a:tc>
              </a:tr>
            </a:tbl>
          </a:graphicData>
        </a:graphic>
      </p:graphicFrame>
    </p:spTree>
    <p:extLst>
      <p:ext uri="{BB962C8B-B14F-4D97-AF65-F5344CB8AC3E}">
        <p14:creationId xmlns:p14="http://schemas.microsoft.com/office/powerpoint/2010/main" val="1016563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a:t>
            </a:r>
            <a:r>
              <a:rPr lang="en-US" dirty="0" smtClean="0"/>
              <a:t>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Hanoi, Vietnam</a:t>
            </a:r>
          </a:p>
          <a:p>
            <a:pPr algn="ctr">
              <a:lnSpc>
                <a:spcPct val="90000"/>
              </a:lnSpc>
              <a:buFontTx/>
              <a:buNone/>
            </a:pPr>
            <a:r>
              <a:rPr lang="en-US" altLang="en-US" sz="3200" dirty="0" smtClean="0">
                <a:latin typeface="Arial" pitchFamily="34" charset="0"/>
              </a:rPr>
              <a:t>Sep 16-17,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3727245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4" name="灯片编号占位符 3"/>
          <p:cNvSpPr>
            <a:spLocks noGrp="1"/>
          </p:cNvSpPr>
          <p:nvPr>
            <p:ph type="sldNum" sz="quarter" idx="12"/>
          </p:nvPr>
        </p:nvSpPr>
        <p:spPr/>
        <p:txBody>
          <a:bodyPr/>
          <a:lstStyle/>
          <a:p>
            <a:r>
              <a:rPr lang="en-US" altLang="en-US" smtClean="0"/>
              <a:t>Slide </a:t>
            </a:r>
            <a:fld id="{4D0A5DF6-E439-491E-A6FD-BEBF69AE36C3}" type="slidenum">
              <a:rPr lang="en-US" altLang="en-US" smtClean="0"/>
              <a:pPr/>
              <a:t>3</a:t>
            </a:fld>
            <a:endParaRPr lang="en-US" altLang="en-US"/>
          </a:p>
        </p:txBody>
      </p:sp>
      <p:sp>
        <p:nvSpPr>
          <p:cNvPr id="5" name="页脚占位符 4"/>
          <p:cNvSpPr>
            <a:spLocks noGrp="1"/>
          </p:cNvSpPr>
          <p:nvPr>
            <p:ph type="ftr" sz="quarter" idx="3"/>
          </p:nvPr>
        </p:nvSpPr>
        <p:spPr>
          <a:xfrm>
            <a:off x="7283964" y="6475413"/>
            <a:ext cx="1259961" cy="184666"/>
          </a:xfrm>
        </p:spPr>
        <p:txBody>
          <a:bodyPr/>
          <a:lstStyle/>
          <a:p>
            <a:pPr>
              <a:defRPr/>
            </a:pPr>
            <a:r>
              <a:rPr lang="en-US" dirty="0" smtClean="0"/>
              <a:t>Bo Sun (</a:t>
            </a:r>
            <a:r>
              <a:rPr lang="en-US" dirty="0" smtClean="0"/>
              <a:t>ZTE), </a:t>
            </a:r>
            <a:r>
              <a:rPr lang="en-US" dirty="0" smtClean="0"/>
              <a:t>et al</a:t>
            </a:r>
            <a:endParaRPr lang="en-US" dirty="0"/>
          </a:p>
        </p:txBody>
      </p:sp>
      <p:sp>
        <p:nvSpPr>
          <p:cNvPr id="6"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smtClean="0"/>
              <a:t>Following 5 slides</a:t>
            </a:r>
            <a:endParaRPr lang="zh-CN" altLang="en-US" kern="0" dirty="0"/>
          </a:p>
        </p:txBody>
      </p:sp>
    </p:spTree>
    <p:extLst>
      <p:ext uri="{BB962C8B-B14F-4D97-AF65-F5344CB8AC3E}">
        <p14:creationId xmlns:p14="http://schemas.microsoft.com/office/powerpoint/2010/main" val="211301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4" y="6475413"/>
            <a:ext cx="1259961" cy="184666"/>
          </a:xfrm>
        </p:spPr>
        <p:txBody>
          <a:bodyPr/>
          <a:lstStyle/>
          <a:p>
            <a:pPr>
              <a:defRPr/>
            </a:pPr>
            <a:r>
              <a:rPr lang="en-US" dirty="0" smtClean="0"/>
              <a:t>Bo Sun (</a:t>
            </a:r>
            <a:r>
              <a:rPr lang="en-US" dirty="0" smtClean="0"/>
              <a:t>ZTE), </a:t>
            </a:r>
            <a:r>
              <a:rPr lang="en-US" dirty="0" smtClean="0"/>
              <a:t>et al</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2" name="页脚占位符 4"/>
          <p:cNvSpPr>
            <a:spLocks noGrp="1"/>
          </p:cNvSpPr>
          <p:nvPr>
            <p:ph type="ftr" sz="quarter" idx="3"/>
          </p:nvPr>
        </p:nvSpPr>
        <p:spPr>
          <a:xfrm>
            <a:off x="7283965" y="6475413"/>
            <a:ext cx="1259960" cy="184666"/>
          </a:xfrm>
        </p:spPr>
        <p:txBody>
          <a:bodyPr/>
          <a:lstStyle/>
          <a:p>
            <a:pPr>
              <a:defRPr/>
            </a:pPr>
            <a:r>
              <a:rPr lang="en-US" dirty="0" smtClean="0"/>
              <a:t>Bo Sun (ZTE</a:t>
            </a:r>
            <a:r>
              <a:rPr lang="en-US" dirty="0" smtClean="0"/>
              <a:t>), </a:t>
            </a:r>
            <a:r>
              <a:rPr lang="en-US" dirty="0" smtClean="0"/>
              <a:t>et al</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5" y="6475413"/>
            <a:ext cx="1259960" cy="184666"/>
          </a:xfrm>
        </p:spPr>
        <p:txBody>
          <a:bodyPr/>
          <a:lstStyle/>
          <a:p>
            <a:pPr>
              <a:defRPr/>
            </a:pPr>
            <a:r>
              <a:rPr lang="en-US" dirty="0" smtClean="0"/>
              <a:t>Bo Sun (ZTE</a:t>
            </a:r>
            <a:r>
              <a:rPr lang="en-US" dirty="0" smtClean="0"/>
              <a:t>), </a:t>
            </a:r>
            <a:r>
              <a:rPr lang="en-US" dirty="0" smtClean="0"/>
              <a:t>et al</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5" y="6475413"/>
            <a:ext cx="1259960" cy="184666"/>
          </a:xfrm>
        </p:spPr>
        <p:txBody>
          <a:bodyPr/>
          <a:lstStyle/>
          <a:p>
            <a:pPr>
              <a:defRPr/>
            </a:pPr>
            <a:r>
              <a:rPr lang="en-US" dirty="0" smtClean="0"/>
              <a:t>Bo Sun (ZTE</a:t>
            </a:r>
            <a:r>
              <a:rPr lang="en-US" dirty="0" smtClean="0"/>
              <a:t>), </a:t>
            </a:r>
            <a:r>
              <a:rPr lang="en-US" dirty="0" smtClean="0"/>
              <a:t>et al</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1" name="页脚占位符 4"/>
          <p:cNvSpPr>
            <a:spLocks noGrp="1"/>
          </p:cNvSpPr>
          <p:nvPr>
            <p:ph type="ftr" sz="quarter" idx="3"/>
          </p:nvPr>
        </p:nvSpPr>
        <p:spPr>
          <a:xfrm>
            <a:off x="7283965" y="6475413"/>
            <a:ext cx="1259960" cy="184666"/>
          </a:xfrm>
        </p:spPr>
        <p:txBody>
          <a:bodyPr/>
          <a:lstStyle/>
          <a:p>
            <a:pPr>
              <a:defRPr/>
            </a:pPr>
            <a:r>
              <a:rPr lang="en-US" dirty="0" smtClean="0"/>
              <a:t>Bo Sun (ZTE</a:t>
            </a:r>
            <a:r>
              <a:rPr lang="en-US" dirty="0" smtClean="0"/>
              <a:t>), </a:t>
            </a:r>
            <a:r>
              <a:rPr lang="en-US" dirty="0" smtClean="0"/>
              <a:t>et al</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2019</a:t>
            </a:r>
            <a:endParaRPr lang="en-US" dirty="0"/>
          </a:p>
        </p:txBody>
      </p:sp>
      <p:sp>
        <p:nvSpPr>
          <p:cNvPr id="10" name="页脚占位符 4"/>
          <p:cNvSpPr>
            <a:spLocks noGrp="1"/>
          </p:cNvSpPr>
          <p:nvPr>
            <p:ph type="ftr" sz="quarter" idx="3"/>
          </p:nvPr>
        </p:nvSpPr>
        <p:spPr>
          <a:xfrm>
            <a:off x="7283965" y="6475413"/>
            <a:ext cx="1259960" cy="184666"/>
          </a:xfrm>
        </p:spPr>
        <p:txBody>
          <a:bodyPr/>
          <a:lstStyle/>
          <a:p>
            <a:pPr>
              <a:defRPr/>
            </a:pPr>
            <a:r>
              <a:rPr lang="en-US" dirty="0" smtClean="0"/>
              <a:t>Bo Sun (ZTE</a:t>
            </a:r>
            <a:r>
              <a:rPr lang="en-US" dirty="0" smtClean="0"/>
              <a:t>), </a:t>
            </a:r>
            <a:r>
              <a:rPr lang="en-US" dirty="0" smtClean="0"/>
              <a:t>et al</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59324</TotalTime>
  <Words>968</Words>
  <Application>Microsoft Office PowerPoint</Application>
  <PresentationFormat>全屏显示(4:3)</PresentationFormat>
  <Paragraphs>166</Paragraphs>
  <Slides>12</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1" baseType="lpstr">
      <vt:lpstr>MS PGothic</vt:lpstr>
      <vt:lpstr>MS PGothic</vt:lpstr>
      <vt:lpstr>Arial</vt:lpstr>
      <vt:lpstr>Arial Black</vt:lpstr>
      <vt:lpstr>Calibri</vt:lpstr>
      <vt:lpstr>Monotype Sorts</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PowerPoint 演示文稿</vt:lpstr>
      <vt:lpstr>PHY Submissions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2752</cp:revision>
  <cp:lastPrinted>1998-02-10T13:28:06Z</cp:lastPrinted>
  <dcterms:created xsi:type="dcterms:W3CDTF">2007-04-17T18:10:23Z</dcterms:created>
  <dcterms:modified xsi:type="dcterms:W3CDTF">2019-09-16T07:37:46Z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