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6"/>
  </p:notesMasterIdLst>
  <p:handoutMasterIdLst>
    <p:handoutMasterId r:id="rId27"/>
  </p:handoutMasterIdLst>
  <p:sldIdLst>
    <p:sldId id="621" r:id="rId7"/>
    <p:sldId id="660" r:id="rId8"/>
    <p:sldId id="735" r:id="rId9"/>
    <p:sldId id="706" r:id="rId10"/>
    <p:sldId id="707" r:id="rId11"/>
    <p:sldId id="708" r:id="rId12"/>
    <p:sldId id="705" r:id="rId13"/>
    <p:sldId id="709" r:id="rId14"/>
    <p:sldId id="714" r:id="rId15"/>
    <p:sldId id="715" r:id="rId16"/>
    <p:sldId id="716" r:id="rId17"/>
    <p:sldId id="738" r:id="rId18"/>
    <p:sldId id="737" r:id="rId19"/>
    <p:sldId id="736" r:id="rId20"/>
    <p:sldId id="704" r:id="rId21"/>
    <p:sldId id="739" r:id="rId22"/>
    <p:sldId id="740" r:id="rId23"/>
    <p:sldId id="743" r:id="rId24"/>
    <p:sldId id="74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/>
  <p:cmAuthor id="2" name="Ding, Gang" initials="DG" lastIdx="4" clrIdx="1"/>
  <p:cmAuthor id="3" name="Abhishek Patil" initials="AP" lastIdx="1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31B2A"/>
    <a:srgbClr val="1668B1"/>
    <a:srgbClr val="252B9D"/>
    <a:srgbClr val="FFCCCC"/>
    <a:srgbClr val="A0B1D0"/>
    <a:srgbClr val="E9EDF4"/>
    <a:srgbClr val="254061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56" autoAdjust="0"/>
    <p:restoredTop sz="97725" autoAdjust="0"/>
  </p:normalViewPr>
  <p:slideViewPr>
    <p:cSldViewPr snapToGrid="0" snapToObjects="1">
      <p:cViewPr varScale="1">
        <p:scale>
          <a:sx n="163" d="100"/>
          <a:sy n="163" d="100"/>
        </p:scale>
        <p:origin x="1360" y="184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45" d="100"/>
          <a:sy n="45" d="100"/>
        </p:scale>
        <p:origin x="2299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57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14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87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11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0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introduction as 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15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0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base to 1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Change variation to 1-3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95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the explanation on each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1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base to 1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dirty="0"/>
              <a:t>Change variation to 1-3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5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82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the explanation on each 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4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err="1"/>
              <a:t>Wisnu</a:t>
            </a:r>
            <a:r>
              <a:rPr lang="en-US" dirty="0"/>
              <a:t> </a:t>
            </a:r>
            <a:r>
              <a:rPr lang="en-US" dirty="0" err="1"/>
              <a:t>Murti</a:t>
            </a:r>
            <a:r>
              <a:rPr lang="en-US" dirty="0"/>
              <a:t> (</a:t>
            </a:r>
            <a:r>
              <a:rPr lang="en-US" dirty="0" err="1"/>
              <a:t>SeoulTech</a:t>
            </a:r>
            <a:r>
              <a:rPr lang="en-US" dirty="0"/>
              <a:t>), et al.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Wisnu Murti (Seoultech)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1633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Nov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49921"/>
            <a:ext cx="7772400" cy="1066800"/>
          </a:xfrm>
        </p:spPr>
        <p:txBody>
          <a:bodyPr/>
          <a:lstStyle/>
          <a:p>
            <a:r>
              <a:rPr lang="en-US" dirty="0"/>
              <a:t>Performance and Fairness of </a:t>
            </a:r>
            <a:br>
              <a:rPr lang="en-US" dirty="0"/>
            </a:br>
            <a:r>
              <a:rPr lang="en-US" dirty="0"/>
              <a:t>Multi-link Operation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241979"/>
              </p:ext>
            </p:extLst>
          </p:nvPr>
        </p:nvGraphicFramePr>
        <p:xfrm>
          <a:off x="495682" y="2880360"/>
          <a:ext cx="8096484" cy="2303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5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90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90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Wisnu Murti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Seoul Nat’l Univ. of Science and Technology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Gongneung-ro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Nowon-gu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Seoul 01811, Korea</a:t>
                      </a:r>
                      <a:endParaRPr lang="en-US" altLang="ko-KR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 +82-2-970-6455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shk0787@seoultech.ac.kr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623251"/>
                  </a:ext>
                </a:extLst>
              </a:tr>
              <a:tr h="268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Sanghyun</a:t>
                      </a:r>
                      <a:r>
                        <a:rPr lang="en-US" altLang="ko-KR" sz="1200" baseline="0" dirty="0">
                          <a:effectLst/>
                          <a:latin typeface="+mn-lt"/>
                          <a:ea typeface="Times New Roman"/>
                        </a:rPr>
                        <a:t> Kim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wisnumurti@seoultech.ac.kr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794958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Ji-</a:t>
                      </a:r>
                      <a:r>
                        <a:rPr lang="en-US" altLang="ko-KR" sz="1200" dirty="0" err="1">
                          <a:effectLst/>
                          <a:latin typeface="+mn-lt"/>
                          <a:ea typeface="Times New Roman"/>
                        </a:rPr>
                        <a:t>Hoon</a:t>
                      </a:r>
                      <a:r>
                        <a:rPr lang="en-US" altLang="ko-KR" sz="1200" dirty="0">
                          <a:effectLst/>
                          <a:latin typeface="+mn-lt"/>
                          <a:ea typeface="Times New Roman"/>
                        </a:rPr>
                        <a:t> Yun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jhyun@seoultech.ac.kr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254630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John (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Ju-Hyung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Son 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WILUS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Inc.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Hwangsaeul-ro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Seongnam-si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Gyeonggi-do, Korea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82-31-712-0524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john.son@wilusgroup.com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71328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Geonjung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Ko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greg.ko@wilusgroup.com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54863"/>
                  </a:ext>
                </a:extLst>
              </a:tr>
              <a:tr h="3702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Sam Kwak</a:t>
                      </a: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jinsam.kwak@wilusgroup.com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696982"/>
                  </a:ext>
                </a:extLst>
              </a:tr>
            </a:tbl>
          </a:graphicData>
        </a:graphic>
      </p:graphicFrame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204860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2019-11-09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C37F1-C69D-44EA-9501-CE5AC7C06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BSS Setup</a:t>
            </a:r>
          </a:p>
          <a:p>
            <a:pPr lvl="1" algn="just"/>
            <a:r>
              <a:rPr lang="en-US" sz="1800" dirty="0"/>
              <a:t>1 EHT BSS with 1 AP and 1 non-AP STA, both are multi-link aggregation enabled</a:t>
            </a:r>
          </a:p>
          <a:p>
            <a:pPr lvl="1" algn="just"/>
            <a:r>
              <a:rPr lang="en-US" sz="1800" dirty="0"/>
              <a:t>0~10 legacy OBSSs, each consists of 1 AP and 1 non-AP STA (single link) in each band  </a:t>
            </a:r>
          </a:p>
          <a:p>
            <a:pPr algn="just"/>
            <a:r>
              <a:rPr lang="en-US" sz="2000" dirty="0"/>
              <a:t>TX Setup</a:t>
            </a:r>
            <a:endParaRPr lang="en-US" sz="1800" dirty="0"/>
          </a:p>
          <a:p>
            <a:pPr lvl="1" algn="just"/>
            <a:r>
              <a:rPr lang="en-US" sz="1800" dirty="0"/>
              <a:t>Transmission with A-MPDU (up to </a:t>
            </a:r>
            <a:r>
              <a:rPr lang="en-US" sz="1800" dirty="0">
                <a:sym typeface="Wingdings" panose="05000000000000000000" pitchFamily="2" charset="2"/>
              </a:rPr>
              <a:t>64 MPDUs), 1 MPDU = 1500 Bytes</a:t>
            </a:r>
          </a:p>
          <a:p>
            <a:pPr lvl="1" algn="just"/>
            <a:r>
              <a:rPr lang="en-US" sz="1800" dirty="0"/>
              <a:t>Both EHT BSS and legacy OBSSs are in full-buffer DL operation</a:t>
            </a:r>
          </a:p>
          <a:p>
            <a:pPr lvl="1" algn="just"/>
            <a:r>
              <a:rPr lang="en-US" sz="1800" dirty="0"/>
              <a:t>Using MCS 9 and 80 MHz bandwidth for each band</a:t>
            </a:r>
            <a:endParaRPr lang="en-US" sz="1800" dirty="0">
              <a:sym typeface="Wingdings" panose="05000000000000000000" pitchFamily="2" charset="2"/>
            </a:endParaRPr>
          </a:p>
          <a:p>
            <a:pPr lvl="1" algn="just"/>
            <a:r>
              <a:rPr lang="en-US" sz="1800" dirty="0"/>
              <a:t>Setup for semi-asynchronous operation Option 2</a:t>
            </a:r>
          </a:p>
          <a:p>
            <a:pPr lvl="2" algn="just"/>
            <a:r>
              <a:rPr lang="en-US" sz="1600" dirty="0"/>
              <a:t>CW Set A – [16 .. 1024]</a:t>
            </a:r>
          </a:p>
          <a:p>
            <a:pPr lvl="2" algn="just"/>
            <a:r>
              <a:rPr lang="en-US" sz="1600" dirty="0"/>
              <a:t>CW Set B – [32 .. 2048]</a:t>
            </a:r>
            <a:endParaRPr lang="en-US" dirty="0"/>
          </a:p>
          <a:p>
            <a:pPr lvl="2" algn="just"/>
            <a:r>
              <a:rPr lang="en-US" sz="1600" dirty="0"/>
              <a:t>Timeout time – 1ms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35B5C0-7497-4CC9-BEA3-2F9CAD4BF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71189-0584-432D-A7C0-C18674A83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9A1B7C-67D0-442E-97DA-B24730D8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</p:spTree>
    <p:extLst>
      <p:ext uri="{BB962C8B-B14F-4D97-AF65-F5344CB8AC3E}">
        <p14:creationId xmlns:p14="http://schemas.microsoft.com/office/powerpoint/2010/main" val="202852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A72A080C-DCE4-4448-BACF-2C1DEAF043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30" r="9310"/>
          <a:stretch/>
        </p:blipFill>
        <p:spPr bwMode="auto">
          <a:xfrm>
            <a:off x="4456928" y="1455470"/>
            <a:ext cx="4594805" cy="269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7721" r="8709"/>
          <a:stretch/>
        </p:blipFill>
        <p:spPr>
          <a:xfrm>
            <a:off x="-5382" y="1471101"/>
            <a:ext cx="4533209" cy="264444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70565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Throughput Comparison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1659769" y="1640425"/>
            <a:ext cx="16225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32382" y="4075883"/>
            <a:ext cx="8479236" cy="229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Synchronous operation (SYNC) </a:t>
            </a:r>
          </a:p>
          <a:p>
            <a:pPr lvl="1" algn="just" defTabSz="914400"/>
            <a:r>
              <a:rPr lang="en-US" sz="1400" kern="0" dirty="0"/>
              <a:t>Not heavily affected by </a:t>
            </a:r>
            <a:r>
              <a:rPr lang="en-US" sz="1400" b="0" kern="0" dirty="0"/>
              <a:t>power leakage</a:t>
            </a:r>
          </a:p>
          <a:p>
            <a:pPr lvl="1" algn="just" defTabSz="914400"/>
            <a:r>
              <a:rPr lang="en-US" sz="1400" kern="0" dirty="0"/>
              <a:t>Performs worst in OBSS scenarios</a:t>
            </a:r>
            <a:r>
              <a:rPr lang="en-US" sz="1400" b="0" kern="0" dirty="0"/>
              <a:t> </a:t>
            </a:r>
          </a:p>
          <a:p>
            <a:pPr algn="just" defTabSz="914400"/>
            <a:r>
              <a:rPr lang="en-US" sz="1800" b="0" kern="0" dirty="0"/>
              <a:t>Asynchronous operation (ASYNC) </a:t>
            </a:r>
          </a:p>
          <a:p>
            <a:pPr lvl="1" algn="just" defTabSz="914400"/>
            <a:r>
              <a:rPr lang="en-US" sz="1400" kern="0" dirty="0"/>
              <a:t>Highly affected by power leakages, better</a:t>
            </a:r>
            <a:r>
              <a:rPr lang="en-US" sz="1400" b="0" kern="0" dirty="0"/>
              <a:t> performance without power leakage</a:t>
            </a:r>
          </a:p>
          <a:p>
            <a:pPr algn="just" defTabSz="914400"/>
            <a:r>
              <a:rPr lang="en-US" sz="1800" b="0" kern="0" dirty="0"/>
              <a:t>Semi-asynchronous operation (SA) </a:t>
            </a:r>
          </a:p>
          <a:p>
            <a:pPr lvl="1" algn="just" defTabSz="914400"/>
            <a:r>
              <a:rPr lang="en-US" sz="1400" kern="0" dirty="0"/>
              <a:t>H</a:t>
            </a:r>
            <a:r>
              <a:rPr lang="en-US" sz="1400" b="0" kern="0" dirty="0"/>
              <a:t>ighest throughput with and without power leakage</a:t>
            </a:r>
          </a:p>
          <a:p>
            <a:pPr lvl="1" algn="just" defTabSz="914400"/>
            <a:r>
              <a:rPr lang="en-US" sz="1400" b="0" kern="0" dirty="0"/>
              <a:t>Performs best in crowded conditions with many legacy OBSSs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FEC41-EBF4-BA44-A6DD-6C9A4DB9C4E6}"/>
              </a:ext>
            </a:extLst>
          </p:cNvPr>
          <p:cNvSpPr txBox="1"/>
          <p:nvPr/>
        </p:nvSpPr>
        <p:spPr>
          <a:xfrm>
            <a:off x="6284751" y="1652918"/>
            <a:ext cx="140936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</p:spTree>
    <p:extLst>
      <p:ext uri="{BB962C8B-B14F-4D97-AF65-F5344CB8AC3E}">
        <p14:creationId xmlns:p14="http://schemas.microsoft.com/office/powerpoint/2010/main" val="4197468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D6FFE3-E328-43AD-810A-6C9FC98C0E5D}"/>
              </a:ext>
            </a:extLst>
          </p:cNvPr>
          <p:cNvSpPr/>
          <p:nvPr/>
        </p:nvSpPr>
        <p:spPr bwMode="auto">
          <a:xfrm>
            <a:off x="1327670" y="2822297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1598E9-11F8-4BD5-A9B0-8AEE09691631}"/>
              </a:ext>
            </a:extLst>
          </p:cNvPr>
          <p:cNvSpPr txBox="1"/>
          <p:nvPr/>
        </p:nvSpPr>
        <p:spPr>
          <a:xfrm>
            <a:off x="1372651" y="326080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B1324315-FF4B-42E1-9FB0-9F9F5A9CF571}"/>
              </a:ext>
            </a:extLst>
          </p:cNvPr>
          <p:cNvSpPr/>
          <p:nvPr/>
        </p:nvSpPr>
        <p:spPr bwMode="auto">
          <a:xfrm>
            <a:off x="1322967" y="1914873"/>
            <a:ext cx="900720" cy="797412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3C1435-F34C-4655-8885-4E0930F8896B}"/>
              </a:ext>
            </a:extLst>
          </p:cNvPr>
          <p:cNvSpPr txBox="1"/>
          <p:nvPr/>
        </p:nvSpPr>
        <p:spPr>
          <a:xfrm>
            <a:off x="1347487" y="188897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502ECA2-7255-4E73-90BC-76837C68E888}"/>
              </a:ext>
            </a:extLst>
          </p:cNvPr>
          <p:cNvSpPr/>
          <p:nvPr/>
        </p:nvSpPr>
        <p:spPr bwMode="auto">
          <a:xfrm>
            <a:off x="7311905" y="2805931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4502490-6A04-4739-AB04-420B628A26F7}"/>
              </a:ext>
            </a:extLst>
          </p:cNvPr>
          <p:cNvSpPr/>
          <p:nvPr/>
        </p:nvSpPr>
        <p:spPr bwMode="auto">
          <a:xfrm>
            <a:off x="7319533" y="1878276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C37F1-C69D-44EA-9501-CE5AC7C06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17919"/>
            <a:ext cx="4583953" cy="2156936"/>
          </a:xfrm>
        </p:spPr>
        <p:txBody>
          <a:bodyPr/>
          <a:lstStyle/>
          <a:p>
            <a:pPr algn="just"/>
            <a:r>
              <a:rPr lang="en-US" altLang="ko-KR" sz="2000" dirty="0"/>
              <a:t>Fairness with legacy</a:t>
            </a:r>
          </a:p>
          <a:p>
            <a:pPr lvl="1" algn="just"/>
            <a:r>
              <a:rPr lang="en-US" altLang="ko-KR" sz="1600" dirty="0"/>
              <a:t>Legacy only: </a:t>
            </a:r>
            <a:r>
              <a:rPr lang="en-US" altLang="ko-KR" sz="1400" dirty="0">
                <a:sym typeface="Wingdings" panose="05000000000000000000" pitchFamily="2" charset="2"/>
              </a:rPr>
              <a:t>2 legacy BSSs in each band (each BSS is 1 AP + </a:t>
            </a:r>
            <a:r>
              <a:rPr lang="en-US" altLang="ko-KR" sz="1400" dirty="0"/>
              <a:t>1 non-AP STA)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 algn="just"/>
            <a:r>
              <a:rPr lang="en-US" altLang="ko-KR" sz="1400" dirty="0">
                <a:sym typeface="Wingdings" panose="05000000000000000000" pitchFamily="2" charset="2"/>
              </a:rPr>
              <a:t>EHT and legacy: 1 EHT BSS using both bands and 1 legacy BSS in each band (2 legacy BSSs in total)</a:t>
            </a:r>
            <a:endParaRPr lang="en-US" altLang="ko-KR" sz="1600" dirty="0"/>
          </a:p>
          <a:p>
            <a:pPr algn="just"/>
            <a:r>
              <a:rPr lang="en-US" sz="2000" dirty="0"/>
              <a:t>Coexistence between different EHT multi-link channel access operations</a:t>
            </a:r>
          </a:p>
          <a:p>
            <a:pPr lvl="1" algn="just"/>
            <a:r>
              <a:rPr lang="en-US" sz="1600" dirty="0"/>
              <a:t>2 EHT BSSs (1 AP and 1 non-AP STA), each using its own channel access operation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35B5C0-7497-4CC9-BEA3-2F9CAD4BF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71189-0584-432D-A7C0-C18674A83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9A1B7C-67D0-442E-97DA-B24730D8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Simulation Scenario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59234" y="4474691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0F8C68-0CB4-441A-9D0A-3AEA28178DBC}"/>
              </a:ext>
            </a:extLst>
          </p:cNvPr>
          <p:cNvSpPr/>
          <p:nvPr/>
        </p:nvSpPr>
        <p:spPr bwMode="auto">
          <a:xfrm>
            <a:off x="5847194" y="483537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FFC0BBF-6206-4360-A0E3-E23BACEBF941}"/>
              </a:ext>
            </a:extLst>
          </p:cNvPr>
          <p:cNvSpPr/>
          <p:nvPr/>
        </p:nvSpPr>
        <p:spPr bwMode="auto">
          <a:xfrm>
            <a:off x="5847194" y="552371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5757288" y="4479771"/>
            <a:ext cx="80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 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2EDE704-AC4B-4CB8-996E-018B8D47AB0D}"/>
              </a:ext>
            </a:extLst>
          </p:cNvPr>
          <p:cNvSpPr/>
          <p:nvPr/>
        </p:nvSpPr>
        <p:spPr bwMode="auto">
          <a:xfrm>
            <a:off x="7416914" y="4479771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112B07E-E1CF-4AFF-8290-9FE37E4EF223}"/>
              </a:ext>
            </a:extLst>
          </p:cNvPr>
          <p:cNvSpPr/>
          <p:nvPr/>
        </p:nvSpPr>
        <p:spPr bwMode="auto">
          <a:xfrm>
            <a:off x="7604874" y="484045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730B2B-4013-41E4-A837-6AC89A69DA47}"/>
              </a:ext>
            </a:extLst>
          </p:cNvPr>
          <p:cNvSpPr/>
          <p:nvPr/>
        </p:nvSpPr>
        <p:spPr bwMode="auto">
          <a:xfrm>
            <a:off x="7604874" y="5528791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435988-E83D-4BD3-A581-49C31537FAD3}"/>
              </a:ext>
            </a:extLst>
          </p:cNvPr>
          <p:cNvSpPr txBox="1"/>
          <p:nvPr/>
        </p:nvSpPr>
        <p:spPr>
          <a:xfrm>
            <a:off x="7483042" y="4474691"/>
            <a:ext cx="80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 2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B35CA69-F16A-4AA8-B975-DF62C624ACCF}"/>
              </a:ext>
            </a:extLst>
          </p:cNvPr>
          <p:cNvSpPr/>
          <p:nvPr/>
        </p:nvSpPr>
        <p:spPr bwMode="auto">
          <a:xfrm>
            <a:off x="5549153" y="1915220"/>
            <a:ext cx="909320" cy="166624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95E240-B37C-4E9C-9E1C-9002E4101781}"/>
              </a:ext>
            </a:extLst>
          </p:cNvPr>
          <p:cNvSpPr txBox="1"/>
          <p:nvPr/>
        </p:nvSpPr>
        <p:spPr>
          <a:xfrm>
            <a:off x="5687059" y="1934667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EHT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78DB565-BBCC-4E28-8DA2-F187844B9CCC}"/>
              </a:ext>
            </a:extLst>
          </p:cNvPr>
          <p:cNvSpPr/>
          <p:nvPr/>
        </p:nvSpPr>
        <p:spPr bwMode="auto">
          <a:xfrm>
            <a:off x="5737113" y="2326819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F6C1F72-33C9-4F1E-A065-DA9120EFC14B}"/>
              </a:ext>
            </a:extLst>
          </p:cNvPr>
          <p:cNvSpPr/>
          <p:nvPr/>
        </p:nvSpPr>
        <p:spPr bwMode="auto">
          <a:xfrm>
            <a:off x="7494793" y="2325762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E037F29-32A8-49BB-92EB-802300799E00}"/>
              </a:ext>
            </a:extLst>
          </p:cNvPr>
          <p:cNvSpPr/>
          <p:nvPr/>
        </p:nvSpPr>
        <p:spPr bwMode="auto">
          <a:xfrm>
            <a:off x="5737113" y="296721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762FC45-217A-496D-92FE-5CFF0E987066}"/>
              </a:ext>
            </a:extLst>
          </p:cNvPr>
          <p:cNvSpPr/>
          <p:nvPr/>
        </p:nvSpPr>
        <p:spPr bwMode="auto">
          <a:xfrm>
            <a:off x="7494793" y="299684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5EA1F3B-CB6B-4AD4-9027-EE521D0C8E84}"/>
              </a:ext>
            </a:extLst>
          </p:cNvPr>
          <p:cNvSpPr txBox="1"/>
          <p:nvPr/>
        </p:nvSpPr>
        <p:spPr>
          <a:xfrm>
            <a:off x="7349258" y="184501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5E9656-3E5D-410C-A7FA-0114B1076156}"/>
              </a:ext>
            </a:extLst>
          </p:cNvPr>
          <p:cNvSpPr txBox="1"/>
          <p:nvPr/>
        </p:nvSpPr>
        <p:spPr>
          <a:xfrm>
            <a:off x="7358794" y="326806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EBFCF8B-34B8-4D55-A8CB-486B6DA72386}"/>
              </a:ext>
            </a:extLst>
          </p:cNvPr>
          <p:cNvSpPr/>
          <p:nvPr/>
        </p:nvSpPr>
        <p:spPr bwMode="auto">
          <a:xfrm>
            <a:off x="3095510" y="2822297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7BD7777-A27B-4023-BBA4-4C30A905FC6E}"/>
              </a:ext>
            </a:extLst>
          </p:cNvPr>
          <p:cNvSpPr/>
          <p:nvPr/>
        </p:nvSpPr>
        <p:spPr bwMode="auto">
          <a:xfrm>
            <a:off x="3080647" y="1894642"/>
            <a:ext cx="909320" cy="850623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B769FFE-1FED-444A-9F1B-CE2A0F89B06C}"/>
              </a:ext>
            </a:extLst>
          </p:cNvPr>
          <p:cNvSpPr/>
          <p:nvPr/>
        </p:nvSpPr>
        <p:spPr bwMode="auto">
          <a:xfrm>
            <a:off x="1498227" y="225726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05E59E0-7B39-4782-B9FA-F0F63EE252B1}"/>
              </a:ext>
            </a:extLst>
          </p:cNvPr>
          <p:cNvSpPr/>
          <p:nvPr/>
        </p:nvSpPr>
        <p:spPr bwMode="auto">
          <a:xfrm>
            <a:off x="3255907" y="2262347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37C5CE4-8C69-4456-A087-1E87E4FDAB17}"/>
              </a:ext>
            </a:extLst>
          </p:cNvPr>
          <p:cNvSpPr/>
          <p:nvPr/>
        </p:nvSpPr>
        <p:spPr bwMode="auto">
          <a:xfrm>
            <a:off x="1498227" y="289766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B105051-506C-44BB-A2AB-94AD279B117E}"/>
              </a:ext>
            </a:extLst>
          </p:cNvPr>
          <p:cNvSpPr/>
          <p:nvPr/>
        </p:nvSpPr>
        <p:spPr bwMode="auto">
          <a:xfrm>
            <a:off x="3255907" y="2902745"/>
            <a:ext cx="558800" cy="325120"/>
          </a:xfrm>
          <a:prstGeom prst="round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Times New Roman" pitchFamily="18" charset="0"/>
              </a:rPr>
              <a:t>Link 2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8DA80B4-E7A1-4C06-82DE-804C007CDABF}"/>
              </a:ext>
            </a:extLst>
          </p:cNvPr>
          <p:cNvSpPr txBox="1"/>
          <p:nvPr/>
        </p:nvSpPr>
        <p:spPr>
          <a:xfrm>
            <a:off x="3103138" y="18581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D009B4F-16E9-4099-AF23-632DBC7E405B}"/>
              </a:ext>
            </a:extLst>
          </p:cNvPr>
          <p:cNvSpPr txBox="1"/>
          <p:nvPr/>
        </p:nvSpPr>
        <p:spPr>
          <a:xfrm>
            <a:off x="3140491" y="326080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Legacy</a:t>
            </a:r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189FE8CA-793E-4FB4-87E1-0ACDF9114846}"/>
              </a:ext>
            </a:extLst>
          </p:cNvPr>
          <p:cNvSpPr/>
          <p:nvPr/>
        </p:nvSpPr>
        <p:spPr bwMode="auto">
          <a:xfrm>
            <a:off x="4484860" y="2523927"/>
            <a:ext cx="589240" cy="520144"/>
          </a:xfrm>
          <a:prstGeom prst="rightArrow">
            <a:avLst>
              <a:gd name="adj1" fmla="val 50000"/>
              <a:gd name="adj2" fmla="val 53213"/>
            </a:avLst>
          </a:prstGeom>
          <a:solidFill>
            <a:srgbClr val="831B2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5943085-BF24-466E-A46A-ED4E97DE6C1E}"/>
              </a:ext>
            </a:extLst>
          </p:cNvPr>
          <p:cNvSpPr txBox="1"/>
          <p:nvPr/>
        </p:nvSpPr>
        <p:spPr>
          <a:xfrm>
            <a:off x="5260917" y="4069831"/>
            <a:ext cx="362972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dirty="0"/>
              <a:t>Coexistence </a:t>
            </a:r>
            <a:r>
              <a:rPr lang="en-US" sz="1200" dirty="0" err="1"/>
              <a:t>bet</a:t>
            </a:r>
            <a:r>
              <a:rPr lang="en-US" altLang="ko-KR" sz="1200" dirty="0" err="1"/>
              <a:t>’n</a:t>
            </a:r>
            <a:r>
              <a:rPr lang="en-US" sz="1200" dirty="0"/>
              <a:t> different EHT multi-link channel access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C88F11-E8D6-4F7A-A5DB-67D874C740D6}"/>
              </a:ext>
            </a:extLst>
          </p:cNvPr>
          <p:cNvSpPr txBox="1"/>
          <p:nvPr/>
        </p:nvSpPr>
        <p:spPr>
          <a:xfrm>
            <a:off x="6100936" y="1514781"/>
            <a:ext cx="15039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Fairness with Legacy</a:t>
            </a:r>
          </a:p>
        </p:txBody>
      </p:sp>
      <p:sp>
        <p:nvSpPr>
          <p:cNvPr id="54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757288" y="4777041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756716" y="5444695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647930" y="4842416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647930" y="5522375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58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1411320" y="2175997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1410748" y="2843651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301962" y="224137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301962" y="2921331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62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41059" y="2261749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: Rounded Corners 5">
            <a:extLst>
              <a:ext uri="{FF2B5EF4-FFF2-40B4-BE49-F238E27FC236}">
                <a16:creationId xmlns:a16="http://schemas.microsoft.com/office/drawing/2014/main" id="{87D1FF18-19DE-4247-B819-2A86E2C20B3F}"/>
              </a:ext>
            </a:extLst>
          </p:cNvPr>
          <p:cNvSpPr/>
          <p:nvPr/>
        </p:nvSpPr>
        <p:spPr bwMode="auto">
          <a:xfrm>
            <a:off x="5640487" y="2929403"/>
            <a:ext cx="2497448" cy="48315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531701" y="2327124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531701" y="3007083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Band 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2107084" y="3692664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(Legacy only)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129778" y="3645774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(EHT vs. Legacy)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BE258E-83A9-4867-A9A4-0BC3546BAA39}"/>
              </a:ext>
            </a:extLst>
          </p:cNvPr>
          <p:cNvSpPr txBox="1"/>
          <p:nvPr/>
        </p:nvSpPr>
        <p:spPr>
          <a:xfrm>
            <a:off x="6360673" y="6109897"/>
            <a:ext cx="1290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(EHT vs. EHT)</a:t>
            </a:r>
          </a:p>
        </p:txBody>
      </p:sp>
    </p:spTree>
    <p:extLst>
      <p:ext uri="{BB962C8B-B14F-4D97-AF65-F5344CB8AC3E}">
        <p14:creationId xmlns:p14="http://schemas.microsoft.com/office/powerpoint/2010/main" val="348849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20" r="8795"/>
          <a:stretch/>
        </p:blipFill>
        <p:spPr>
          <a:xfrm>
            <a:off x="19068" y="1487449"/>
            <a:ext cx="4504348" cy="2709409"/>
          </a:xfrm>
        </p:spPr>
      </p:pic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789" r="8181"/>
          <a:stretch/>
        </p:blipFill>
        <p:spPr bwMode="auto">
          <a:xfrm>
            <a:off x="4572000" y="1487447"/>
            <a:ext cx="4539245" cy="270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 with Legacy System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1655936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5014561" y="1654292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36062" y="4532154"/>
            <a:ext cx="8492978" cy="169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EHT BSS using SA is more aggressive against legacy BSS compared to SYNC and ASYNC</a:t>
            </a:r>
          </a:p>
          <a:p>
            <a:pPr algn="just" defTabSz="914400"/>
            <a:r>
              <a:rPr lang="en-US" sz="1800" b="0" kern="0" dirty="0"/>
              <a:t>Both fairness options of SA (Option 1 and 2) can be used to alleviate the fairness problem with legacy system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736684" y="2985350"/>
            <a:ext cx="363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73760" y="2666494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535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68" r="8866"/>
          <a:stretch/>
        </p:blipFill>
        <p:spPr bwMode="auto">
          <a:xfrm>
            <a:off x="4749969" y="1781456"/>
            <a:ext cx="4320386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8435" r="9099"/>
          <a:stretch/>
        </p:blipFill>
        <p:spPr>
          <a:xfrm>
            <a:off x="141145" y="1777604"/>
            <a:ext cx="4320386" cy="2553998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04297" y="6513117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between Different </a:t>
            </a:r>
            <a:br>
              <a:rPr lang="en-US" dirty="0"/>
            </a:br>
            <a:r>
              <a:rPr lang="en-US" dirty="0"/>
              <a:t>EHT Channel Access Operations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1605689" y="1833680"/>
            <a:ext cx="162256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6333385" y="1837710"/>
            <a:ext cx="140936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with </a:t>
            </a:r>
            <a:r>
              <a:rPr lang="en-US" sz="1200" dirty="0"/>
              <a:t>power leakage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FCF5F209-41C9-4CF2-8EAF-B4466642F9A3}"/>
              </a:ext>
            </a:extLst>
          </p:cNvPr>
          <p:cNvSpPr txBox="1">
            <a:spLocks/>
          </p:cNvSpPr>
          <p:nvPr/>
        </p:nvSpPr>
        <p:spPr bwMode="auto">
          <a:xfrm>
            <a:off x="378409" y="4593446"/>
            <a:ext cx="8387181" cy="174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914400"/>
            <a:r>
              <a:rPr lang="en-US" sz="1800" b="0" kern="0" dirty="0"/>
              <a:t>SA is more aggressive than SYNC and ASYNC</a:t>
            </a:r>
          </a:p>
          <a:p>
            <a:pPr algn="just" defTabSz="914400"/>
            <a:r>
              <a:rPr lang="en-US" sz="1800" b="0" kern="0" dirty="0"/>
              <a:t>Both fairness options of SA (Option 1 and 2) can alleviate the fairness problem with other channel access operations</a:t>
            </a:r>
          </a:p>
          <a:p>
            <a:pPr algn="just" defTabSz="914400"/>
            <a:r>
              <a:rPr lang="en-US" sz="1800" b="0" kern="0" dirty="0"/>
              <a:t>SYNC-only and ASYNC-only perform slightly better than SA-only as they have a lower collision probability (11% vs. 18%)</a:t>
            </a:r>
          </a:p>
        </p:txBody>
      </p:sp>
    </p:spTree>
    <p:extLst>
      <p:ext uri="{BB962C8B-B14F-4D97-AF65-F5344CB8AC3E}">
        <p14:creationId xmlns:p14="http://schemas.microsoft.com/office/powerpoint/2010/main" val="87836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997" y="1533524"/>
            <a:ext cx="8386753" cy="4880927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The performance of the channel access operations for multi-link aggregation is affected by </a:t>
            </a:r>
          </a:p>
          <a:p>
            <a:pPr lvl="1"/>
            <a:r>
              <a:rPr lang="en-US" altLang="ko-KR" sz="1600" dirty="0"/>
              <a:t>(1) with/without power leakage between links; (2) coexistence with legacy system; and (3) coexistence with EHT BSSs using different multi-link channel-access operation  </a:t>
            </a:r>
          </a:p>
          <a:p>
            <a:r>
              <a:rPr lang="en-US" sz="2000" dirty="0"/>
              <a:t>Semi-asynchronous operation performs better than synchronous and asynchronous operations with and without power leakage for a wide range of OBSS crowdedness</a:t>
            </a:r>
          </a:p>
          <a:p>
            <a:r>
              <a:rPr lang="en-US" sz="2000" dirty="0"/>
              <a:t>S</a:t>
            </a:r>
            <a:r>
              <a:rPr lang="en-US" altLang="ko-KR" sz="2000" dirty="0"/>
              <a:t>emi-asynchronous operation is more aggressive in channel access than synchronous and asynchronous operations, thus having a coexistence problem with legacy BSSs as well as with EHT BSSs using other channel access operation</a:t>
            </a:r>
          </a:p>
          <a:p>
            <a:r>
              <a:rPr lang="en-US" altLang="ko-KR" sz="2000" dirty="0"/>
              <a:t>Semi-asynchronous operation with the proposed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procedure modification</a:t>
            </a:r>
            <a:r>
              <a:rPr lang="en-US" sz="2000" dirty="0"/>
              <a:t> can alleviate the coexistence problem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/>
              <a:t>Wisnu</a:t>
            </a:r>
            <a:r>
              <a:rPr lang="en-US" dirty="0"/>
              <a:t> </a:t>
            </a:r>
            <a:r>
              <a:rPr lang="en-US" dirty="0" err="1"/>
              <a:t>Murti</a:t>
            </a:r>
            <a:r>
              <a:rPr lang="en-US" dirty="0"/>
              <a:t> (</a:t>
            </a:r>
            <a:r>
              <a:rPr lang="en-US" dirty="0" err="1"/>
              <a:t>SeoulTech</a:t>
            </a:r>
            <a:r>
              <a:rPr lang="en-US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12"/>
          </a:xfrm>
        </p:spPr>
        <p:txBody>
          <a:bodyPr/>
          <a:lstStyle/>
          <a:p>
            <a:r>
              <a:rPr lang="en-US" dirty="0"/>
              <a:t>Conclusions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07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256E0E-B173-6D43-A093-69BB0BD5E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11-19-1291 Performance aspects of Multi-link operations</a:t>
            </a:r>
          </a:p>
          <a:p>
            <a:r>
              <a:rPr lang="en-US" altLang="zh-CN" dirty="0"/>
              <a:t>[2] </a:t>
            </a:r>
            <a:r>
              <a:rPr lang="en-US" dirty="0"/>
              <a:t>11-19-1116 </a:t>
            </a:r>
            <a:r>
              <a:rPr lang="en-US" altLang="zh-CN" dirty="0"/>
              <a:t>Channel Access in Multi-band operation</a:t>
            </a:r>
            <a:endParaRPr lang="en-US" dirty="0"/>
          </a:p>
          <a:p>
            <a:r>
              <a:rPr lang="en-US" altLang="zh-CN" dirty="0"/>
              <a:t>[3] </a:t>
            </a:r>
            <a:r>
              <a:rPr lang="en-US" dirty="0"/>
              <a:t>11-19-1678 </a:t>
            </a:r>
            <a:r>
              <a:rPr lang="en-US" altLang="zh-TW" dirty="0"/>
              <a:t>Multiple</a:t>
            </a:r>
            <a:r>
              <a:rPr lang="zh-TW" altLang="en-US" dirty="0"/>
              <a:t> </a:t>
            </a:r>
            <a:r>
              <a:rPr lang="en-US" altLang="zh-TW" dirty="0"/>
              <a:t>Link</a:t>
            </a:r>
            <a:r>
              <a:rPr lang="zh-TW" altLang="en-US" dirty="0"/>
              <a:t> </a:t>
            </a:r>
            <a:r>
              <a:rPr lang="en-US" altLang="zh-TW" dirty="0"/>
              <a:t>Asynchronous and Synchronous Transmission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178111-5E33-6742-92C5-7032784BDF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28C712-ED62-4145-95F4-4C5CF317F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Wisnu Murti (SeoulTech), et al.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AAAF0F-5FB5-5745-B1D0-B587E0E47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69536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322" r="8337"/>
          <a:stretch/>
        </p:blipFill>
        <p:spPr>
          <a:xfrm>
            <a:off x="156308" y="2620605"/>
            <a:ext cx="4243754" cy="255399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25%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709368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72" r="7587"/>
          <a:stretch/>
        </p:blipFill>
        <p:spPr bwMode="auto">
          <a:xfrm>
            <a:off x="4697708" y="2620605"/>
            <a:ext cx="4243754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4975141" y="2714975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95757" y="3769444"/>
            <a:ext cx="338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800180" y="4080485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7770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62" r="8338"/>
          <a:stretch/>
        </p:blipFill>
        <p:spPr>
          <a:xfrm>
            <a:off x="132860" y="2620604"/>
            <a:ext cx="4284000" cy="2564054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50%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825376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832" r="8368"/>
          <a:stretch/>
        </p:blipFill>
        <p:spPr bwMode="auto">
          <a:xfrm>
            <a:off x="4634523" y="2620605"/>
            <a:ext cx="4267200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5014561" y="2825376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295757" y="3754594"/>
            <a:ext cx="338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801331" y="4042385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0870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2BA0E2-EE2B-41FA-B906-AD01E0E8EE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842" r="9469"/>
          <a:stretch/>
        </p:blipFill>
        <p:spPr>
          <a:xfrm>
            <a:off x="182761" y="2620605"/>
            <a:ext cx="4159638" cy="2553999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4B5C3B-0784-4B9B-9A14-5064C3E84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1AC3F0-6A82-4E5D-8626-177FF5398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760253-1C04-4965-84FC-34B7C2B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: Fairness with Legacy System</a:t>
            </a:r>
            <a:br>
              <a:rPr lang="en-US" dirty="0"/>
            </a:br>
            <a:r>
              <a:rPr lang="en-US" sz="1800" dirty="0"/>
              <a:t>75% load on legacy STAs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EA4977-3A15-4C3E-96D2-2FB032796490}"/>
              </a:ext>
            </a:extLst>
          </p:cNvPr>
          <p:cNvSpPr txBox="1"/>
          <p:nvPr/>
        </p:nvSpPr>
        <p:spPr>
          <a:xfrm>
            <a:off x="453954" y="2709368"/>
            <a:ext cx="147505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without</a:t>
            </a:r>
            <a:r>
              <a:rPr lang="en-US" sz="1200" dirty="0"/>
              <a:t> power leakage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94BD0DFD-3DB3-4232-90D7-A521CE3A55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752" r="9559"/>
          <a:stretch/>
        </p:blipFill>
        <p:spPr bwMode="auto">
          <a:xfrm>
            <a:off x="4681415" y="2620605"/>
            <a:ext cx="4159638" cy="255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1E8E1F-92F9-487E-853F-4490BBFF1C62}"/>
              </a:ext>
            </a:extLst>
          </p:cNvPr>
          <p:cNvSpPr txBox="1"/>
          <p:nvPr/>
        </p:nvSpPr>
        <p:spPr>
          <a:xfrm>
            <a:off x="4975141" y="2714975"/>
            <a:ext cx="128123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/>
              <a:t>with</a:t>
            </a:r>
            <a:r>
              <a:rPr lang="en-US" sz="1200" dirty="0"/>
              <a:t> power leakage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904DE8-93C8-CB40-8419-23C6D6A6BFE8}"/>
              </a:ext>
            </a:extLst>
          </p:cNvPr>
          <p:cNvCxnSpPr/>
          <p:nvPr/>
        </p:nvCxnSpPr>
        <p:spPr bwMode="auto">
          <a:xfrm>
            <a:off x="5303572" y="3739159"/>
            <a:ext cx="33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7F18F32-5C2D-0441-9DE7-6B1C1F853929}"/>
              </a:ext>
            </a:extLst>
          </p:cNvPr>
          <p:cNvCxnSpPr/>
          <p:nvPr/>
        </p:nvCxnSpPr>
        <p:spPr bwMode="auto">
          <a:xfrm>
            <a:off x="792364" y="4034765"/>
            <a:ext cx="34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oval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6764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487424"/>
            <a:ext cx="8543906" cy="4927027"/>
          </a:xfrm>
        </p:spPr>
        <p:txBody>
          <a:bodyPr>
            <a:normAutofit/>
          </a:bodyPr>
          <a:lstStyle/>
          <a:p>
            <a:r>
              <a:rPr lang="en-US" sz="2000" dirty="0"/>
              <a:t>EHT STAs are expected to support multi-link aggregation</a:t>
            </a:r>
          </a:p>
          <a:p>
            <a:r>
              <a:rPr lang="en-US" sz="2000" dirty="0"/>
              <a:t>Benefits of multi-link </a:t>
            </a:r>
            <a:r>
              <a:rPr lang="en-US" altLang="ko-KR" sz="2000" dirty="0"/>
              <a:t>aggregation </a:t>
            </a:r>
            <a:r>
              <a:rPr lang="en-US" sz="2000" dirty="0"/>
              <a:t>are</a:t>
            </a:r>
          </a:p>
          <a:p>
            <a:pPr lvl="1"/>
            <a:r>
              <a:rPr lang="en-US" sz="1800" dirty="0"/>
              <a:t>Increased peak throughput</a:t>
            </a:r>
          </a:p>
          <a:p>
            <a:pPr lvl="1"/>
            <a:r>
              <a:rPr lang="en-US" sz="1800" dirty="0"/>
              <a:t>Reduced latency and jitter</a:t>
            </a:r>
          </a:p>
          <a:p>
            <a:r>
              <a:rPr lang="en-US" sz="2000" dirty="0"/>
              <a:t>Power leakages between links </a:t>
            </a:r>
            <a:r>
              <a:rPr lang="en-US" altLang="ko-KR" sz="2000" dirty="0"/>
              <a:t>may or may not be present</a:t>
            </a:r>
            <a:endParaRPr lang="en-US" sz="2000" dirty="0"/>
          </a:p>
          <a:p>
            <a:pPr lvl="1"/>
            <a:r>
              <a:rPr lang="en-US" sz="1800" dirty="0"/>
              <a:t>If power leakage is present, it affects the clear channel assessments of other links</a:t>
            </a:r>
          </a:p>
          <a:p>
            <a:r>
              <a:rPr lang="en-US" sz="2000" dirty="0"/>
              <a:t>The following channel access operations have been discussed [1][2][3]:</a:t>
            </a:r>
          </a:p>
          <a:p>
            <a:pPr lvl="1"/>
            <a:r>
              <a:rPr lang="en-US" sz="1800" dirty="0"/>
              <a:t>Synchronous operation</a:t>
            </a:r>
          </a:p>
          <a:p>
            <a:pPr lvl="1"/>
            <a:r>
              <a:rPr lang="en-US" sz="1800" dirty="0"/>
              <a:t>Asynchronous operation</a:t>
            </a:r>
          </a:p>
          <a:p>
            <a:pPr lvl="1"/>
            <a:r>
              <a:rPr lang="en-US" sz="1800" dirty="0"/>
              <a:t>Semi-asynchronous operation (aka synchronous without primary link [2], mixed synchronous and asynchronous [3])</a:t>
            </a:r>
          </a:p>
          <a:p>
            <a:r>
              <a:rPr lang="en-US" altLang="ko-KR" sz="2000" dirty="0"/>
              <a:t>The performance of these channel access operations may be affected by (1) existence of power leakage; (2) coexistence with legacy system; and (3) coexistence with EHT BSSs using different channel-access operation  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12"/>
          </a:xfrm>
        </p:spPr>
        <p:txBody>
          <a:bodyPr/>
          <a:lstStyle/>
          <a:p>
            <a:r>
              <a:rPr lang="en-US" dirty="0"/>
              <a:t>Introduction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D1DB1E-C3FA-4982-B38A-121A33BEB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03689"/>
            <a:ext cx="7772400" cy="17767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Link with power leakage</a:t>
            </a:r>
          </a:p>
          <a:p>
            <a:pPr lvl="1"/>
            <a:r>
              <a:rPr lang="en-US" dirty="0"/>
              <a:t>Other link will sense its medium as BUSY if a neighboring link is transmitting</a:t>
            </a:r>
          </a:p>
          <a:p>
            <a:r>
              <a:rPr lang="en-US" dirty="0"/>
              <a:t>Link with no power leakage</a:t>
            </a:r>
          </a:p>
          <a:p>
            <a:pPr lvl="1"/>
            <a:r>
              <a:rPr lang="en-US" dirty="0"/>
              <a:t>Other link will NOT sense a neighboring link's transmission, thus still can sense its medium as IDLE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74BC4C-C311-459C-9DDF-48D29CAD0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D854B-9256-4586-A76E-BAAE6D72B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4B4BD3-AFCC-40B1-8D58-78068993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and Power Leakage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EE756A-48C2-4878-A339-D81B4CCCA866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2737" y="252680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DF885F-DC93-4F7B-838D-BD1CF4FE8DF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3537" y="2093359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F5F767-F979-4ED3-8FC7-419545974C4B}"/>
              </a:ext>
            </a:extLst>
          </p:cNvPr>
          <p:cNvSpPr txBox="1"/>
          <p:nvPr/>
        </p:nvSpPr>
        <p:spPr>
          <a:xfrm>
            <a:off x="2205994" y="182955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9ED028-41ED-4CEC-BB5C-D2901B4D9038}"/>
              </a:ext>
            </a:extLst>
          </p:cNvPr>
          <p:cNvSpPr txBox="1"/>
          <p:nvPr/>
        </p:nvSpPr>
        <p:spPr>
          <a:xfrm>
            <a:off x="2205994" y="225485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4767CEA-9DCF-4D31-B1DA-EF5EEA677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88201"/>
              </p:ext>
            </p:extLst>
          </p:nvPr>
        </p:nvGraphicFramePr>
        <p:xfrm>
          <a:off x="3260414" y="1812456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A92AA67-138C-47F5-8432-26E98093C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63987"/>
              </p:ext>
            </p:extLst>
          </p:nvPr>
        </p:nvGraphicFramePr>
        <p:xfrm>
          <a:off x="5340679" y="1803910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05A4417-8DF9-4BD7-9DED-70A8FA043FF9}"/>
              </a:ext>
            </a:extLst>
          </p:cNvPr>
          <p:cNvSpPr/>
          <p:nvPr/>
        </p:nvSpPr>
        <p:spPr bwMode="auto">
          <a:xfrm>
            <a:off x="4080743" y="1797933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103F10-D693-4FE6-BA8E-8B5262018207}"/>
              </a:ext>
            </a:extLst>
          </p:cNvPr>
          <p:cNvSpPr/>
          <p:nvPr/>
        </p:nvSpPr>
        <p:spPr bwMode="auto">
          <a:xfrm>
            <a:off x="5836117" y="1797565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5C21BEB-EF86-4A4C-9A5A-FA2793D63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197988"/>
              </p:ext>
            </p:extLst>
          </p:nvPr>
        </p:nvGraphicFramePr>
        <p:xfrm>
          <a:off x="3257176" y="2261620"/>
          <a:ext cx="146802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87953207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70065513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9814522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23018000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07846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9067568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0DC6033-2753-43D6-8202-FD145A966870}"/>
              </a:ext>
            </a:extLst>
          </p:cNvPr>
          <p:cNvSpPr/>
          <p:nvPr/>
        </p:nvSpPr>
        <p:spPr bwMode="auto">
          <a:xfrm>
            <a:off x="4725202" y="223472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A135D58-A0F7-40E2-B49F-F6AA7D700E07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2737" y="3704393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14101C6-8922-470F-A3EA-A3934F53EFD8}"/>
              </a:ext>
            </a:extLst>
          </p:cNvPr>
          <p:cNvSpPr txBox="1"/>
          <p:nvPr/>
        </p:nvSpPr>
        <p:spPr>
          <a:xfrm>
            <a:off x="2205994" y="3432439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43A7925-364D-49A4-A061-DA7ECE8B88C9}"/>
              </a:ext>
            </a:extLst>
          </p:cNvPr>
          <p:cNvSpPr/>
          <p:nvPr/>
        </p:nvSpPr>
        <p:spPr bwMode="auto">
          <a:xfrm>
            <a:off x="4075984" y="3407916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16CDE70-834D-461D-ABD2-21EA44EF8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23079"/>
              </p:ext>
            </p:extLst>
          </p:nvPr>
        </p:nvGraphicFramePr>
        <p:xfrm>
          <a:off x="5333849" y="3422743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FD0397F8-2442-4D3C-88EA-571F813A015A}"/>
              </a:ext>
            </a:extLst>
          </p:cNvPr>
          <p:cNvSpPr txBox="1"/>
          <p:nvPr/>
        </p:nvSpPr>
        <p:spPr>
          <a:xfrm>
            <a:off x="444722" y="3160492"/>
            <a:ext cx="1657222" cy="475655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dirty="0"/>
              <a:t>Power Leakage </a:t>
            </a:r>
          </a:p>
          <a:p>
            <a:pPr algn="ctr"/>
            <a:r>
              <a:rPr lang="en-US" sz="1400" dirty="0"/>
              <a:t>Case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C4BA2FC-1B22-4527-AEE4-93EDAA0F5191}"/>
              </a:ext>
            </a:extLst>
          </p:cNvPr>
          <p:cNvSpPr txBox="1"/>
          <p:nvPr/>
        </p:nvSpPr>
        <p:spPr>
          <a:xfrm>
            <a:off x="444486" y="1964258"/>
            <a:ext cx="1657222" cy="475655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257A40CD-474F-44EC-B829-E4576FD42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46607"/>
              </p:ext>
            </p:extLst>
          </p:nvPr>
        </p:nvGraphicFramePr>
        <p:xfrm>
          <a:off x="3260414" y="3418398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B0C047F6-6FBC-4CDF-B7D7-485E55303520}"/>
              </a:ext>
            </a:extLst>
          </p:cNvPr>
          <p:cNvSpPr/>
          <p:nvPr/>
        </p:nvSpPr>
        <p:spPr bwMode="auto">
          <a:xfrm>
            <a:off x="5829360" y="3408465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0B22F54-1941-4813-B680-7764777962E1}"/>
              </a:ext>
            </a:extLst>
          </p:cNvPr>
          <p:cNvSpPr txBox="1"/>
          <p:nvPr/>
        </p:nvSpPr>
        <p:spPr>
          <a:xfrm>
            <a:off x="4663813" y="3890705"/>
            <a:ext cx="150554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BUSY due to power leakage</a:t>
            </a:r>
          </a:p>
          <a:p>
            <a:pPr algn="ctr"/>
            <a:r>
              <a:rPr lang="en-US" sz="900" dirty="0"/>
              <a:t>from Link 1</a:t>
            </a:r>
          </a:p>
        </p:txBody>
      </p: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1EB9EB52-61DC-4558-9FC6-391CDD59C999}"/>
              </a:ext>
            </a:extLst>
          </p:cNvPr>
          <p:cNvCxnSpPr>
            <a:cxnSpLocks/>
            <a:stCxn id="29" idx="2"/>
            <a:endCxn id="36" idx="1"/>
          </p:cNvCxnSpPr>
          <p:nvPr/>
        </p:nvCxnSpPr>
        <p:spPr bwMode="auto">
          <a:xfrm rot="16200000" flipH="1">
            <a:off x="4430038" y="3841596"/>
            <a:ext cx="370978" cy="9657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nector: Curved 39">
            <a:extLst>
              <a:ext uri="{FF2B5EF4-FFF2-40B4-BE49-F238E27FC236}">
                <a16:creationId xmlns:a16="http://schemas.microsoft.com/office/drawing/2014/main" id="{12AECDB0-BD9E-4775-B2F8-E61713B437AD}"/>
              </a:ext>
            </a:extLst>
          </p:cNvPr>
          <p:cNvCxnSpPr>
            <a:stCxn id="35" idx="2"/>
            <a:endCxn id="36" idx="3"/>
          </p:cNvCxnSpPr>
          <p:nvPr/>
        </p:nvCxnSpPr>
        <p:spPr bwMode="auto">
          <a:xfrm rot="5400000">
            <a:off x="6059771" y="3814524"/>
            <a:ext cx="370429" cy="151264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C853A998-5C22-4F8B-B26A-CFE4C1D5B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09161"/>
              </p:ext>
            </p:extLst>
          </p:nvPr>
        </p:nvGraphicFramePr>
        <p:xfrm>
          <a:off x="5982118" y="2247769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A0C6807-FA74-484C-8BA6-EBE60228A9FA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0297" y="3309315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EE7E7BD-6474-5E40-85A3-3003A4CAF5D0}"/>
              </a:ext>
            </a:extLst>
          </p:cNvPr>
          <p:cNvSpPr txBox="1"/>
          <p:nvPr/>
        </p:nvSpPr>
        <p:spPr>
          <a:xfrm>
            <a:off x="2202754" y="3045508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C4BD16FF-DBA7-574C-A7E7-61B1FE722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58888"/>
              </p:ext>
            </p:extLst>
          </p:nvPr>
        </p:nvGraphicFramePr>
        <p:xfrm>
          <a:off x="3257174" y="3028412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D31C8697-7AE8-0045-B107-E072D85F2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11164"/>
              </p:ext>
            </p:extLst>
          </p:nvPr>
        </p:nvGraphicFramePr>
        <p:xfrm>
          <a:off x="5337443" y="3019866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81CF4F71-BBAF-DD43-B5EC-E518A6623E58}"/>
              </a:ext>
            </a:extLst>
          </p:cNvPr>
          <p:cNvSpPr/>
          <p:nvPr/>
        </p:nvSpPr>
        <p:spPr bwMode="auto">
          <a:xfrm>
            <a:off x="4077503" y="301388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E3803D4-8AFE-F048-A7BD-44CB25D9353C}"/>
              </a:ext>
            </a:extLst>
          </p:cNvPr>
          <p:cNvSpPr/>
          <p:nvPr/>
        </p:nvSpPr>
        <p:spPr bwMode="auto">
          <a:xfrm>
            <a:off x="5832881" y="301352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28302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5F8BE59-7E48-4C4A-B803-C2C3A9035D41}"/>
              </a:ext>
            </a:extLst>
          </p:cNvPr>
          <p:cNvCxnSpPr>
            <a:cxnSpLocks/>
          </p:cNvCxnSpPr>
          <p:nvPr/>
        </p:nvCxnSpPr>
        <p:spPr bwMode="auto">
          <a:xfrm flipV="1">
            <a:off x="2309004" y="305717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9D1AE1-8D78-4A7B-B174-71E811082498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804" y="2539424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Operation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5B6C29-FB67-4A65-8E67-1717F890C653}"/>
              </a:ext>
            </a:extLst>
          </p:cNvPr>
          <p:cNvSpPr txBox="1"/>
          <p:nvPr/>
        </p:nvSpPr>
        <p:spPr>
          <a:xfrm>
            <a:off x="2212261" y="2275617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3566787"/>
            <a:ext cx="7772400" cy="25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b="0" kern="0" dirty="0"/>
              <a:t>Perform</a:t>
            </a:r>
            <a:r>
              <a:rPr lang="ko-KR" altLang="en-US" b="0" kern="0" dirty="0"/>
              <a:t> </a:t>
            </a:r>
            <a:r>
              <a:rPr lang="en-US" altLang="ko-KR" b="0" kern="0" dirty="0"/>
              <a:t>back off procedure only </a:t>
            </a:r>
            <a:r>
              <a:rPr lang="en-US" b="0" kern="0" dirty="0"/>
              <a:t>on a primary link</a:t>
            </a:r>
          </a:p>
          <a:p>
            <a:pPr defTabSz="914400"/>
            <a:r>
              <a:rPr lang="en-US" altLang="ko-KR" b="0" kern="0" dirty="0"/>
              <a:t>Perform short CCA</a:t>
            </a:r>
            <a:r>
              <a:rPr lang="en-US" b="0" kern="0" dirty="0"/>
              <a:t> on secondary link(s) just before the </a:t>
            </a:r>
            <a:r>
              <a:rPr lang="en-US" altLang="ko-KR" b="0" kern="0" dirty="0" err="1"/>
              <a:t>backoff</a:t>
            </a:r>
            <a:r>
              <a:rPr lang="en-US" altLang="ko-KR" b="0" kern="0" dirty="0"/>
              <a:t> </a:t>
            </a:r>
            <a:r>
              <a:rPr lang="en-US" b="0" kern="0" dirty="0"/>
              <a:t>completion of </a:t>
            </a:r>
            <a:r>
              <a:rPr lang="en-US" altLang="ko-KR" b="0" kern="0" dirty="0"/>
              <a:t>a primary link</a:t>
            </a:r>
            <a:endParaRPr lang="en-US" b="0" kern="0" dirty="0"/>
          </a:p>
          <a:p>
            <a:pPr lvl="1" defTabSz="914400"/>
            <a:r>
              <a:rPr lang="en-US" kern="0" dirty="0"/>
              <a:t>IDLE – transmit  on this secondary link too</a:t>
            </a:r>
          </a:p>
          <a:p>
            <a:pPr lvl="1" defTabSz="914400"/>
            <a:r>
              <a:rPr lang="en-US" b="0" kern="0" dirty="0"/>
              <a:t>BUSY – does not </a:t>
            </a:r>
            <a:r>
              <a:rPr lang="en-US" altLang="ko-KR" kern="0" dirty="0"/>
              <a:t>transmit on this secondary link</a:t>
            </a:r>
          </a:p>
          <a:p>
            <a:pPr defTabSz="914400"/>
            <a:r>
              <a:rPr lang="en-US" b="0" kern="0" dirty="0"/>
              <a:t>Ideal to be used in links </a:t>
            </a:r>
            <a:r>
              <a:rPr lang="en-US" kern="0" dirty="0"/>
              <a:t>with</a:t>
            </a:r>
            <a:r>
              <a:rPr lang="en-US" b="0" kern="0" dirty="0"/>
              <a:t> power leakage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4007C9-65B5-46B6-B119-390C63645E0E}"/>
              </a:ext>
            </a:extLst>
          </p:cNvPr>
          <p:cNvSpPr txBox="1"/>
          <p:nvPr/>
        </p:nvSpPr>
        <p:spPr>
          <a:xfrm>
            <a:off x="2212261" y="278522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A0BB1D28-7D39-48AC-8A8C-FB1628AD5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81091"/>
              </p:ext>
            </p:extLst>
          </p:nvPr>
        </p:nvGraphicFramePr>
        <p:xfrm>
          <a:off x="3266681" y="2258521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52A6C746-728E-4DC3-B039-375D99BAB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31171"/>
              </p:ext>
            </p:extLst>
          </p:nvPr>
        </p:nvGraphicFramePr>
        <p:xfrm>
          <a:off x="5386794" y="224997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65889969-4EB4-4DC7-9BE1-552CD255265B}"/>
              </a:ext>
            </a:extLst>
          </p:cNvPr>
          <p:cNvSpPr/>
          <p:nvPr/>
        </p:nvSpPr>
        <p:spPr bwMode="auto">
          <a:xfrm>
            <a:off x="5365903" y="2758449"/>
            <a:ext cx="1082040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E3FD38-1D0A-4627-B23D-E8B55EE87AF4}"/>
              </a:ext>
            </a:extLst>
          </p:cNvPr>
          <p:cNvSpPr/>
          <p:nvPr/>
        </p:nvSpPr>
        <p:spPr bwMode="auto">
          <a:xfrm>
            <a:off x="4087010" y="2758449"/>
            <a:ext cx="982513" cy="303775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980CCA6-99CC-45B6-8BF1-8569B25480DB}"/>
              </a:ext>
            </a:extLst>
          </p:cNvPr>
          <p:cNvSpPr/>
          <p:nvPr/>
        </p:nvSpPr>
        <p:spPr bwMode="auto">
          <a:xfrm>
            <a:off x="5881683" y="2247694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9B4E34-1504-4FAD-A0CB-E1B9F9A7D3DE}"/>
              </a:ext>
            </a:extLst>
          </p:cNvPr>
          <p:cNvSpPr/>
          <p:nvPr/>
        </p:nvSpPr>
        <p:spPr bwMode="auto">
          <a:xfrm>
            <a:off x="4082251" y="2239945"/>
            <a:ext cx="982513" cy="303775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615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Asynchronous Operation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118680"/>
            <a:ext cx="7772400" cy="197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b="0" kern="0" dirty="0"/>
              <a:t>Perform contention independently on individual links</a:t>
            </a:r>
          </a:p>
          <a:p>
            <a:pPr defTabSz="914400"/>
            <a:r>
              <a:rPr lang="en-US" b="0" kern="0" dirty="0"/>
              <a:t>Perform transmission independently on </a:t>
            </a:r>
            <a:r>
              <a:rPr lang="en-US" altLang="ko-KR" b="0" kern="0" dirty="0"/>
              <a:t>individual </a:t>
            </a:r>
            <a:r>
              <a:rPr lang="en-US" b="0" kern="0" dirty="0"/>
              <a:t>links</a:t>
            </a:r>
          </a:p>
          <a:p>
            <a:pPr defTabSz="914400"/>
            <a:r>
              <a:rPr lang="en-US" b="0" kern="0" dirty="0"/>
              <a:t>Ideal to be used in links </a:t>
            </a:r>
            <a:r>
              <a:rPr lang="en-US" kern="0" dirty="0"/>
              <a:t>without</a:t>
            </a:r>
            <a:r>
              <a:rPr lang="en-US" b="0" kern="0" dirty="0"/>
              <a:t> power leakage</a:t>
            </a:r>
          </a:p>
          <a:p>
            <a:pPr defTabSz="914400"/>
            <a:endParaRPr lang="en-US" b="0" kern="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8E530A9-5C92-4587-A344-97F0A3DFF251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76879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AD564C4-0BDF-483E-9224-557E0437505F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59124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6620853-4371-4818-8FEC-494A91EA868B}"/>
              </a:ext>
            </a:extLst>
          </p:cNvPr>
          <p:cNvSpPr txBox="1"/>
          <p:nvPr/>
        </p:nvSpPr>
        <p:spPr>
          <a:xfrm>
            <a:off x="2090460" y="1795317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C333DD-D40C-4887-921A-3225274137F4}"/>
              </a:ext>
            </a:extLst>
          </p:cNvPr>
          <p:cNvSpPr txBox="1"/>
          <p:nvPr/>
        </p:nvSpPr>
        <p:spPr>
          <a:xfrm>
            <a:off x="2090460" y="2304925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A2D18EBD-8E9A-433B-ADFB-A8EC419E1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692607"/>
              </p:ext>
            </p:extLst>
          </p:nvPr>
        </p:nvGraphicFramePr>
        <p:xfrm>
          <a:off x="3144880" y="1778221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535418700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89182949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mpd="sng">
                      <a:solidFill>
                        <a:schemeClr val="tx1"/>
                      </a:solidFill>
                      <a:prstDash val="sysDash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4EC5176F-5EB7-464E-A680-0C043EE50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60818"/>
              </p:ext>
            </p:extLst>
          </p:nvPr>
        </p:nvGraphicFramePr>
        <p:xfrm>
          <a:off x="5337109" y="176967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4DA87DEC-6975-4F07-B0F7-5FC25F577D91}"/>
              </a:ext>
            </a:extLst>
          </p:cNvPr>
          <p:cNvSpPr/>
          <p:nvPr/>
        </p:nvSpPr>
        <p:spPr bwMode="auto">
          <a:xfrm>
            <a:off x="3965209" y="176369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7B963D-9461-45B2-A463-6339CD4D4F6F}"/>
              </a:ext>
            </a:extLst>
          </p:cNvPr>
          <p:cNvSpPr/>
          <p:nvPr/>
        </p:nvSpPr>
        <p:spPr bwMode="auto">
          <a:xfrm>
            <a:off x="3630984" y="2280402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E66F842-20DF-4004-B041-8940806733B1}"/>
              </a:ext>
            </a:extLst>
          </p:cNvPr>
          <p:cNvSpPr/>
          <p:nvPr/>
        </p:nvSpPr>
        <p:spPr bwMode="auto">
          <a:xfrm>
            <a:off x="5832547" y="1763330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BFF9DE58-8748-4D65-835C-3D7D927DD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14414"/>
              </p:ext>
            </p:extLst>
          </p:nvPr>
        </p:nvGraphicFramePr>
        <p:xfrm>
          <a:off x="3141642" y="2299196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75BC2890-A0E4-4314-A61B-A4866E87B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89954"/>
              </p:ext>
            </p:extLst>
          </p:nvPr>
        </p:nvGraphicFramePr>
        <p:xfrm>
          <a:off x="5061367" y="2298544"/>
          <a:ext cx="146802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87953207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70065513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9814522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230180005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07846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9067568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38F6E0A8-7234-4BA6-8E7E-E4CE4B72924E}"/>
              </a:ext>
            </a:extLst>
          </p:cNvPr>
          <p:cNvSpPr/>
          <p:nvPr/>
        </p:nvSpPr>
        <p:spPr bwMode="auto">
          <a:xfrm>
            <a:off x="6532314" y="228479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AC20470-CB84-4C7C-BA77-460891D82B9E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1248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27FEBE7-963B-4971-BC3E-54B346CEDB3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19FB4E1-281B-44AA-97D2-E653E7F15909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435FB1-3CCE-41EF-875E-4AEC350501AC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4EDD00E-006D-4A21-B90D-C39E553A6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08477"/>
              </p:ext>
            </p:extLst>
          </p:nvPr>
        </p:nvGraphicFramePr>
        <p:xfrm>
          <a:off x="3144880" y="3002590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FFD21A64-17EE-419E-9984-B1BA92160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29067"/>
              </p:ext>
            </p:extLst>
          </p:nvPr>
        </p:nvGraphicFramePr>
        <p:xfrm>
          <a:off x="4962937" y="3005871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61F66146-A6E7-4861-8D6C-2FF2C1E1D8ED}"/>
              </a:ext>
            </a:extLst>
          </p:cNvPr>
          <p:cNvSpPr/>
          <p:nvPr/>
        </p:nvSpPr>
        <p:spPr bwMode="auto">
          <a:xfrm>
            <a:off x="3630984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F552EB-214E-44A8-A695-CD76A7B3C03F}"/>
              </a:ext>
            </a:extLst>
          </p:cNvPr>
          <p:cNvSpPr/>
          <p:nvPr/>
        </p:nvSpPr>
        <p:spPr bwMode="auto">
          <a:xfrm>
            <a:off x="5294637" y="298769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90A419D3-9D90-4720-9FA4-FED98FEE3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54671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4C7395AF-4E19-418C-AC2B-345DF0A0F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8676"/>
              </p:ext>
            </p:extLst>
          </p:nvPr>
        </p:nvGraphicFramePr>
        <p:xfrm>
          <a:off x="4984806" y="3518993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3" name="Rectangle 52">
            <a:extLst>
              <a:ext uri="{FF2B5EF4-FFF2-40B4-BE49-F238E27FC236}">
                <a16:creationId xmlns:a16="http://schemas.microsoft.com/office/drawing/2014/main" id="{449FDC92-48D0-4539-B7CB-F50DD6E8F9D4}"/>
              </a:ext>
            </a:extLst>
          </p:cNvPr>
          <p:cNvSpPr/>
          <p:nvPr/>
        </p:nvSpPr>
        <p:spPr bwMode="auto">
          <a:xfrm>
            <a:off x="3640318" y="2990478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6B90259-86AF-4C78-A485-861F234711E8}"/>
              </a:ext>
            </a:extLst>
          </p:cNvPr>
          <p:cNvSpPr/>
          <p:nvPr/>
        </p:nvSpPr>
        <p:spPr bwMode="auto">
          <a:xfrm>
            <a:off x="5318449" y="3504771"/>
            <a:ext cx="982513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latin typeface="Times New Roman" pitchFamily="18" charset="0"/>
              </a:rPr>
              <a:t>LEAKAGE</a:t>
            </a: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6FC220CC-1ADF-4214-8C9C-632EF1903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42859"/>
              </p:ext>
            </p:extLst>
          </p:nvPr>
        </p:nvGraphicFramePr>
        <p:xfrm>
          <a:off x="6625621" y="3513309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622834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7C2DD631-F144-45C8-B9DA-C737E4BB4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18080"/>
              </p:ext>
            </p:extLst>
          </p:nvPr>
        </p:nvGraphicFramePr>
        <p:xfrm>
          <a:off x="6576075" y="3001346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4622834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6683141-1DA4-4371-B2D6-DF7C7A836D1E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11D7B8-2457-4E5D-994F-36F6E150470B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</p:spTree>
    <p:extLst>
      <p:ext uri="{BB962C8B-B14F-4D97-AF65-F5344CB8AC3E}">
        <p14:creationId xmlns:p14="http://schemas.microsoft.com/office/powerpoint/2010/main" val="19958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096771"/>
            <a:ext cx="8263648" cy="223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sz="1800" b="0" kern="0" dirty="0"/>
              <a:t>Perform contention independently </a:t>
            </a:r>
            <a:r>
              <a:rPr lang="en-US" altLang="ko-KR" sz="1800" b="0" kern="0" dirty="0"/>
              <a:t>on individual links</a:t>
            </a:r>
          </a:p>
          <a:p>
            <a:pPr defTabSz="914400"/>
            <a:r>
              <a:rPr lang="en-US" altLang="ko-KR" sz="1800" b="0" kern="0" dirty="0"/>
              <a:t>Perform short CCA</a:t>
            </a:r>
            <a:r>
              <a:rPr lang="en-US" sz="1800" b="0" kern="0" dirty="0"/>
              <a:t> on the other link(s) just before completion of its </a:t>
            </a:r>
            <a:r>
              <a:rPr lang="en-US" sz="1800" b="0" kern="0" dirty="0" err="1"/>
              <a:t>backoff</a:t>
            </a:r>
            <a:endParaRPr lang="en-US" sz="1800" b="0" kern="0" dirty="0"/>
          </a:p>
          <a:p>
            <a:pPr lvl="1" defTabSz="914400"/>
            <a:r>
              <a:rPr lang="en-US" sz="1600" kern="0" dirty="0"/>
              <a:t>IDLE – transmit on other link too</a:t>
            </a:r>
          </a:p>
          <a:p>
            <a:pPr lvl="1" defTabSz="914400"/>
            <a:r>
              <a:rPr lang="en-US" sz="1600" b="0" kern="0" dirty="0"/>
              <a:t>BUSY – does not transmit on </a:t>
            </a:r>
            <a:r>
              <a:rPr lang="en-US" sz="1600" kern="0" dirty="0"/>
              <a:t>other</a:t>
            </a:r>
            <a:r>
              <a:rPr lang="en-US" sz="1600" b="0" kern="0" dirty="0"/>
              <a:t> link</a:t>
            </a:r>
          </a:p>
          <a:p>
            <a:pPr defTabSz="914400"/>
            <a:r>
              <a:rPr lang="en-US" sz="2000" b="0" kern="0" dirty="0"/>
              <a:t>Can be be used in links </a:t>
            </a:r>
            <a:r>
              <a:rPr lang="en-US" sz="2000" kern="0" dirty="0"/>
              <a:t>with or without </a:t>
            </a:r>
            <a:r>
              <a:rPr lang="en-US" sz="2000" b="0" kern="0" dirty="0"/>
              <a:t>power leakage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A656DA8-638D-4AB1-BE98-72A22538F86E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799466"/>
            <a:ext cx="5569957" cy="137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66672CF-2A07-4689-AED7-4948A7F3461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EDCF1E73-9150-400E-96C7-3087ECE865CF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6228FE-E20E-4D39-B895-A455F880416C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3D3BF43-26B4-4D2E-AA64-911B402F6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28854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6B4AB6D0-EFF5-45C4-ACCB-BAA1CF3C4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26749"/>
              </p:ext>
            </p:extLst>
          </p:nvPr>
        </p:nvGraphicFramePr>
        <p:xfrm>
          <a:off x="4944275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F24443BD-69CC-470C-8764-C7CEB1A65CFA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024311-C23B-4C21-9EA3-3F71DA6B1F16}"/>
              </a:ext>
            </a:extLst>
          </p:cNvPr>
          <p:cNvSpPr/>
          <p:nvPr/>
        </p:nvSpPr>
        <p:spPr bwMode="auto">
          <a:xfrm>
            <a:off x="5605438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E9E9EAD0-5A19-4E74-A7AE-541529EE5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94144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425DF97D-9A82-43CE-8253-8411ACE6B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02825"/>
              </p:ext>
            </p:extLst>
          </p:nvPr>
        </p:nvGraphicFramePr>
        <p:xfrm>
          <a:off x="4944249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A09EFBF3-13B2-4724-A8DD-744A0EA8CCCA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7BE69B-DB75-4968-B1BD-6706B4FE220B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C4626C0-DA6B-4884-AC66-9A4DC204FF3D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B7267F2-9068-4232-9FD4-64F13F58B682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E5A2333-D3BE-4783-80F4-54678623A39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5641"/>
            <a:ext cx="5569957" cy="117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D1D0038-924C-4426-B928-AF103E4CD1D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19410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B65B979E-15A3-48DD-B94C-E7DFA0AEB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08770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21BA986D-77BA-42AC-A0A0-849CB48D0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70770"/>
              </p:ext>
            </p:extLst>
          </p:nvPr>
        </p:nvGraphicFramePr>
        <p:xfrm>
          <a:off x="4641547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2D7B5CEB-4864-42FC-8003-B0D2CA8E931A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68259EA6-B544-4E6C-B0E1-376278DC03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0777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F5272B8F-473E-4506-A632-BDF58A62F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72682"/>
              </p:ext>
            </p:extLst>
          </p:nvPr>
        </p:nvGraphicFramePr>
        <p:xfrm>
          <a:off x="4977104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AF6A96DB-FE31-4ED6-B85C-1B77C3A54409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19A999C-0211-4AE7-9FCF-A7B3D52D247A}"/>
              </a:ext>
            </a:extLst>
          </p:cNvPr>
          <p:cNvSpPr/>
          <p:nvPr/>
        </p:nvSpPr>
        <p:spPr bwMode="auto">
          <a:xfrm>
            <a:off x="5311430" y="223945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0599664-25C8-49AC-9663-2AD54E78D803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CA7B98F-BC4B-4C80-B12C-2D95FED356EC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64ED36-3446-4004-9481-D0455006806F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id="{51B227D5-BB78-46E2-8298-487CE1557386}"/>
              </a:ext>
            </a:extLst>
          </p:cNvPr>
          <p:cNvCxnSpPr>
            <a:stCxn id="58" idx="0"/>
            <a:endCxn id="21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72FEE30E-F2CF-4963-A59C-52E69B5D5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55851"/>
              </p:ext>
            </p:extLst>
          </p:nvPr>
        </p:nvGraphicFramePr>
        <p:xfrm>
          <a:off x="6600149" y="225620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79" name="Table 78">
            <a:extLst>
              <a:ext uri="{FF2B5EF4-FFF2-40B4-BE49-F238E27FC236}">
                <a16:creationId xmlns:a16="http://schemas.microsoft.com/office/drawing/2014/main" id="{A92D9706-43F7-4B4C-BF4D-61B16B131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79168"/>
              </p:ext>
            </p:extLst>
          </p:nvPr>
        </p:nvGraphicFramePr>
        <p:xfrm>
          <a:off x="6600145" y="1743980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80" name="Table 79">
            <a:extLst>
              <a:ext uri="{FF2B5EF4-FFF2-40B4-BE49-F238E27FC236}">
                <a16:creationId xmlns:a16="http://schemas.microsoft.com/office/drawing/2014/main" id="{2DD456E6-58A8-4B9D-96F2-E3E04681C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09369"/>
              </p:ext>
            </p:extLst>
          </p:nvPr>
        </p:nvGraphicFramePr>
        <p:xfrm>
          <a:off x="6883299" y="3519284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81" name="Table 80">
            <a:extLst>
              <a:ext uri="{FF2B5EF4-FFF2-40B4-BE49-F238E27FC236}">
                <a16:creationId xmlns:a16="http://schemas.microsoft.com/office/drawing/2014/main" id="{A9FE1008-E0E1-41A2-9C5E-AA29222FC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957699"/>
              </p:ext>
            </p:extLst>
          </p:nvPr>
        </p:nvGraphicFramePr>
        <p:xfrm>
          <a:off x="6877198" y="3019686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4C24D449-F3DE-44C1-A06C-CE5CCD25A08F}"/>
              </a:ext>
            </a:extLst>
          </p:cNvPr>
          <p:cNvSpPr/>
          <p:nvPr/>
        </p:nvSpPr>
        <p:spPr bwMode="auto">
          <a:xfrm>
            <a:off x="7254906" y="223945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07C8B8B-61CE-45FF-9C05-5853CAAC1EE6}"/>
              </a:ext>
            </a:extLst>
          </p:cNvPr>
          <p:cNvSpPr/>
          <p:nvPr/>
        </p:nvSpPr>
        <p:spPr bwMode="auto">
          <a:xfrm>
            <a:off x="7211174" y="3514532"/>
            <a:ext cx="982513" cy="29005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39F327-44C6-4C76-BBCC-E272CE2C357E}"/>
              </a:ext>
            </a:extLst>
          </p:cNvPr>
          <p:cNvSpPr/>
          <p:nvPr/>
        </p:nvSpPr>
        <p:spPr bwMode="auto">
          <a:xfrm>
            <a:off x="5299561" y="1732669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EBDDCB-F4C5-46AC-8C1C-034CBF068B85}"/>
              </a:ext>
            </a:extLst>
          </p:cNvPr>
          <p:cNvSpPr/>
          <p:nvPr/>
        </p:nvSpPr>
        <p:spPr bwMode="auto">
          <a:xfrm>
            <a:off x="7254902" y="1741474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C3721A9-C8A7-4409-8D33-9439BD76AE7C}"/>
              </a:ext>
            </a:extLst>
          </p:cNvPr>
          <p:cNvSpPr/>
          <p:nvPr/>
        </p:nvSpPr>
        <p:spPr bwMode="auto">
          <a:xfrm>
            <a:off x="5594035" y="299662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AD8B8DA-0567-4EA4-A261-0AF5540BBE9E}"/>
              </a:ext>
            </a:extLst>
          </p:cNvPr>
          <p:cNvSpPr/>
          <p:nvPr/>
        </p:nvSpPr>
        <p:spPr bwMode="auto">
          <a:xfrm>
            <a:off x="7211169" y="2996486"/>
            <a:ext cx="982513" cy="29005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0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D1DB1E-C3FA-4982-B38A-121A33BEB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Free-riding link’s resumed </a:t>
            </a:r>
            <a:r>
              <a:rPr lang="en-US" dirty="0" err="1"/>
              <a:t>backoff</a:t>
            </a:r>
            <a:r>
              <a:rPr lang="en-US" dirty="0"/>
              <a:t> procedure after transmission impacts fairness with legacy stations</a:t>
            </a:r>
          </a:p>
          <a:p>
            <a:r>
              <a:rPr lang="en-US" dirty="0"/>
              <a:t>Need to design semi-asynchronous operation to support coexistence</a:t>
            </a:r>
          </a:p>
          <a:p>
            <a:pPr lvl="1"/>
            <a:r>
              <a:rPr lang="en-US" dirty="0"/>
              <a:t>We discuss different options for a free-riding link's </a:t>
            </a:r>
            <a:r>
              <a:rPr lang="en-US" dirty="0" err="1"/>
              <a:t>backoff</a:t>
            </a:r>
            <a:r>
              <a:rPr lang="en-US" dirty="0"/>
              <a:t> procedure after transmission</a:t>
            </a:r>
          </a:p>
          <a:p>
            <a:pPr lvl="2"/>
            <a:r>
              <a:rPr lang="en-US" altLang="ko-KR" dirty="0"/>
              <a:t>Default: Resume </a:t>
            </a:r>
            <a:r>
              <a:rPr lang="en-US" altLang="ko-KR" dirty="0" err="1"/>
              <a:t>backoff</a:t>
            </a:r>
            <a:r>
              <a:rPr lang="en-US" altLang="ko-KR" dirty="0"/>
              <a:t> without changing its </a:t>
            </a:r>
            <a:r>
              <a:rPr lang="en-US" altLang="ko-KR" dirty="0" err="1"/>
              <a:t>backoff</a:t>
            </a:r>
            <a:r>
              <a:rPr lang="en-US" altLang="ko-KR" dirty="0"/>
              <a:t> count</a:t>
            </a:r>
          </a:p>
          <a:p>
            <a:pPr lvl="2"/>
            <a:r>
              <a:rPr lang="en-US" dirty="0"/>
              <a:t>Option 1: Repick a new </a:t>
            </a:r>
            <a:r>
              <a:rPr lang="en-US" dirty="0" err="1"/>
              <a:t>backoff</a:t>
            </a:r>
            <a:r>
              <a:rPr lang="en-US" dirty="0"/>
              <a:t> count number</a:t>
            </a:r>
          </a:p>
          <a:p>
            <a:pPr lvl="2"/>
            <a:r>
              <a:rPr lang="en-US" altLang="ko-KR" dirty="0"/>
              <a:t>Option 2: Switch to another CW set for a predetermined time period [similar to MU EDCA operation in 11ax]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74BC4C-C311-459C-9DDF-48D29CAD0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D854B-9256-4586-A76E-BAAE6D72B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4B4BD3-AFCC-40B1-8D58-78068993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</a:t>
            </a:r>
            <a:br>
              <a:rPr lang="en-US" dirty="0"/>
            </a:br>
            <a:r>
              <a:rPr lang="en-US" dirty="0"/>
              <a:t>– fairness issues</a:t>
            </a:r>
          </a:p>
        </p:txBody>
      </p:sp>
    </p:spTree>
    <p:extLst>
      <p:ext uri="{BB962C8B-B14F-4D97-AF65-F5344CB8AC3E}">
        <p14:creationId xmlns:p14="http://schemas.microsoft.com/office/powerpoint/2010/main" val="330866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– Option 1</a:t>
            </a: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F6D16FFB-3CCE-407E-BB21-7BFCBC37BBC5}"/>
              </a:ext>
            </a:extLst>
          </p:cNvPr>
          <p:cNvSpPr txBox="1">
            <a:spLocks/>
          </p:cNvSpPr>
          <p:nvPr/>
        </p:nvSpPr>
        <p:spPr bwMode="auto">
          <a:xfrm>
            <a:off x="685800" y="4324913"/>
            <a:ext cx="7772400" cy="164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kern="0" dirty="0"/>
              <a:t>Fairness Option 1</a:t>
            </a:r>
          </a:p>
          <a:p>
            <a:pPr lvl="1" defTabSz="914400"/>
            <a:r>
              <a:rPr lang="en-US" b="1" kern="0" dirty="0"/>
              <a:t>After transmission on multiple links, each ‘free-riding’ link (Link 2) repicks a new </a:t>
            </a:r>
            <a:r>
              <a:rPr lang="en-US" b="1" kern="0" dirty="0" err="1"/>
              <a:t>backoff</a:t>
            </a:r>
            <a:r>
              <a:rPr lang="en-US" b="1" kern="0" dirty="0"/>
              <a:t> counter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DE0D6549-10C2-4AFD-9F01-3FBFE1D2B478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1249"/>
            <a:ext cx="4847600" cy="119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517DEDC-E908-4E9F-808A-F00F453CC58B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3283493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D1C73C5F-BD5D-4B0D-9C31-BCFF382FA30F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F853366-B72D-4173-9BBE-6D2D93B69C26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122" name="Table 121">
            <a:extLst>
              <a:ext uri="{FF2B5EF4-FFF2-40B4-BE49-F238E27FC236}">
                <a16:creationId xmlns:a16="http://schemas.microsoft.com/office/drawing/2014/main" id="{E6086EAB-13DE-4228-891E-1518EF1EC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98636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5D11CD32-5201-4E53-A30B-14A59DB7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87117"/>
              </p:ext>
            </p:extLst>
          </p:nvPr>
        </p:nvGraphicFramePr>
        <p:xfrm>
          <a:off x="4906957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4" name="Rectangle 123">
            <a:extLst>
              <a:ext uri="{FF2B5EF4-FFF2-40B4-BE49-F238E27FC236}">
                <a16:creationId xmlns:a16="http://schemas.microsoft.com/office/drawing/2014/main" id="{CFD990FF-5256-42F3-8CED-8597B4669DE6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D21D950-D27B-4192-8792-2139B95C3A08}"/>
              </a:ext>
            </a:extLst>
          </p:cNvPr>
          <p:cNvSpPr/>
          <p:nvPr/>
        </p:nvSpPr>
        <p:spPr bwMode="auto">
          <a:xfrm>
            <a:off x="5558787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126" name="Table 125">
            <a:extLst>
              <a:ext uri="{FF2B5EF4-FFF2-40B4-BE49-F238E27FC236}">
                <a16:creationId xmlns:a16="http://schemas.microsoft.com/office/drawing/2014/main" id="{988578D9-424A-466E-8632-3B4689012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47521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27" name="Table 126">
            <a:extLst>
              <a:ext uri="{FF2B5EF4-FFF2-40B4-BE49-F238E27FC236}">
                <a16:creationId xmlns:a16="http://schemas.microsoft.com/office/drawing/2014/main" id="{97FE0A9A-F297-4CD5-867E-DF768A89F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27757"/>
              </p:ext>
            </p:extLst>
          </p:nvPr>
        </p:nvGraphicFramePr>
        <p:xfrm>
          <a:off x="4897598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28" name="Rectangle 127">
            <a:extLst>
              <a:ext uri="{FF2B5EF4-FFF2-40B4-BE49-F238E27FC236}">
                <a16:creationId xmlns:a16="http://schemas.microsoft.com/office/drawing/2014/main" id="{6F52D952-04B8-4813-881A-16B543E1444D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DE8697B-8776-4B88-BFBB-30BB68721EEA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6D80389-2C47-4FFE-AB7E-7D401CAAD2E8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F571044-6334-4AB8-9B33-012024A986F8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0E5B62A-1C74-4261-BDBE-B9E05DF2F9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7165"/>
            <a:ext cx="4847600" cy="102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ABD13DB5-B2A7-4563-8D2B-B290EFF74FBB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19410"/>
            <a:ext cx="4876800" cy="102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34" name="Table 133">
            <a:extLst>
              <a:ext uri="{FF2B5EF4-FFF2-40B4-BE49-F238E27FC236}">
                <a16:creationId xmlns:a16="http://schemas.microsoft.com/office/drawing/2014/main" id="{B6F14CDC-0922-484D-8107-27047514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706196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35" name="Table 134">
            <a:extLst>
              <a:ext uri="{FF2B5EF4-FFF2-40B4-BE49-F238E27FC236}">
                <a16:creationId xmlns:a16="http://schemas.microsoft.com/office/drawing/2014/main" id="{415BB1C0-06C0-4149-9502-A52E34620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62900"/>
              </p:ext>
            </p:extLst>
          </p:nvPr>
        </p:nvGraphicFramePr>
        <p:xfrm>
          <a:off x="4650880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36" name="Rectangle 135">
            <a:extLst>
              <a:ext uri="{FF2B5EF4-FFF2-40B4-BE49-F238E27FC236}">
                <a16:creationId xmlns:a16="http://schemas.microsoft.com/office/drawing/2014/main" id="{D394D207-6829-4728-BBA3-83421E59E2F4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6C24D60E-493B-4A14-A95D-B28BA5E18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81063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38" name="Table 137">
            <a:extLst>
              <a:ext uri="{FF2B5EF4-FFF2-40B4-BE49-F238E27FC236}">
                <a16:creationId xmlns:a16="http://schemas.microsoft.com/office/drawing/2014/main" id="{775EE0D4-1974-407A-B9EE-83CC7E17C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8640"/>
              </p:ext>
            </p:extLst>
          </p:nvPr>
        </p:nvGraphicFramePr>
        <p:xfrm>
          <a:off x="4977102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39" name="Rectangle 138">
            <a:extLst>
              <a:ext uri="{FF2B5EF4-FFF2-40B4-BE49-F238E27FC236}">
                <a16:creationId xmlns:a16="http://schemas.microsoft.com/office/drawing/2014/main" id="{1C40063D-9DA9-4B00-9F0D-8A9054294B4E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6E093F9-FF89-429E-9EB3-4C452BA8358C}"/>
              </a:ext>
            </a:extLst>
          </p:cNvPr>
          <p:cNvSpPr/>
          <p:nvPr/>
        </p:nvSpPr>
        <p:spPr bwMode="auto">
          <a:xfrm>
            <a:off x="5311428" y="2256207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07B5457-7EC7-4E5F-A6E4-15AC2999334C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9A1A51E5-963B-4F08-8465-467706179B4F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E8940B8-60BA-41F5-A846-067252374C85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144" name="Connector: Curved 143">
            <a:extLst>
              <a:ext uri="{FF2B5EF4-FFF2-40B4-BE49-F238E27FC236}">
                <a16:creationId xmlns:a16="http://schemas.microsoft.com/office/drawing/2014/main" id="{FD43738A-C263-4695-8514-E6962C658EA2}"/>
              </a:ext>
            </a:extLst>
          </p:cNvPr>
          <p:cNvCxnSpPr>
            <a:stCxn id="131" idx="0"/>
            <a:endCxn id="143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145" name="Table 144">
            <a:extLst>
              <a:ext uri="{FF2B5EF4-FFF2-40B4-BE49-F238E27FC236}">
                <a16:creationId xmlns:a16="http://schemas.microsoft.com/office/drawing/2014/main" id="{97E1E253-DD8F-4AA5-99F9-BB439AA3F7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35540"/>
              </p:ext>
            </p:extLst>
          </p:nvPr>
        </p:nvGraphicFramePr>
        <p:xfrm>
          <a:off x="6600143" y="2256207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5636517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6" name="Table 145">
            <a:extLst>
              <a:ext uri="{FF2B5EF4-FFF2-40B4-BE49-F238E27FC236}">
                <a16:creationId xmlns:a16="http://schemas.microsoft.com/office/drawing/2014/main" id="{7A33C734-ADAB-43BE-87FE-8CCB94F40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93997"/>
              </p:ext>
            </p:extLst>
          </p:nvPr>
        </p:nvGraphicFramePr>
        <p:xfrm>
          <a:off x="6600149" y="1743980"/>
          <a:ext cx="815570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45636517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7" name="Table 146">
            <a:extLst>
              <a:ext uri="{FF2B5EF4-FFF2-40B4-BE49-F238E27FC236}">
                <a16:creationId xmlns:a16="http://schemas.microsoft.com/office/drawing/2014/main" id="{F56A87CD-4D4C-481E-B6AE-7CEAA7EB0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555921"/>
              </p:ext>
            </p:extLst>
          </p:nvPr>
        </p:nvGraphicFramePr>
        <p:xfrm>
          <a:off x="6892633" y="3519284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148" name="Table 147">
            <a:extLst>
              <a:ext uri="{FF2B5EF4-FFF2-40B4-BE49-F238E27FC236}">
                <a16:creationId xmlns:a16="http://schemas.microsoft.com/office/drawing/2014/main" id="{807CBD05-DB1F-4723-A528-9702D7BD4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39623"/>
              </p:ext>
            </p:extLst>
          </p:nvPr>
        </p:nvGraphicFramePr>
        <p:xfrm>
          <a:off x="6895868" y="3019686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149" name="TextBox 148">
            <a:extLst>
              <a:ext uri="{FF2B5EF4-FFF2-40B4-BE49-F238E27FC236}">
                <a16:creationId xmlns:a16="http://schemas.microsoft.com/office/drawing/2014/main" id="{AF885ADE-C047-4A8C-B104-FE6490CE6F4F}"/>
              </a:ext>
            </a:extLst>
          </p:cNvPr>
          <p:cNvSpPr txBox="1"/>
          <p:nvPr/>
        </p:nvSpPr>
        <p:spPr>
          <a:xfrm>
            <a:off x="7387724" y="3835435"/>
            <a:ext cx="1236236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repick </a:t>
            </a:r>
            <a:r>
              <a:rPr lang="en-US" sz="900" dirty="0" err="1"/>
              <a:t>backoff</a:t>
            </a:r>
            <a:r>
              <a:rPr lang="en-US" sz="900" dirty="0"/>
              <a:t> number</a:t>
            </a:r>
          </a:p>
        </p:txBody>
      </p:sp>
      <p:cxnSp>
        <p:nvCxnSpPr>
          <p:cNvPr id="150" name="Connector: Curved 149">
            <a:extLst>
              <a:ext uri="{FF2B5EF4-FFF2-40B4-BE49-F238E27FC236}">
                <a16:creationId xmlns:a16="http://schemas.microsoft.com/office/drawing/2014/main" id="{7B3ECBD5-2B12-4F3E-81E7-6AFEDD0F0D34}"/>
              </a:ext>
            </a:extLst>
          </p:cNvPr>
          <p:cNvCxnSpPr>
            <a:endCxn id="149" idx="1"/>
          </p:cNvCxnSpPr>
          <p:nvPr/>
        </p:nvCxnSpPr>
        <p:spPr bwMode="auto">
          <a:xfrm>
            <a:off x="6982332" y="3813217"/>
            <a:ext cx="405392" cy="137634"/>
          </a:xfrm>
          <a:prstGeom prst="curvedConnector3">
            <a:avLst>
              <a:gd name="adj1" fmla="val 1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8D1352FA-8CEB-4BFF-9845-8CB4E8812CA3}"/>
              </a:ext>
            </a:extLst>
          </p:cNvPr>
          <p:cNvSpPr txBox="1"/>
          <p:nvPr/>
        </p:nvSpPr>
        <p:spPr>
          <a:xfrm>
            <a:off x="7118977" y="2571384"/>
            <a:ext cx="1236236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" dirty="0"/>
              <a:t>repick </a:t>
            </a:r>
            <a:r>
              <a:rPr lang="en-US" sz="900" dirty="0" err="1"/>
              <a:t>backoff</a:t>
            </a:r>
            <a:r>
              <a:rPr lang="en-US" sz="900" dirty="0"/>
              <a:t> number</a:t>
            </a:r>
          </a:p>
        </p:txBody>
      </p:sp>
      <p:cxnSp>
        <p:nvCxnSpPr>
          <p:cNvPr id="152" name="Connector: Curved 151">
            <a:extLst>
              <a:ext uri="{FF2B5EF4-FFF2-40B4-BE49-F238E27FC236}">
                <a16:creationId xmlns:a16="http://schemas.microsoft.com/office/drawing/2014/main" id="{ECCAB38C-C6A0-4388-AE85-09034C40329B}"/>
              </a:ext>
            </a:extLst>
          </p:cNvPr>
          <p:cNvCxnSpPr>
            <a:endCxn id="151" idx="1"/>
          </p:cNvCxnSpPr>
          <p:nvPr/>
        </p:nvCxnSpPr>
        <p:spPr bwMode="auto">
          <a:xfrm>
            <a:off x="6713585" y="2549166"/>
            <a:ext cx="405392" cy="137634"/>
          </a:xfrm>
          <a:prstGeom prst="curvedConnector3">
            <a:avLst>
              <a:gd name="adj1" fmla="val 1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5AD881E-7CE7-4CAF-A47E-0C87996F0DD8}"/>
              </a:ext>
            </a:extLst>
          </p:cNvPr>
          <p:cNvSpPr/>
          <p:nvPr/>
        </p:nvSpPr>
        <p:spPr bwMode="auto">
          <a:xfrm>
            <a:off x="5314094" y="1747199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26D97D7-9AC2-4C9D-9210-7DD313B19AEA}"/>
              </a:ext>
            </a:extLst>
          </p:cNvPr>
          <p:cNvSpPr/>
          <p:nvPr/>
        </p:nvSpPr>
        <p:spPr bwMode="auto">
          <a:xfrm>
            <a:off x="5568118" y="298667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678946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58BFC6-F8B4-3040-81AB-AF1FFB97F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288599"/>
            <a:ext cx="7772400" cy="2186814"/>
          </a:xfrm>
        </p:spPr>
        <p:txBody>
          <a:bodyPr>
            <a:normAutofit fontScale="92500"/>
          </a:bodyPr>
          <a:lstStyle/>
          <a:p>
            <a:r>
              <a:rPr lang="en-US" dirty="0"/>
              <a:t>Fairness Option 2</a:t>
            </a:r>
          </a:p>
          <a:p>
            <a:pPr lvl="1"/>
            <a:r>
              <a:rPr lang="en-US" dirty="0"/>
              <a:t>After transmission on multiple links, each ‘free-riding’ link (Link 2) switches from CW Set A to CW Set B for a predetermined time period</a:t>
            </a:r>
          </a:p>
          <a:p>
            <a:pPr lvl="2"/>
            <a:r>
              <a:rPr lang="en-US" dirty="0"/>
              <a:t>CW Set A – default set (e.g. [16 .. 1024])</a:t>
            </a:r>
          </a:p>
          <a:p>
            <a:pPr lvl="2"/>
            <a:r>
              <a:rPr lang="en-US" dirty="0"/>
              <a:t>CW Set B – higher </a:t>
            </a:r>
            <a:r>
              <a:rPr lang="en-US" dirty="0" err="1"/>
              <a:t>CWmin</a:t>
            </a:r>
            <a:r>
              <a:rPr lang="en-US" dirty="0"/>
              <a:t> and/or </a:t>
            </a:r>
            <a:r>
              <a:rPr lang="en-US" dirty="0" err="1"/>
              <a:t>CWmax</a:t>
            </a:r>
            <a:r>
              <a:rPr lang="en-US" dirty="0"/>
              <a:t> than Set A (e.g. [32 .. 2048])</a:t>
            </a:r>
          </a:p>
          <a:p>
            <a:pPr lvl="1"/>
            <a:r>
              <a:rPr lang="en-US" dirty="0"/>
              <a:t>Switch back to CW Set A after the time period expires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6AD7F5-A403-46DE-8879-737497817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B12E8-79A1-45C8-8D09-B2FFBE8D4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 err="1"/>
              <a:t>Wisnu</a:t>
            </a:r>
            <a:r>
              <a:rPr lang="en-US" altLang="ko-KR" dirty="0"/>
              <a:t> </a:t>
            </a:r>
            <a:r>
              <a:rPr lang="en-US" altLang="ko-KR" dirty="0" err="1"/>
              <a:t>Murti</a:t>
            </a:r>
            <a:r>
              <a:rPr lang="en-US" altLang="ko-KR" dirty="0"/>
              <a:t> (</a:t>
            </a:r>
            <a:r>
              <a:rPr lang="en-US" altLang="ko-KR" dirty="0" err="1"/>
              <a:t>SeoulTech</a:t>
            </a:r>
            <a:r>
              <a:rPr lang="en-US" altLang="ko-KR" dirty="0"/>
              <a:t>), et 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1EB9B-BEDA-41A9-993A-7C50035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Semi-asynchronous Operation – Option 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41D4B7A-C2D1-442A-9434-38D29B00E11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3800092"/>
            <a:ext cx="6676558" cy="131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0320D28-7501-4E17-9D77-CED079896062}"/>
              </a:ext>
            </a:extLst>
          </p:cNvPr>
          <p:cNvCxnSpPr>
            <a:cxnSpLocks/>
          </p:cNvCxnSpPr>
          <p:nvPr/>
        </p:nvCxnSpPr>
        <p:spPr bwMode="auto">
          <a:xfrm>
            <a:off x="2158003" y="3293781"/>
            <a:ext cx="6300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720715B-F913-41B5-97BC-0297B41E65A1}"/>
              </a:ext>
            </a:extLst>
          </p:cNvPr>
          <p:cNvSpPr txBox="1"/>
          <p:nvPr/>
        </p:nvSpPr>
        <p:spPr>
          <a:xfrm>
            <a:off x="2090460" y="3019686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A50092-3B8F-4594-8F79-C4F9DF0F5560}"/>
              </a:ext>
            </a:extLst>
          </p:cNvPr>
          <p:cNvSpPr txBox="1"/>
          <p:nvPr/>
        </p:nvSpPr>
        <p:spPr>
          <a:xfrm>
            <a:off x="2090460" y="352929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AEC76C34-CC74-4B75-AF4E-3CABBE995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14862"/>
              </p:ext>
            </p:extLst>
          </p:nvPr>
        </p:nvGraphicFramePr>
        <p:xfrm>
          <a:off x="3144880" y="3002590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45BC087C-4A4A-4EA2-9633-F00065976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015416"/>
              </p:ext>
            </p:extLst>
          </p:nvPr>
        </p:nvGraphicFramePr>
        <p:xfrm>
          <a:off x="4893735" y="3005871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3EA19703-FB22-45AE-8CEE-79754EA2DB3D}"/>
              </a:ext>
            </a:extLst>
          </p:cNvPr>
          <p:cNvSpPr/>
          <p:nvPr/>
        </p:nvSpPr>
        <p:spPr bwMode="auto">
          <a:xfrm>
            <a:off x="3637080" y="3504771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C48E15-D6C3-4B75-85ED-B4DDADF2FD54}"/>
              </a:ext>
            </a:extLst>
          </p:cNvPr>
          <p:cNvSpPr/>
          <p:nvPr/>
        </p:nvSpPr>
        <p:spPr bwMode="auto">
          <a:xfrm>
            <a:off x="5552653" y="3504771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A9BDBB78-63BF-4943-AFE3-D4A8D4D92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029565"/>
              </p:ext>
            </p:extLst>
          </p:nvPr>
        </p:nvGraphicFramePr>
        <p:xfrm>
          <a:off x="3141642" y="3523565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78DD6AF-3AF3-4B13-9F14-749507B1B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49007"/>
              </p:ext>
            </p:extLst>
          </p:nvPr>
        </p:nvGraphicFramePr>
        <p:xfrm>
          <a:off x="4891464" y="3518993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712369259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185598695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44" name="Rectangle 43">
            <a:extLst>
              <a:ext uri="{FF2B5EF4-FFF2-40B4-BE49-F238E27FC236}">
                <a16:creationId xmlns:a16="http://schemas.microsoft.com/office/drawing/2014/main" id="{312C902E-757E-4037-868D-5046000D7AEF}"/>
              </a:ext>
            </a:extLst>
          </p:cNvPr>
          <p:cNvSpPr/>
          <p:nvPr/>
        </p:nvSpPr>
        <p:spPr bwMode="auto">
          <a:xfrm>
            <a:off x="3315563" y="2990478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0AE69CD-8EA0-4E99-9AB8-BD5D99274093}"/>
              </a:ext>
            </a:extLst>
          </p:cNvPr>
          <p:cNvSpPr txBox="1"/>
          <p:nvPr/>
        </p:nvSpPr>
        <p:spPr>
          <a:xfrm>
            <a:off x="421703" y="314151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Power Leakage Case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2FD73A4-7E06-46D9-A4FA-D19D4CE9C188}"/>
              </a:ext>
            </a:extLst>
          </p:cNvPr>
          <p:cNvSpPr txBox="1"/>
          <p:nvPr/>
        </p:nvSpPr>
        <p:spPr>
          <a:xfrm>
            <a:off x="399467" y="1946172"/>
            <a:ext cx="1657222" cy="523220"/>
          </a:xfrm>
          <a:prstGeom prst="rect">
            <a:avLst/>
          </a:prstGeom>
          <a:noFill/>
          <a:ln w="19050">
            <a:solidFill>
              <a:srgbClr val="1668B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Power Leakage Case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C0C2DF2-BE11-488D-960A-18DF2A40EC48}"/>
              </a:ext>
            </a:extLst>
          </p:cNvPr>
          <p:cNvSpPr/>
          <p:nvPr/>
        </p:nvSpPr>
        <p:spPr bwMode="auto">
          <a:xfrm>
            <a:off x="4298334" y="2990826"/>
            <a:ext cx="32283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1BF9192-DBB8-4F8E-994C-D7C90B832FD5}"/>
              </a:ext>
            </a:extLst>
          </p:cNvPr>
          <p:cNvCxnSpPr>
            <a:cxnSpLocks/>
          </p:cNvCxnSpPr>
          <p:nvPr/>
        </p:nvCxnSpPr>
        <p:spPr bwMode="auto">
          <a:xfrm flipV="1">
            <a:off x="2187203" y="2533307"/>
            <a:ext cx="6676558" cy="140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4F7F5E1-276D-4ECD-8E26-5C7C1B9670C4}"/>
              </a:ext>
            </a:extLst>
          </p:cNvPr>
          <p:cNvCxnSpPr>
            <a:cxnSpLocks/>
          </p:cNvCxnSpPr>
          <p:nvPr/>
        </p:nvCxnSpPr>
        <p:spPr bwMode="auto">
          <a:xfrm flipV="1">
            <a:off x="2158003" y="2029697"/>
            <a:ext cx="6410164" cy="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623313D7-23C1-4982-AF37-0BECDDFB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10316"/>
              </p:ext>
            </p:extLst>
          </p:nvPr>
        </p:nvGraphicFramePr>
        <p:xfrm>
          <a:off x="3144880" y="1738507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272E06B2-F293-4C1F-90E9-8D2B039CF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84722"/>
              </p:ext>
            </p:extLst>
          </p:nvPr>
        </p:nvGraphicFramePr>
        <p:xfrm>
          <a:off x="4503765" y="175426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23047533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1128329376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5D2350B2-0E7D-432E-9902-B018C5A71E36}"/>
              </a:ext>
            </a:extLst>
          </p:cNvPr>
          <p:cNvSpPr/>
          <p:nvPr/>
        </p:nvSpPr>
        <p:spPr bwMode="auto">
          <a:xfrm>
            <a:off x="3638604" y="2240688"/>
            <a:ext cx="982513" cy="296477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7EA88022-806D-4D9A-9A93-E85CB3556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62778"/>
              </p:ext>
            </p:extLst>
          </p:nvPr>
        </p:nvGraphicFramePr>
        <p:xfrm>
          <a:off x="3141642" y="225948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598625551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956954F8-9652-4A31-8618-E37824DF1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08604"/>
              </p:ext>
            </p:extLst>
          </p:nvPr>
        </p:nvGraphicFramePr>
        <p:xfrm>
          <a:off x="4837613" y="2261887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6D0504B2-6272-4943-A6B3-EE07D718AC41}"/>
              </a:ext>
            </a:extLst>
          </p:cNvPr>
          <p:cNvSpPr/>
          <p:nvPr/>
        </p:nvSpPr>
        <p:spPr bwMode="auto">
          <a:xfrm>
            <a:off x="3315563" y="1738507"/>
            <a:ext cx="982513" cy="28436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FFDFB97-8A41-4A7A-A8B8-8A7F35C047CD}"/>
              </a:ext>
            </a:extLst>
          </p:cNvPr>
          <p:cNvSpPr/>
          <p:nvPr/>
        </p:nvSpPr>
        <p:spPr bwMode="auto">
          <a:xfrm>
            <a:off x="5171939" y="2256207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C4CCF34-009F-4CFD-B057-368D1E08F8FE}"/>
              </a:ext>
            </a:extLst>
          </p:cNvPr>
          <p:cNvSpPr txBox="1"/>
          <p:nvPr/>
        </p:nvSpPr>
        <p:spPr>
          <a:xfrm>
            <a:off x="2090460" y="1739674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06BD1C-C404-4380-8EDE-CA563EB0FD36}"/>
              </a:ext>
            </a:extLst>
          </p:cNvPr>
          <p:cNvSpPr txBox="1"/>
          <p:nvPr/>
        </p:nvSpPr>
        <p:spPr>
          <a:xfrm>
            <a:off x="2090460" y="2249282"/>
            <a:ext cx="649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Link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F7FB540-1E1C-4CD3-8070-D977AA2E641A}"/>
              </a:ext>
            </a:extLst>
          </p:cNvPr>
          <p:cNvSpPr txBox="1"/>
          <p:nvPr/>
        </p:nvSpPr>
        <p:spPr>
          <a:xfrm>
            <a:off x="3443355" y="2670608"/>
            <a:ext cx="854721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dirty="0"/>
              <a:t>LEAKAGE</a:t>
            </a:r>
          </a:p>
        </p:txBody>
      </p: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4BB7A8B7-96CB-451E-B94B-95A5791176BB}"/>
              </a:ext>
            </a:extLst>
          </p:cNvPr>
          <p:cNvCxnSpPr>
            <a:stCxn id="47" idx="0"/>
            <a:endCxn id="59" idx="3"/>
          </p:cNvCxnSpPr>
          <p:nvPr/>
        </p:nvCxnSpPr>
        <p:spPr bwMode="auto">
          <a:xfrm rot="16200000" flipV="1">
            <a:off x="4284208" y="2815282"/>
            <a:ext cx="189413" cy="161676"/>
          </a:xfrm>
          <a:prstGeom prst="curvedConnector2">
            <a:avLst/>
          </a:prstGeom>
          <a:ln>
            <a:headEnd type="none" w="sm" len="sm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93631A30-8FA6-4B9D-AB7F-581341F19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31681"/>
              </p:ext>
            </p:extLst>
          </p:nvPr>
        </p:nvGraphicFramePr>
        <p:xfrm>
          <a:off x="6360192" y="2256207"/>
          <a:ext cx="652456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08686696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D2F2AB9C-28CC-4D38-A488-977E55F34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74981"/>
              </p:ext>
            </p:extLst>
          </p:nvPr>
        </p:nvGraphicFramePr>
        <p:xfrm>
          <a:off x="6341349" y="1745802"/>
          <a:ext cx="489342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3668527604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24EA09D7-74FF-4003-A079-69BD89C99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41281"/>
              </p:ext>
            </p:extLst>
          </p:nvPr>
        </p:nvGraphicFramePr>
        <p:xfrm>
          <a:off x="6760993" y="3519284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64" name="Table 63">
            <a:extLst>
              <a:ext uri="{FF2B5EF4-FFF2-40B4-BE49-F238E27FC236}">
                <a16:creationId xmlns:a16="http://schemas.microsoft.com/office/drawing/2014/main" id="{082D521D-F508-4AB7-B891-86DC31BAB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8940"/>
              </p:ext>
            </p:extLst>
          </p:nvPr>
        </p:nvGraphicFramePr>
        <p:xfrm>
          <a:off x="6764485" y="3019686"/>
          <a:ext cx="163114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21E99E7D-053E-47EA-A150-78045ED4C7C2}"/>
              </a:ext>
            </a:extLst>
          </p:cNvPr>
          <p:cNvSpPr/>
          <p:nvPr/>
        </p:nvSpPr>
        <p:spPr bwMode="auto">
          <a:xfrm>
            <a:off x="7098179" y="3499444"/>
            <a:ext cx="982513" cy="307461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74B2F6F-0574-45BF-99F4-2B6290A03038}"/>
              </a:ext>
            </a:extLst>
          </p:cNvPr>
          <p:cNvSpPr/>
          <p:nvPr/>
        </p:nvSpPr>
        <p:spPr bwMode="auto">
          <a:xfrm>
            <a:off x="6933695" y="2996922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D1DB685-ADFF-4467-9B82-0F6CBBDA802A}"/>
              </a:ext>
            </a:extLst>
          </p:cNvPr>
          <p:cNvSpPr/>
          <p:nvPr/>
        </p:nvSpPr>
        <p:spPr bwMode="auto">
          <a:xfrm>
            <a:off x="7017850" y="2236030"/>
            <a:ext cx="982513" cy="29990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40C652B-7293-4C57-B3B0-F01089C4FF0D}"/>
              </a:ext>
            </a:extLst>
          </p:cNvPr>
          <p:cNvCxnSpPr/>
          <p:nvPr/>
        </p:nvCxnSpPr>
        <p:spPr bwMode="auto">
          <a:xfrm>
            <a:off x="6149413" y="2698413"/>
            <a:ext cx="27598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239591F-A43E-4229-8E0A-CA1CEB30F4FE}"/>
              </a:ext>
            </a:extLst>
          </p:cNvPr>
          <p:cNvSpPr txBox="1"/>
          <p:nvPr/>
        </p:nvSpPr>
        <p:spPr>
          <a:xfrm>
            <a:off x="7066507" y="2574640"/>
            <a:ext cx="53732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timeout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61CE049-0D39-49C2-92D8-7E1EF02E3BA1}"/>
              </a:ext>
            </a:extLst>
          </p:cNvPr>
          <p:cNvCxnSpPr/>
          <p:nvPr/>
        </p:nvCxnSpPr>
        <p:spPr bwMode="auto">
          <a:xfrm>
            <a:off x="6535166" y="3989661"/>
            <a:ext cx="22808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D9C14F43-BFAF-444D-8464-3935E1F30A35}"/>
              </a:ext>
            </a:extLst>
          </p:cNvPr>
          <p:cNvSpPr txBox="1"/>
          <p:nvPr/>
        </p:nvSpPr>
        <p:spPr>
          <a:xfrm>
            <a:off x="7446885" y="3874245"/>
            <a:ext cx="537327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timeout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33FAC6C-3C61-4539-BC8C-E76D8EC9819A}"/>
              </a:ext>
            </a:extLst>
          </p:cNvPr>
          <p:cNvSpPr/>
          <p:nvPr/>
        </p:nvSpPr>
        <p:spPr bwMode="auto">
          <a:xfrm>
            <a:off x="7740643" y="2996922"/>
            <a:ext cx="175565" cy="296477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</a:endParaRP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47FB1CB9-3908-45F9-A655-18AEC80EC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486538"/>
              </p:ext>
            </p:extLst>
          </p:nvPr>
        </p:nvGraphicFramePr>
        <p:xfrm>
          <a:off x="8091514" y="3007048"/>
          <a:ext cx="326228" cy="275430"/>
        </p:xfrm>
        <a:graphic>
          <a:graphicData uri="http://schemas.openxmlformats.org/drawingml/2006/table">
            <a:tbl>
              <a:tblPr/>
              <a:tblGrid>
                <a:gridCol w="16311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16311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430825B4-8A09-48DE-80B7-E039355EC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37843"/>
              </p:ext>
            </p:extLst>
          </p:nvPr>
        </p:nvGraphicFramePr>
        <p:xfrm>
          <a:off x="8251115" y="2252580"/>
          <a:ext cx="537328" cy="275430"/>
        </p:xfrm>
        <a:graphic>
          <a:graphicData uri="http://schemas.openxmlformats.org/drawingml/2006/table">
            <a:tbl>
              <a:tblPr/>
              <a:tblGrid>
                <a:gridCol w="26866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26866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  <p:sp>
        <p:nvSpPr>
          <p:cNvPr id="98" name="Rectangle 97">
            <a:extLst>
              <a:ext uri="{FF2B5EF4-FFF2-40B4-BE49-F238E27FC236}">
                <a16:creationId xmlns:a16="http://schemas.microsoft.com/office/drawing/2014/main" id="{4F839697-2A3A-42A4-B2D5-9B76199893B4}"/>
              </a:ext>
            </a:extLst>
          </p:cNvPr>
          <p:cNvSpPr/>
          <p:nvPr/>
        </p:nvSpPr>
        <p:spPr bwMode="auto">
          <a:xfrm>
            <a:off x="6837128" y="1724692"/>
            <a:ext cx="982513" cy="296477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4FC4DBC-96AA-472E-BE28-A41E01AAA698}"/>
              </a:ext>
            </a:extLst>
          </p:cNvPr>
          <p:cNvSpPr txBox="1"/>
          <p:nvPr/>
        </p:nvSpPr>
        <p:spPr>
          <a:xfrm>
            <a:off x="8008461" y="2802665"/>
            <a:ext cx="1216346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/>
              <a:t>repick from CW Set B</a:t>
            </a:r>
          </a:p>
        </p:txBody>
      </p:sp>
      <p:cxnSp>
        <p:nvCxnSpPr>
          <p:cNvPr id="126" name="Connector: Curved 125">
            <a:extLst>
              <a:ext uri="{FF2B5EF4-FFF2-40B4-BE49-F238E27FC236}">
                <a16:creationId xmlns:a16="http://schemas.microsoft.com/office/drawing/2014/main" id="{EF513081-CA39-4C7B-80F3-8978B98219FC}"/>
              </a:ext>
            </a:extLst>
          </p:cNvPr>
          <p:cNvCxnSpPr>
            <a:cxnSpLocks/>
            <a:endCxn id="100" idx="0"/>
          </p:cNvCxnSpPr>
          <p:nvPr/>
        </p:nvCxnSpPr>
        <p:spPr bwMode="auto">
          <a:xfrm rot="16200000" flipH="1">
            <a:off x="8378547" y="2564577"/>
            <a:ext cx="255271" cy="22090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F2B5251B-3631-406F-9A8C-A7E8D9416FAC}"/>
              </a:ext>
            </a:extLst>
          </p:cNvPr>
          <p:cNvSpPr txBox="1"/>
          <p:nvPr/>
        </p:nvSpPr>
        <p:spPr>
          <a:xfrm>
            <a:off x="7892857" y="4159799"/>
            <a:ext cx="1216346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/>
              <a:t>repick from CW Set B</a:t>
            </a:r>
          </a:p>
        </p:txBody>
      </p:sp>
      <p:cxnSp>
        <p:nvCxnSpPr>
          <p:cNvPr id="144" name="Connector: Curved 143">
            <a:extLst>
              <a:ext uri="{FF2B5EF4-FFF2-40B4-BE49-F238E27FC236}">
                <a16:creationId xmlns:a16="http://schemas.microsoft.com/office/drawing/2014/main" id="{B1B55960-7252-4DFE-A65D-E0B63041FDFD}"/>
              </a:ext>
            </a:extLst>
          </p:cNvPr>
          <p:cNvCxnSpPr>
            <a:cxnSpLocks/>
            <a:endCxn id="143" idx="0"/>
          </p:cNvCxnSpPr>
          <p:nvPr/>
        </p:nvCxnSpPr>
        <p:spPr bwMode="auto">
          <a:xfrm rot="16200000" flipH="1">
            <a:off x="8289888" y="3948656"/>
            <a:ext cx="338997" cy="832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75DA8F3-3E31-4F1C-8430-E306206F7192}"/>
              </a:ext>
            </a:extLst>
          </p:cNvPr>
          <p:cNvSpPr/>
          <p:nvPr/>
        </p:nvSpPr>
        <p:spPr bwMode="auto">
          <a:xfrm>
            <a:off x="5164319" y="1738176"/>
            <a:ext cx="982513" cy="279729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>
                <a:solidFill>
                  <a:schemeClr val="bg1"/>
                </a:solidFill>
                <a:latin typeface="Times New Roman" pitchFamily="18" charset="0"/>
              </a:rPr>
              <a:t>DATA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558301F-5E4A-4E64-9961-5FB4CB6CF795}"/>
              </a:ext>
            </a:extLst>
          </p:cNvPr>
          <p:cNvSpPr/>
          <p:nvPr/>
        </p:nvSpPr>
        <p:spPr bwMode="auto">
          <a:xfrm>
            <a:off x="5554896" y="2986670"/>
            <a:ext cx="982513" cy="308446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</a:p>
        </p:txBody>
      </p: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0A3C4AEF-3021-4ED4-BB57-C2311908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44630"/>
              </p:ext>
            </p:extLst>
          </p:nvPr>
        </p:nvGraphicFramePr>
        <p:xfrm>
          <a:off x="8263786" y="3517078"/>
          <a:ext cx="537328" cy="275430"/>
        </p:xfrm>
        <a:graphic>
          <a:graphicData uri="http://schemas.openxmlformats.org/drawingml/2006/table">
            <a:tbl>
              <a:tblPr/>
              <a:tblGrid>
                <a:gridCol w="268664">
                  <a:extLst>
                    <a:ext uri="{9D8B030D-6E8A-4147-A177-3AD203B41FA5}">
                      <a16:colId xmlns:a16="http://schemas.microsoft.com/office/drawing/2014/main" val="602278932"/>
                    </a:ext>
                  </a:extLst>
                </a:gridCol>
                <a:gridCol w="268664">
                  <a:extLst>
                    <a:ext uri="{9D8B030D-6E8A-4147-A177-3AD203B41FA5}">
                      <a16:colId xmlns:a16="http://schemas.microsoft.com/office/drawing/2014/main" val="2769947738"/>
                    </a:ext>
                  </a:extLst>
                </a:gridCol>
              </a:tblGrid>
              <a:tr h="27543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17</a:t>
                      </a:r>
                    </a:p>
                  </a:txBody>
                  <a:tcPr marL="68857" marR="68857" marT="34429" marB="34429" anchor="ctr">
                    <a:lnL w="12700" cmpd="sng">
                      <a:solidFill>
                        <a:schemeClr val="tx1"/>
                      </a:solidFill>
                      <a:prstDash val="sysDash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848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4760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162982</TotalTime>
  <Words>1815</Words>
  <Application>Microsoft Macintosh PowerPoint</Application>
  <PresentationFormat>On-screen Show (4:3)</PresentationFormat>
  <Paragraphs>514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ACcord Submission Template</vt:lpstr>
      <vt:lpstr>Performance and Fairness of  Multi-link Operation</vt:lpstr>
      <vt:lpstr>Introduction</vt:lpstr>
      <vt:lpstr>Multi-link and Power Leakage</vt:lpstr>
      <vt:lpstr>Synchronous Operation</vt:lpstr>
      <vt:lpstr>Asynchronous Operation</vt:lpstr>
      <vt:lpstr>Semi-asynchronous Operation</vt:lpstr>
      <vt:lpstr>Semi-asynchronous Operation  – fairness issues</vt:lpstr>
      <vt:lpstr>Semi-asynchronous Operation – Option 1</vt:lpstr>
      <vt:lpstr>Semi-asynchronous Operation – Option 2</vt:lpstr>
      <vt:lpstr>Simulation Setup</vt:lpstr>
      <vt:lpstr>Throughput Comparison</vt:lpstr>
      <vt:lpstr>Coexistence Simulation Scenario</vt:lpstr>
      <vt:lpstr>Fairness with Legacy System</vt:lpstr>
      <vt:lpstr>Coexistence between Different  EHT Channel Access Operations</vt:lpstr>
      <vt:lpstr>Conclusions</vt:lpstr>
      <vt:lpstr>References</vt:lpstr>
      <vt:lpstr>Appendix : Fairness with Legacy System 25% load on legacy STAs</vt:lpstr>
      <vt:lpstr>Appendix : Fairness with Legacy System 50% load on legacy STAs</vt:lpstr>
      <vt:lpstr>Appendix : Fairness with Legacy System 75% load on legacy STAs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John</cp:lastModifiedBy>
  <cp:revision>3476</cp:revision>
  <dcterms:created xsi:type="dcterms:W3CDTF">2012-05-29T15:24:34Z</dcterms:created>
  <dcterms:modified xsi:type="dcterms:W3CDTF">2019-11-10T10:44:41Z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