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7" r:id="rId6"/>
    <p:sldId id="262" r:id="rId7"/>
    <p:sldId id="271" r:id="rId8"/>
    <p:sldId id="265" r:id="rId9"/>
    <p:sldId id="266" r:id="rId10"/>
    <p:sldId id="279" r:id="rId11"/>
    <p:sldId id="263" r:id="rId12"/>
    <p:sldId id="267" r:id="rId13"/>
    <p:sldId id="275" r:id="rId14"/>
    <p:sldId id="269" r:id="rId15"/>
    <p:sldId id="272" r:id="rId16"/>
    <p:sldId id="268" r:id="rId17"/>
    <p:sldId id="280" r:id="rId18"/>
    <p:sldId id="277" r:id="rId19"/>
  </p:sldIdLst>
  <p:sldSz cx="12192000" cy="6858000"/>
  <p:notesSz cx="7315200" cy="96012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80">
          <p15:clr>
            <a:srgbClr val="A4A3A4"/>
          </p15:clr>
        </p15:guide>
        <p15:guide id="4" pos="227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3864" autoAdjust="0"/>
    <p:restoredTop sz="94660" autoAdjust="0"/>
  </p:normalViewPr>
  <p:slideViewPr>
    <p:cSldViewPr>
      <p:cViewPr varScale="1">
        <p:scale>
          <a:sx n="64" d="100"/>
          <a:sy n="64" d="100"/>
        </p:scale>
        <p:origin x="66" y="18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410" y="-77"/>
      </p:cViewPr>
      <p:guideLst>
        <p:guide orient="horz" pos="2880"/>
        <p:guide pos="2160"/>
        <p:guide orient="horz" pos="2980"/>
        <p:guide pos="227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a4fe446c-a46d-4105-b32e-f064615612ff" providerId="ADAL" clId="{56BF7369-CF7C-4DFD-AC9A-074E0517AAA5}"/>
    <pc:docChg chg="modMainMaster">
      <pc:chgData name="Jim Lansford" userId="a4fe446c-a46d-4105-b32e-f064615612ff" providerId="ADAL" clId="{56BF7369-CF7C-4DFD-AC9A-074E0517AAA5}" dt="2019-09-16T02:14:38.548" v="7" actId="20577"/>
      <pc:docMkLst>
        <pc:docMk/>
      </pc:docMkLst>
      <pc:sldMasterChg chg="modSp">
        <pc:chgData name="Jim Lansford" userId="a4fe446c-a46d-4105-b32e-f064615612ff" providerId="ADAL" clId="{56BF7369-CF7C-4DFD-AC9A-074E0517AAA5}" dt="2019-09-16T02:14:38.548" v="7" actId="20577"/>
        <pc:sldMasterMkLst>
          <pc:docMk/>
          <pc:sldMasterMk cId="0" sldId="2147483648"/>
        </pc:sldMasterMkLst>
        <pc:spChg chg="mod">
          <ac:chgData name="Jim Lansford" userId="a4fe446c-a46d-4105-b32e-f064615612ff" providerId="ADAL" clId="{56BF7369-CF7C-4DFD-AC9A-074E0517AAA5}" dt="2019-09-16T02:14:38.548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271" y="0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r">
              <a:defRPr sz="1300"/>
            </a:lvl1pPr>
          </a:lstStyle>
          <a:p>
            <a:r>
              <a:rPr lang="en-US"/>
              <a:t>Sept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991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l">
              <a:defRPr sz="1300"/>
            </a:lvl1pPr>
          </a:lstStyle>
          <a:p>
            <a:r>
              <a:rPr lang="en-US"/>
              <a:t>Oscar Au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271" y="9119991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950299" y="100184"/>
            <a:ext cx="674914" cy="218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9987" y="100184"/>
            <a:ext cx="870857" cy="218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68313" y="725488"/>
            <a:ext cx="6376987" cy="358775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74690" y="4560818"/>
            <a:ext cx="5364146" cy="43193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7644" tIns="48071" rIns="97644" bIns="48071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652199" y="9295723"/>
            <a:ext cx="973015" cy="1872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76951" algn="l"/>
                <a:tab pos="1430853" algn="l"/>
                <a:tab pos="2384755" algn="l"/>
                <a:tab pos="3338657" algn="l"/>
                <a:tab pos="4292559" algn="l"/>
                <a:tab pos="5246461" algn="l"/>
                <a:tab pos="6200364" algn="l"/>
                <a:tab pos="7154266" algn="l"/>
                <a:tab pos="8108168" algn="l"/>
                <a:tab pos="9062070" algn="l"/>
                <a:tab pos="10015972" algn="l"/>
                <a:tab pos="10969874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Oscar Au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99693" y="9295722"/>
            <a:ext cx="539262" cy="376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62001" y="9295723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</a:pPr>
            <a:r>
              <a:rPr lang="en-US" sz="13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63675" y="9294081"/>
            <a:ext cx="5787851" cy="164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164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Oscar 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217527" y="725921"/>
            <a:ext cx="4880149" cy="358854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Oscar 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66725" y="725488"/>
            <a:ext cx="6381750" cy="35893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Oscar 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66725" y="725488"/>
            <a:ext cx="6381750" cy="35893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Oscar 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66725" y="725488"/>
            <a:ext cx="6381750" cy="35893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Oscar 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66725" y="725488"/>
            <a:ext cx="6381750" cy="35893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Oscar 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66725" y="725488"/>
            <a:ext cx="6381750" cy="35893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Oscar 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217527" y="725921"/>
            <a:ext cx="4880149" cy="358854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Oscar 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66725" y="725488"/>
            <a:ext cx="6381750" cy="35893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Oscar 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66725" y="725488"/>
            <a:ext cx="6381750" cy="35893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Oscar 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66725" y="725488"/>
            <a:ext cx="6381750" cy="35893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Oscar 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66725" y="725488"/>
            <a:ext cx="6381750" cy="35893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Oscar 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66725" y="725488"/>
            <a:ext cx="6381750" cy="35893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Oscar 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66725" y="725488"/>
            <a:ext cx="6381750" cy="35893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Oscar 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66725" y="725488"/>
            <a:ext cx="6381750" cy="35893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802.11-19/1626r0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Sensing: Applications, Feasibility, Standardization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2019-09-17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992188" y="2416175"/>
          <a:ext cx="10153650" cy="247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439485" imgH="2553175" progId="Word.Document.8">
                  <p:embed/>
                </p:oleObj>
              </mc:Choice>
              <mc:Fallback>
                <p:oleObj name="Document" r:id="rId4" imgW="10439485" imgH="2553175" progId="Word.Document.8">
                  <p:embed/>
                  <p:pic>
                    <p:nvPicPr>
                      <p:cNvPr id="308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16175"/>
                        <a:ext cx="10153650" cy="2473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5926723" y="319816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–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Rectangle 191">
            <a:extLst>
              <a:ext uri="{FF2B5EF4-FFF2-40B4-BE49-F238E27FC236}">
                <a16:creationId xmlns:a16="http://schemas.microsoft.com/office/drawing/2014/main" id="{0496323E-6B3D-488A-8636-4E15497B073B}"/>
              </a:ext>
            </a:extLst>
          </p:cNvPr>
          <p:cNvSpPr/>
          <p:nvPr/>
        </p:nvSpPr>
        <p:spPr>
          <a:xfrm>
            <a:off x="12185676" y="2377"/>
            <a:ext cx="355729" cy="6855623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7" tIns="38098" rIns="76197" bIns="38098" rtlCol="0" anchor="ctr"/>
          <a:lstStyle/>
          <a:p>
            <a:pPr algn="ctr"/>
            <a:endParaRPr lang="en-US"/>
          </a:p>
        </p:txBody>
      </p:sp>
      <p:sp>
        <p:nvSpPr>
          <p:cNvPr id="207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61999"/>
          </a:xfrm>
        </p:spPr>
        <p:txBody>
          <a:bodyPr/>
          <a:lstStyle/>
          <a:p>
            <a:r>
              <a:rPr lang="en-GB" dirty="0"/>
              <a:t>Feasibility of 802.11 </a:t>
            </a:r>
            <a:r>
              <a:rPr lang="en-GB" dirty="0" err="1"/>
              <a:t>Locationing</a:t>
            </a:r>
            <a:r>
              <a:rPr lang="en-GB" dirty="0"/>
              <a:t>/Tracking</a:t>
            </a:r>
          </a:p>
        </p:txBody>
      </p:sp>
      <p:sp>
        <p:nvSpPr>
          <p:cNvPr id="208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4038600" cy="4572000"/>
          </a:xfrm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b="0" dirty="0"/>
              <a:t>In walking experiment along paths in buildings, 802.11 tracking prototype shows high tracking accuracy.</a:t>
            </a:r>
          </a:p>
          <a:p>
            <a:pPr>
              <a:buFont typeface="Times New Roman" pitchFamily="16" charset="0"/>
              <a:buChar char="•"/>
            </a:pPr>
            <a:r>
              <a:rPr lang="en-US" sz="2000" b="0" dirty="0"/>
              <a:t>Average (abs) tracking error is less than 20-30 cm</a:t>
            </a:r>
          </a:p>
          <a:p>
            <a:pPr>
              <a:buFont typeface="Times New Roman" pitchFamily="16" charset="0"/>
              <a:buChar char="•"/>
            </a:pPr>
            <a:r>
              <a:rPr lang="en-US" sz="2000" b="0" dirty="0"/>
              <a:t>NLOS operation. Need map.</a:t>
            </a:r>
            <a:endParaRPr lang="en-GB" sz="2000" b="0" dirty="0"/>
          </a:p>
          <a:p>
            <a:endParaRPr lang="en-GB" sz="2000" dirty="0"/>
          </a:p>
        </p:txBody>
      </p:sp>
      <p:pic>
        <p:nvPicPr>
          <p:cNvPr id="15362" name="Picture 2" descr="D:\MyWork\OriginWireless\standards\IEEE_802.11\20190915_Hanoi_Vietnam_s177i\myDoc\tracking result 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1422962"/>
            <a:ext cx="7467600" cy="4292038"/>
          </a:xfrm>
          <a:prstGeom prst="rect">
            <a:avLst/>
          </a:prstGeom>
          <a:noFill/>
        </p:spPr>
      </p:pic>
      <p:sp>
        <p:nvSpPr>
          <p:cNvPr id="105" name="TextBox 104"/>
          <p:cNvSpPr txBox="1"/>
          <p:nvPr/>
        </p:nvSpPr>
        <p:spPr>
          <a:xfrm>
            <a:off x="5486400" y="5943600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True path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8153400" y="5986046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802.11 tracking</a:t>
            </a:r>
          </a:p>
        </p:txBody>
      </p:sp>
      <p:cxnSp>
        <p:nvCxnSpPr>
          <p:cNvPr id="111" name="Straight Arrow Connector 110"/>
          <p:cNvCxnSpPr/>
          <p:nvPr/>
        </p:nvCxnSpPr>
        <p:spPr bwMode="auto">
          <a:xfrm flipH="1" flipV="1">
            <a:off x="7467600" y="5562600"/>
            <a:ext cx="1143000" cy="45720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3" name="Straight Arrow Connector 112"/>
          <p:cNvCxnSpPr>
            <a:stCxn id="105" idx="1"/>
            <a:endCxn id="105" idx="1"/>
          </p:cNvCxnSpPr>
          <p:nvPr/>
        </p:nvCxnSpPr>
        <p:spPr bwMode="auto">
          <a:xfrm>
            <a:off x="5486400" y="6112877"/>
            <a:ext cx="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8" name="Straight Arrow Connector 117"/>
          <p:cNvCxnSpPr/>
          <p:nvPr/>
        </p:nvCxnSpPr>
        <p:spPr bwMode="auto">
          <a:xfrm flipV="1">
            <a:off x="6096000" y="5486400"/>
            <a:ext cx="1219200" cy="5334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9" name="Straight Arrow Connector 128"/>
          <p:cNvCxnSpPr/>
          <p:nvPr/>
        </p:nvCxnSpPr>
        <p:spPr bwMode="auto">
          <a:xfrm flipV="1">
            <a:off x="8610600" y="5029200"/>
            <a:ext cx="762000" cy="9906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7" name="Straight Arrow Connector 136"/>
          <p:cNvCxnSpPr/>
          <p:nvPr/>
        </p:nvCxnSpPr>
        <p:spPr bwMode="auto">
          <a:xfrm flipH="1" flipV="1">
            <a:off x="5791200" y="4572000"/>
            <a:ext cx="304800" cy="14478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6" name="TextBox 145"/>
          <p:cNvSpPr txBox="1"/>
          <p:nvPr/>
        </p:nvSpPr>
        <p:spPr>
          <a:xfrm>
            <a:off x="7467600" y="22860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chemeClr val="tx1"/>
                </a:solidFill>
              </a:rPr>
              <a:t>Tx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7848600" y="43434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Rx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4724400" y="1371600"/>
            <a:ext cx="7315200" cy="1524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Date Placeholder 1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2019</a:t>
            </a:r>
            <a:endParaRPr lang="en-GB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Oscar Au, Origin Wireless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3042768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Need of standardization for 802.11 sensing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10210799" cy="4572000"/>
          </a:xfrm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b="0" dirty="0"/>
              <a:t>As said before, the bouncing of 802.11 signals creates multipaths which effectively scan or sense the environment - including any object motions, events and changes. The multipaths are captured in channel state information (CSI) [10].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In 802.11 sensing, various signal processing/machine learning algorithms and systems are applied to obtain and analyze CSI to achieve various tasks, regarding motions/events/changes.</a:t>
            </a:r>
          </a:p>
          <a:p>
            <a:pPr lvl="1">
              <a:buFont typeface="Wingdings" pitchFamily="2" charset="2"/>
              <a:buChar char="Ø"/>
            </a:pPr>
            <a:r>
              <a:rPr lang="en-GB" b="0" dirty="0"/>
              <a:t>E.g. Motion detection by detecting change in CSI</a:t>
            </a:r>
          </a:p>
          <a:p>
            <a:pPr lvl="1">
              <a:buFont typeface="Wingdings" pitchFamily="2" charset="2"/>
              <a:buChar char="Ø"/>
            </a:pPr>
            <a:r>
              <a:rPr lang="en-GB" b="0" dirty="0"/>
              <a:t>E.g. Breathing detection by detecting cyclic </a:t>
            </a:r>
            <a:r>
              <a:rPr lang="en-GB" b="0" dirty="0" err="1"/>
              <a:t>behavior</a:t>
            </a:r>
            <a:r>
              <a:rPr lang="en-GB" b="0" dirty="0"/>
              <a:t> of CSI</a:t>
            </a:r>
          </a:p>
          <a:p>
            <a:pPr lvl="1">
              <a:buFont typeface="Wingdings" pitchFamily="2" charset="2"/>
              <a:buChar char="Ø"/>
            </a:pPr>
            <a:r>
              <a:rPr lang="en-GB" b="0" dirty="0"/>
              <a:t>E.g. </a:t>
            </a:r>
            <a:r>
              <a:rPr lang="en-GB" b="0" dirty="0" err="1"/>
              <a:t>Locationing</a:t>
            </a:r>
            <a:r>
              <a:rPr lang="en-GB" b="0" dirty="0"/>
              <a:t> by CSI recognition.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While standardization of the algorithms may not be needed, standardization may be needed for the systems regarding CSI generation, timing, accuracy, consistency, protocol, etc. 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Interface may need to be standardized. (WiFi Alliance?? TBD.)</a:t>
            </a:r>
          </a:p>
          <a:p>
            <a:pPr lvl="1">
              <a:buFont typeface="Wingdings" pitchFamily="2" charset="2"/>
              <a:buChar char="Ø"/>
            </a:pPr>
            <a:r>
              <a:rPr lang="en-US" b="0" dirty="0"/>
              <a:t>Some 802.11 sensing demos need periodic </a:t>
            </a:r>
            <a:r>
              <a:rPr lang="en-US" dirty="0"/>
              <a:t>probing</a:t>
            </a:r>
            <a:r>
              <a:rPr lang="en-US" b="0" dirty="0"/>
              <a:t>/CSI generation at 1/10/</a:t>
            </a:r>
            <a:r>
              <a:rPr lang="en-US" dirty="0"/>
              <a:t>100/1000Hz?</a:t>
            </a:r>
            <a:endParaRPr lang="en-US" b="0" dirty="0"/>
          </a:p>
          <a:p>
            <a:endParaRPr lang="en-GB" sz="2000" b="0" dirty="0"/>
          </a:p>
          <a:p>
            <a:pPr>
              <a:buFont typeface="Times New Roman" pitchFamily="16" charset="0"/>
              <a:buChar char="•"/>
            </a:pPr>
            <a:endParaRPr lang="en-GB" sz="2000" b="0" dirty="0"/>
          </a:p>
          <a:p>
            <a:pPr>
              <a:buFont typeface="Times New Roman" pitchFamily="16" charset="0"/>
              <a:buChar char="•"/>
            </a:pPr>
            <a:endParaRPr lang="en-GB" sz="2000" b="0" dirty="0"/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Need of standardization </a:t>
            </a:r>
            <a:r>
              <a:rPr lang="en-US" dirty="0"/>
              <a:t>for 802.11 sensing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10210799" cy="4724400"/>
          </a:xfrm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b="0" dirty="0"/>
              <a:t>Need a protocol to control the generation of CSI, repetition rate, accuracy of timing, antenna selection and probing for 802.11 sensing.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CSI consistency, precision and format may be needed. (WiFi Alliance? TBD.)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Some current challenges:</a:t>
            </a:r>
          </a:p>
          <a:p>
            <a:pPr lvl="1">
              <a:buFont typeface="Wingdings" pitchFamily="2" charset="2"/>
              <a:buChar char="Ø"/>
            </a:pPr>
            <a:r>
              <a:rPr lang="en-GB" b="0" dirty="0"/>
              <a:t>CSI is not always available.</a:t>
            </a:r>
          </a:p>
          <a:p>
            <a:pPr lvl="1">
              <a:buFont typeface="Wingdings" pitchFamily="2" charset="2"/>
              <a:buChar char="Ø"/>
            </a:pPr>
            <a:r>
              <a:rPr lang="en-GB" b="0" dirty="0"/>
              <a:t>CSI sufficient for data communication may not be sufficient for 802.11 sensing.</a:t>
            </a:r>
          </a:p>
          <a:p>
            <a:pPr lvl="1">
              <a:buFont typeface="Wingdings" pitchFamily="2" charset="2"/>
              <a:buChar char="Ø"/>
            </a:pPr>
            <a:r>
              <a:rPr lang="en-GB" b="0" dirty="0"/>
              <a:t>CSI sufficient for a 802.11 sensing task may be insufficient for another.</a:t>
            </a:r>
          </a:p>
          <a:p>
            <a:pPr lvl="1">
              <a:buFont typeface="Wingdings" pitchFamily="2" charset="2"/>
              <a:buChar char="Ø"/>
            </a:pPr>
            <a:r>
              <a:rPr lang="en-GB" b="0" dirty="0"/>
              <a:t>No standardized testing for CSI for 802.11 sensing:  consistency, accuracy, precision. (WiFi Alliance? TBD.)</a:t>
            </a:r>
          </a:p>
          <a:p>
            <a:pPr>
              <a:buFont typeface="Times New Roman" pitchFamily="16" charset="0"/>
              <a:buChar char="•"/>
            </a:pPr>
            <a:endParaRPr lang="en-GB" sz="2000" b="0" dirty="0"/>
          </a:p>
          <a:p>
            <a:pPr>
              <a:buFont typeface="Times New Roman" pitchFamily="16" charset="0"/>
              <a:buChar char="•"/>
            </a:pPr>
            <a:endParaRPr lang="en-GB" sz="2000" b="0" dirty="0"/>
          </a:p>
          <a:p>
            <a:pPr>
              <a:buFont typeface="Times New Roman" pitchFamily="16" charset="0"/>
              <a:buChar char="•"/>
            </a:pPr>
            <a:endParaRPr lang="en-GB" sz="2000" b="0" dirty="0"/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b="0" dirty="0"/>
              <a:t>A checklist of criteria for standard development</a:t>
            </a:r>
          </a:p>
          <a:p>
            <a:pPr lvl="1">
              <a:buFont typeface="Arial" pitchFamily="34" charset="0"/>
              <a:buChar char="•"/>
            </a:pPr>
            <a:r>
              <a:rPr lang="en-GB" dirty="0"/>
              <a:t>Broad market potential - Yes</a:t>
            </a:r>
          </a:p>
          <a:p>
            <a:pPr lvl="1">
              <a:buFont typeface="Arial" pitchFamily="34" charset="0"/>
              <a:buChar char="•"/>
            </a:pPr>
            <a:r>
              <a:rPr lang="en-GB" dirty="0"/>
              <a:t>Distinct identity – Yes </a:t>
            </a:r>
          </a:p>
          <a:p>
            <a:pPr lvl="1">
              <a:buFont typeface="Arial" pitchFamily="34" charset="0"/>
              <a:buChar char="•"/>
            </a:pPr>
            <a:r>
              <a:rPr lang="en-GB" dirty="0"/>
              <a:t>Technical feasibility - Yes</a:t>
            </a:r>
          </a:p>
          <a:p>
            <a:pPr lvl="1">
              <a:buFont typeface="Arial" pitchFamily="34" charset="0"/>
              <a:buChar char="•"/>
            </a:pPr>
            <a:r>
              <a:rPr lang="en-GB" dirty="0"/>
              <a:t>Economic feasibility – Yes</a:t>
            </a:r>
          </a:p>
          <a:p>
            <a:pPr lvl="1">
              <a:buFont typeface="Arial" pitchFamily="34" charset="0"/>
              <a:buChar char="•"/>
            </a:pPr>
            <a:r>
              <a:rPr lang="en-GB" dirty="0"/>
              <a:t>Compatibility with existing 802 standards  - Yes</a:t>
            </a:r>
          </a:p>
          <a:p>
            <a:pPr lvl="1">
              <a:buFont typeface="Arial" pitchFamily="34" charset="0"/>
              <a:buChar char="•"/>
            </a:pPr>
            <a:r>
              <a:rPr lang="en-GB" dirty="0"/>
              <a:t>Co-existence - Yes</a:t>
            </a:r>
          </a:p>
          <a:p>
            <a:pPr>
              <a:buFont typeface="Arial" pitchFamily="34" charset="0"/>
              <a:buChar char="•"/>
            </a:pPr>
            <a:r>
              <a:rPr lang="en-GB" b="0" u="sng" dirty="0"/>
              <a:t>Recommendation: 802.11 to form Study Group on 802.11 sensing.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295400"/>
            <a:ext cx="10361084" cy="51054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sz="1500" b="0" dirty="0"/>
              <a:t>B.B Wang, Q.Y. </a:t>
            </a:r>
            <a:r>
              <a:rPr lang="en-GB" sz="1500" b="0" dirty="0" err="1"/>
              <a:t>Xu</a:t>
            </a:r>
            <a:r>
              <a:rPr lang="en-GB" sz="1500" b="0" dirty="0"/>
              <a:t>, C. Chen, F. Zhang, and K.J.R. Liu, "The Promise of Radio Analytics: A Future Paradigm for Wireless Positioning, Tracking, and Sensing", </a:t>
            </a:r>
            <a:r>
              <a:rPr lang="en-GB" sz="1500" b="0" i="1" dirty="0"/>
              <a:t>IEEE Signal Processing Magazine</a:t>
            </a:r>
            <a:r>
              <a:rPr lang="en-GB" sz="1500" b="0" dirty="0"/>
              <a:t>, Vol. 35, No. 3, pp.59-80, May 2018. 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500" b="0" dirty="0"/>
              <a:t>Yu </a:t>
            </a:r>
            <a:r>
              <a:rPr lang="en-GB" sz="1500" b="0" dirty="0" err="1"/>
              <a:t>Gu</a:t>
            </a:r>
            <a:r>
              <a:rPr lang="en-GB" sz="1500" b="0" dirty="0"/>
              <a:t>, et.al., “</a:t>
            </a:r>
            <a:r>
              <a:rPr lang="en-GB" sz="1500" b="0" dirty="0" err="1"/>
              <a:t>MoSense</a:t>
            </a:r>
            <a:r>
              <a:rPr lang="en-GB" sz="1500" b="0" dirty="0"/>
              <a:t>: An RF-based Motion Detection System via Off-the-Shelf WiFi Devices”, </a:t>
            </a:r>
            <a:r>
              <a:rPr lang="en-GB" sz="1500" b="0" i="1" dirty="0"/>
              <a:t>IEEE Internet of Things Journal, </a:t>
            </a:r>
            <a:r>
              <a:rPr lang="en-GB" sz="1500" b="0" dirty="0"/>
              <a:t>Vol. 4, No. 6, pp.2326-2341, Dec. 2017.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500" b="0" dirty="0" err="1"/>
              <a:t>Xuefeng</a:t>
            </a:r>
            <a:r>
              <a:rPr lang="en-GB" sz="1500" b="0" dirty="0"/>
              <a:t> Liu, et.al., “Contactless respiration monitoring via off-the-shelf WiFi devices”, </a:t>
            </a:r>
            <a:r>
              <a:rPr lang="en-GB" sz="1500" b="0" i="1" dirty="0"/>
              <a:t>IEEE Trans. On Mobile Computing, </a:t>
            </a:r>
            <a:r>
              <a:rPr lang="en-GB" sz="1500" b="0" dirty="0"/>
              <a:t>Vol. 15, No. 10, pp.2466-2479, Oct. 2016.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500" b="0" dirty="0" err="1"/>
              <a:t>Feng</a:t>
            </a:r>
            <a:r>
              <a:rPr lang="en-GB" sz="1500" b="0" dirty="0"/>
              <a:t> Zhang, et.al., “</a:t>
            </a:r>
            <a:r>
              <a:rPr lang="en-GB" sz="1500" b="0" dirty="0" err="1"/>
              <a:t>WiSpeed</a:t>
            </a:r>
            <a:r>
              <a:rPr lang="en-GB" sz="1500" b="0" dirty="0"/>
              <a:t>: A statistical electromagnetic approach for device-free indoor speed estimation”, </a:t>
            </a:r>
            <a:r>
              <a:rPr lang="en-GB" sz="1500" b="0" i="1" dirty="0"/>
              <a:t>IEEE Internet of things Journal, </a:t>
            </a:r>
            <a:r>
              <a:rPr lang="en-GB" sz="1500" b="0" dirty="0"/>
              <a:t>Vol.5, No. 3, pp.2163-2177, Jun. 2018.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500" b="0" dirty="0" err="1"/>
              <a:t>Hao</a:t>
            </a:r>
            <a:r>
              <a:rPr lang="en-GB" sz="1500" b="0" dirty="0"/>
              <a:t> Wang, et.al., “RT-Fall: A real-time and contactless fall detection system with commodity WiFi devices”, </a:t>
            </a:r>
            <a:r>
              <a:rPr lang="en-GB" sz="1500" b="0" i="1" dirty="0"/>
              <a:t>IEEE Trans. On Mobile Computing, </a:t>
            </a:r>
            <a:r>
              <a:rPr lang="en-GB" sz="1500" b="0" dirty="0"/>
              <a:t>Vol. 16, No. 2, pp. 511-526, Feb. 2017.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500" b="0" dirty="0" err="1"/>
              <a:t>Hai</a:t>
            </a:r>
            <a:r>
              <a:rPr lang="en-GB" sz="1500" b="0" dirty="0"/>
              <a:t> Zhu, et.al., “R-TTWD: Robust device-free through-the-wall detection of moving human with WiFi”, </a:t>
            </a:r>
            <a:r>
              <a:rPr lang="en-GB" sz="1500" b="0" i="1" dirty="0"/>
              <a:t>IEEE Journal on Selected Areas in Communications, </a:t>
            </a:r>
            <a:r>
              <a:rPr lang="en-GB" sz="1500" b="0" dirty="0"/>
              <a:t>Vol. 35, No. 5, pp. 1090-1103, May 2017.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500" b="0" dirty="0" err="1"/>
              <a:t>Hongbo</a:t>
            </a:r>
            <a:r>
              <a:rPr lang="en-GB" sz="1500" b="0" dirty="0"/>
              <a:t> Liu, et.al., “Authenticating users through fine-grained channel information</a:t>
            </a:r>
            <a:r>
              <a:rPr lang="en-GB" sz="1500" b="0" i="1" dirty="0"/>
              <a:t>”, IEEE Trans. On Mobile Computing, </a:t>
            </a:r>
            <a:r>
              <a:rPr lang="en-GB" sz="1500" b="0" dirty="0"/>
              <a:t>Vol. 17, No. 2, pp. 251-264, Feb. 2018.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500" b="0" dirty="0" err="1"/>
              <a:t>Kamran</a:t>
            </a:r>
            <a:r>
              <a:rPr lang="en-GB" sz="1500" b="0" dirty="0"/>
              <a:t> Ali, et.al., “Recognizing keystrokes using WiFi devices”, </a:t>
            </a:r>
            <a:r>
              <a:rPr lang="en-GB" sz="1500" b="0" i="1" dirty="0"/>
              <a:t>IEEE Journal on Selected Areas in Communications, </a:t>
            </a:r>
            <a:r>
              <a:rPr lang="en-GB" sz="1500" b="0" dirty="0"/>
              <a:t>Vol. 35, No. 5, pp. 1175-1190, May 2017.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500" b="0" dirty="0"/>
              <a:t>Yi Wang, et.al., “Robust indoor human activity recognition using wireless signals”, </a:t>
            </a:r>
            <a:r>
              <a:rPr lang="en-GB" sz="1500" b="0" i="1" dirty="0"/>
              <a:t>Sensors, </a:t>
            </a:r>
            <a:r>
              <a:rPr lang="en-GB" sz="1500" b="0" dirty="0"/>
              <a:t>Vol. 15, No. 7, pp. 17195-17208, Jul. 2015.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500" b="0" i="1" dirty="0"/>
              <a:t>IEEE Std 802.11-2016,</a:t>
            </a:r>
            <a:r>
              <a:rPr lang="en-GB" sz="1500" b="0" dirty="0"/>
              <a:t> Section 19.3.12, pp. 2392-2400.</a:t>
            </a:r>
          </a:p>
          <a:p>
            <a:pPr marL="457200" indent="-457200">
              <a:buFont typeface="+mj-lt"/>
              <a:buAutoNum type="arabicPeriod"/>
            </a:pPr>
            <a:endParaRPr lang="en-GB" sz="1500" b="0" dirty="0"/>
          </a:p>
          <a:p>
            <a:pPr marL="457200" indent="-457200">
              <a:buFont typeface="+mj-lt"/>
              <a:buAutoNum type="arabicPeriod"/>
            </a:pPr>
            <a:endParaRPr lang="en-GB" sz="1500" b="0" dirty="0"/>
          </a:p>
          <a:p>
            <a:pPr marL="457200" indent="-457200">
              <a:buFont typeface="+mj-lt"/>
              <a:buAutoNum type="arabicPeriod"/>
            </a:pPr>
            <a:endParaRPr lang="en-GB" sz="1500" b="0" dirty="0"/>
          </a:p>
          <a:p>
            <a:pPr marL="457200" indent="-457200">
              <a:buFont typeface="+mj-lt"/>
              <a:buAutoNum type="arabicPeriod"/>
            </a:pPr>
            <a:endParaRPr lang="en-GB" sz="1500" b="0" dirty="0"/>
          </a:p>
          <a:p>
            <a:pPr marL="457200" indent="-457200">
              <a:buFont typeface="+mj-lt"/>
              <a:buAutoNum type="arabicPeriod"/>
            </a:pPr>
            <a:endParaRPr lang="en-GB" sz="1500" b="0" dirty="0"/>
          </a:p>
          <a:p>
            <a:pPr marL="457200" indent="-457200">
              <a:buFont typeface="+mj-lt"/>
              <a:buAutoNum type="arabicPeriod"/>
            </a:pPr>
            <a:endParaRPr lang="en-GB" sz="1500" b="0" dirty="0"/>
          </a:p>
          <a:p>
            <a:pPr marL="457200" indent="-457200">
              <a:buFont typeface="+mj-lt"/>
              <a:buAutoNum type="arabicPeriod"/>
            </a:pPr>
            <a:endParaRPr lang="en-GB" sz="15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dirty="0"/>
              <a:t>Straw Poll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/>
              <a:t>“We agree that 802.11 should form a Study Group (SG) on 802.11 sensing.” </a:t>
            </a:r>
          </a:p>
          <a:p>
            <a:pPr lvl="1">
              <a:buFont typeface="Arial" pitchFamily="34" charset="0"/>
              <a:buChar char="•"/>
            </a:pPr>
            <a:r>
              <a:rPr lang="en-GB" dirty="0"/>
              <a:t>YES</a:t>
            </a:r>
          </a:p>
          <a:p>
            <a:pPr lvl="1">
              <a:buFont typeface="Arial" pitchFamily="34" charset="0"/>
              <a:buChar char="•"/>
            </a:pPr>
            <a:r>
              <a:rPr lang="en-GB" dirty="0"/>
              <a:t>NO</a:t>
            </a:r>
          </a:p>
          <a:p>
            <a:pPr lvl="1">
              <a:buFont typeface="Arial" pitchFamily="34" charset="0"/>
              <a:buChar char="•"/>
            </a:pPr>
            <a:r>
              <a:rPr lang="en-GB" dirty="0"/>
              <a:t>NEED MORE INFORMATION/TIME</a:t>
            </a:r>
          </a:p>
          <a:p>
            <a:pPr lvl="1">
              <a:buFont typeface="Arial" pitchFamily="34" charset="0"/>
              <a:buChar char="•"/>
            </a:pPr>
            <a:r>
              <a:rPr lang="en-GB" dirty="0"/>
              <a:t>ABSTAINED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Outline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An Introduction to 802.11 sensing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Why 802.11 sensing?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Advantages of 802.11 sensing over some common sensors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Functionality and applications of 802.11 sensing 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Business opportunities of 802.11 sensing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Feasibility of 802.11 sensing: motion detection, breathing monitoring, tracking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Need of standardization for 802.11 sensing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Conclusion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References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 to 802.11 sensing (WiFi sensing)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b="0" dirty="0"/>
              <a:t>802.11 sensing, or WiFi sensing, [1] is the use of 802.11 signals to sense (e.g. detect) events/changes in the environment. Often with signal processing and machine learning.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A STA (</a:t>
            </a:r>
            <a:r>
              <a:rPr lang="en-GB" sz="2000" b="0" dirty="0" err="1"/>
              <a:t>Tx</a:t>
            </a:r>
            <a:r>
              <a:rPr lang="en-GB" sz="2000" b="0" dirty="0"/>
              <a:t>) transmits 802.11 signal to a STA (Rx) in a multipath-rich venue.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802.11 signal bounces back and forth in the venue generating lots of </a:t>
            </a:r>
            <a:r>
              <a:rPr lang="en-GB" sz="2000" b="0" u="sng" dirty="0"/>
              <a:t>multipaths</a:t>
            </a:r>
            <a:r>
              <a:rPr lang="en-GB" sz="2000" b="0" dirty="0"/>
              <a:t>. 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Although undesirable to communications, the bouncing of the 802.11 signal effectively “scan” or “sense” the venue. By monitoring the multipaths (e.g. through CSI [10], </a:t>
            </a:r>
            <a:r>
              <a:rPr lang="en-GB" sz="2000" b="0" i="1" dirty="0"/>
              <a:t>see slide 11</a:t>
            </a:r>
            <a:r>
              <a:rPr lang="en-GB" sz="2000" b="0" dirty="0"/>
              <a:t>), it is possible to detect target events and changes in the venue. </a:t>
            </a:r>
            <a:r>
              <a:rPr lang="en-GB" sz="2000" b="0" i="1" dirty="0"/>
              <a:t>Example in next slides.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Line-of-sight (LOS) </a:t>
            </a:r>
            <a:r>
              <a:rPr lang="en-GB" sz="2000" b="0" u="sng" dirty="0"/>
              <a:t>not required</a:t>
            </a:r>
            <a:r>
              <a:rPr lang="en-GB" sz="2000" b="0" dirty="0"/>
              <a:t>. Work in both LOS and Non-LOS (NLOS).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Wearable </a:t>
            </a:r>
            <a:r>
              <a:rPr lang="en-GB" sz="2000" b="0" u="sng" dirty="0"/>
              <a:t>not required </a:t>
            </a:r>
            <a:r>
              <a:rPr lang="en-GB" sz="2000" b="0" dirty="0"/>
              <a:t>in most applications.</a:t>
            </a:r>
          </a:p>
          <a:p>
            <a:endParaRPr lang="en-GB" sz="2000" b="0" dirty="0"/>
          </a:p>
          <a:p>
            <a:pPr>
              <a:buFont typeface="Times New Roman" pitchFamily="16" charset="0"/>
              <a:buChar char="•"/>
            </a:pPr>
            <a:endParaRPr lang="en-GB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802.11 sensing?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2019</a:t>
            </a:r>
            <a:endParaRPr lang="en-GB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914400" y="1828800"/>
            <a:ext cx="103610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spcBef>
                <a:spcPts val="600"/>
              </a:spcBef>
              <a:buFont typeface="Times New Roman" pitchFamily="16" charset="0"/>
              <a:buChar char="•"/>
              <a:defRPr/>
            </a:pPr>
            <a:r>
              <a:rPr lang="en-GB" sz="2000" kern="0" dirty="0">
                <a:solidFill>
                  <a:srgbClr val="000000"/>
                </a:solidFill>
              </a:rPr>
              <a:t>New way to sense. </a:t>
            </a:r>
          </a:p>
          <a:p>
            <a:pPr marL="342900" indent="-342900" eaLnBrk="1" hangingPunct="1">
              <a:spcBef>
                <a:spcPts val="600"/>
              </a:spcBef>
              <a:buFont typeface="Times New Roman" pitchFamily="16" charset="0"/>
              <a:buChar char="•"/>
              <a:defRPr/>
            </a:pPr>
            <a:r>
              <a:rPr lang="en-GB" sz="2000" kern="0" dirty="0">
                <a:solidFill>
                  <a:srgbClr val="000000"/>
                </a:solidFill>
              </a:rPr>
              <a:t>New functionalities for 802.11-enabled devices (TV, speaker, router, IoT devices) and facilities (stadiums, halls, rooms, warehouse, factory).</a:t>
            </a:r>
          </a:p>
          <a:p>
            <a:pPr marL="342900" indent="-342900" eaLnBrk="1" hangingPunct="1">
              <a:spcBef>
                <a:spcPts val="600"/>
              </a:spcBef>
              <a:buFont typeface="Times New Roman" pitchFamily="16" charset="0"/>
              <a:buChar char="•"/>
              <a:defRPr/>
            </a:pPr>
            <a:r>
              <a:rPr lang="en-GB" sz="2000" kern="0" dirty="0">
                <a:solidFill>
                  <a:srgbClr val="000000"/>
                </a:solidFill>
              </a:rPr>
              <a:t>New industry-wide business opportunities for all 802.11 related companies (components/ devices/services). </a:t>
            </a:r>
            <a:r>
              <a:rPr lang="en-GB" sz="2000" i="1" kern="0" dirty="0">
                <a:solidFill>
                  <a:srgbClr val="000000"/>
                </a:solidFill>
              </a:rPr>
              <a:t>See slide 7.</a:t>
            </a:r>
          </a:p>
          <a:p>
            <a:pPr marL="342900" indent="-342900" eaLnBrk="1" hangingPunct="1">
              <a:spcBef>
                <a:spcPts val="600"/>
              </a:spcBef>
              <a:buFont typeface="Times New Roman" pitchFamily="16" charset="0"/>
              <a:buChar char="•"/>
              <a:defRPr/>
            </a:pPr>
            <a:r>
              <a:rPr lang="en-GB" sz="2000" kern="0" dirty="0">
                <a:solidFill>
                  <a:srgbClr val="000000"/>
                </a:solidFill>
              </a:rPr>
              <a:t>Performance advantages over existing sensors. </a:t>
            </a:r>
            <a:r>
              <a:rPr lang="en-GB" sz="2000" i="1" kern="0" dirty="0">
                <a:solidFill>
                  <a:srgbClr val="000000"/>
                </a:solidFill>
              </a:rPr>
              <a:t>(see next slide)</a:t>
            </a:r>
          </a:p>
          <a:p>
            <a:pPr marL="342900" lvl="0" indent="-342900" eaLnBrk="1" hangingPunct="1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GB" sz="2000" kern="0" dirty="0">
                <a:solidFill>
                  <a:srgbClr val="000000"/>
                </a:solidFill>
              </a:rPr>
              <a:t>NLOS operation. No blind spot. Especially suitable for indoor.</a:t>
            </a:r>
          </a:p>
          <a:p>
            <a:pPr marL="342900" lvl="0" indent="-342900" eaLnBrk="1" hangingPunct="1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GB" sz="2000" kern="0" dirty="0">
                <a:solidFill>
                  <a:srgbClr val="000000"/>
                </a:solidFill>
              </a:rPr>
              <a:t>Ubiquitous. 802.11-enabled devices popular in homes/office. </a:t>
            </a:r>
            <a:r>
              <a:rPr lang="en-US" sz="2000" kern="0" dirty="0">
                <a:solidFill>
                  <a:srgbClr val="000000"/>
                </a:solidFill>
              </a:rPr>
              <a:t>Any device compliant with the 802.11 standard potentially could be used.</a:t>
            </a:r>
            <a:endParaRPr lang="en-GB" sz="2000" kern="0" dirty="0">
              <a:solidFill>
                <a:srgbClr val="000000"/>
              </a:solidFill>
            </a:endParaRPr>
          </a:p>
          <a:p>
            <a:pPr marL="342900" indent="-342900" eaLnBrk="1" hangingPunct="1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GB" sz="2000" kern="0" dirty="0">
                <a:solidFill>
                  <a:srgbClr val="000000"/>
                </a:solidFill>
              </a:rPr>
              <a:t>Need no dedicated hardware. A</a:t>
            </a:r>
            <a:r>
              <a:rPr lang="en-US" sz="2000" kern="0" dirty="0" err="1">
                <a:solidFill>
                  <a:srgbClr val="000000"/>
                </a:solidFill>
              </a:rPr>
              <a:t>ny</a:t>
            </a:r>
            <a:r>
              <a:rPr lang="en-US" sz="2000" kern="0" dirty="0">
                <a:solidFill>
                  <a:srgbClr val="000000"/>
                </a:solidFill>
              </a:rPr>
              <a:t> 802.11-compliant device (including our demo devices) can potentially implement any 802.11 sensing functionalities using only software upgrade.</a:t>
            </a:r>
            <a:endParaRPr lang="en-GB" sz="2000" kern="0" dirty="0">
              <a:solidFill>
                <a:srgbClr val="000000"/>
              </a:solidFill>
            </a:endParaRPr>
          </a:p>
          <a:p>
            <a:pPr marL="342900" indent="-342900" eaLnBrk="1" hangingPunct="1">
              <a:spcBef>
                <a:spcPts val="600"/>
              </a:spcBef>
              <a:buFont typeface="Times New Roman" pitchFamily="16" charset="0"/>
              <a:buChar char="•"/>
            </a:pPr>
            <a:endParaRPr lang="en-GB" sz="2000" kern="0" dirty="0">
              <a:solidFill>
                <a:srgbClr val="000000"/>
              </a:solidFill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  <a:defRPr/>
            </a:pPr>
            <a:endParaRPr lang="en-GB" sz="2000" kern="0" dirty="0">
              <a:solidFill>
                <a:srgbClr val="000000"/>
              </a:solidFill>
              <a:latin typeface="+mn-lt"/>
              <a:ea typeface="+mn-ea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  <a:defRPr/>
            </a:pPr>
            <a:endParaRPr kumimoji="0" lang="en-GB" sz="2000" b="0" i="0" u="none" strike="noStrike" kern="0" cap="none" spc="0" normalizeH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  <a:defRPr/>
            </a:pP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Advantages of 802.11 sensing over some common sensors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4648199" cy="4113213"/>
          </a:xfrm>
        </p:spPr>
        <p:txBody>
          <a:bodyPr/>
          <a:lstStyle/>
          <a:p>
            <a:r>
              <a:rPr lang="en-GB" sz="2000" b="0" dirty="0">
                <a:solidFill>
                  <a:srgbClr val="0000FF"/>
                </a:solidFill>
              </a:rPr>
              <a:t>Passive infra-red (PIR) motion sensor</a:t>
            </a:r>
          </a:p>
          <a:p>
            <a:pPr lvl="1">
              <a:buFont typeface="Arial" pitchFamily="34" charset="0"/>
              <a:buChar char="•"/>
            </a:pPr>
            <a:r>
              <a:rPr lang="en-GB" dirty="0"/>
              <a:t>LOS only</a:t>
            </a:r>
            <a:endParaRPr lang="en-GB" b="0" dirty="0"/>
          </a:p>
          <a:p>
            <a:pPr lvl="1">
              <a:buFont typeface="Arial" pitchFamily="34" charset="0"/>
              <a:buChar char="•"/>
            </a:pPr>
            <a:r>
              <a:rPr lang="en-GB" dirty="0"/>
              <a:t>Need many (e.g. 6) to cover a house</a:t>
            </a:r>
          </a:p>
          <a:p>
            <a:pPr lvl="1">
              <a:buFont typeface="Arial" pitchFamily="34" charset="0"/>
              <a:buChar char="•"/>
            </a:pPr>
            <a:r>
              <a:rPr lang="en-GB" b="0" dirty="0"/>
              <a:t>no learning</a:t>
            </a:r>
          </a:p>
          <a:p>
            <a:r>
              <a:rPr lang="en-GB" sz="2000" b="0" dirty="0">
                <a:solidFill>
                  <a:srgbClr val="0000FF"/>
                </a:solidFill>
              </a:rPr>
              <a:t>Video camera: </a:t>
            </a:r>
          </a:p>
          <a:p>
            <a:pPr lvl="1">
              <a:buFont typeface="Arial" pitchFamily="34" charset="0"/>
              <a:buChar char="•"/>
            </a:pPr>
            <a:r>
              <a:rPr lang="en-GB" b="0" dirty="0"/>
              <a:t>video intrude privacy</a:t>
            </a:r>
          </a:p>
          <a:p>
            <a:pPr lvl="1">
              <a:buFont typeface="Arial" pitchFamily="34" charset="0"/>
              <a:buChar char="•"/>
            </a:pPr>
            <a:r>
              <a:rPr lang="en-GB" b="0" dirty="0"/>
              <a:t>LOS only </a:t>
            </a:r>
          </a:p>
          <a:p>
            <a:pPr lvl="1">
              <a:buFont typeface="Arial" pitchFamily="34" charset="0"/>
              <a:buChar char="•"/>
            </a:pPr>
            <a:r>
              <a:rPr lang="en-GB" b="0" dirty="0"/>
              <a:t>memory intensive</a:t>
            </a:r>
          </a:p>
          <a:p>
            <a:pPr lvl="1">
              <a:buFont typeface="Arial" pitchFamily="34" charset="0"/>
              <a:buChar char="•"/>
            </a:pPr>
            <a:r>
              <a:rPr lang="en-GB" dirty="0"/>
              <a:t>computation intensive</a:t>
            </a:r>
            <a:endParaRPr lang="en-GB" b="0" dirty="0"/>
          </a:p>
          <a:p>
            <a:pPr lvl="1">
              <a:buFont typeface="Times New Roman" pitchFamily="16" charset="0"/>
              <a:buChar char="•"/>
            </a:pPr>
            <a:endParaRPr lang="en-GB" b="0" dirty="0"/>
          </a:p>
          <a:p>
            <a:pPr>
              <a:buFont typeface="Times New Roman" pitchFamily="16" charset="0"/>
              <a:buChar char="•"/>
            </a:pPr>
            <a:endParaRPr lang="en-GB" sz="2000" b="0" dirty="0"/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2019</a:t>
            </a:r>
            <a:endParaRPr lang="en-GB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019800" y="1905000"/>
            <a:ext cx="5105400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802.11 sensing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  <a:defRPr/>
            </a:pPr>
            <a:r>
              <a:rPr lang="en-GB" sz="2000" kern="0" noProof="0" dirty="0">
                <a:solidFill>
                  <a:srgbClr val="000000"/>
                </a:solidFill>
                <a:latin typeface="+mn-lt"/>
                <a:ea typeface="+mn-ea"/>
              </a:rPr>
              <a:t>both LOS/NLOS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lvl="1" eaLnBrk="1" hangingPunct="1">
              <a:spcBef>
                <a:spcPts val="500"/>
              </a:spcBef>
              <a:buFont typeface="Times New Roman" pitchFamily="16" charset="0"/>
              <a:buChar char="•"/>
              <a:defRPr/>
            </a:pPr>
            <a:r>
              <a:rPr lang="en-GB" sz="2000" kern="0" dirty="0">
                <a:solidFill>
                  <a:srgbClr val="000000"/>
                </a:solidFill>
              </a:rPr>
              <a:t>Need 1 </a:t>
            </a:r>
            <a:r>
              <a:rPr lang="en-GB" sz="2000" kern="0" dirty="0" err="1">
                <a:solidFill>
                  <a:srgbClr val="000000"/>
                </a:solidFill>
              </a:rPr>
              <a:t>Tx</a:t>
            </a:r>
            <a:r>
              <a:rPr lang="en-GB" sz="2000" kern="0" dirty="0">
                <a:solidFill>
                  <a:srgbClr val="000000"/>
                </a:solidFill>
              </a:rPr>
              <a:t>/Rx pair to cover a house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learning</a:t>
            </a:r>
          </a:p>
          <a:p>
            <a:pPr marL="342900" lvl="0" indent="-342900" eaLnBrk="1" hangingPunct="1">
              <a:spcBef>
                <a:spcPts val="600"/>
              </a:spcBef>
              <a:defRPr/>
            </a:pPr>
            <a:endParaRPr lang="en-GB" sz="2000" kern="0" dirty="0">
              <a:solidFill>
                <a:srgbClr val="000000"/>
              </a:solidFill>
            </a:endParaRP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no video to intrude privacy 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both LOS/NLOS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  <a:defRPr/>
            </a:pPr>
            <a:r>
              <a:rPr lang="en-GB" sz="2000" kern="0" dirty="0">
                <a:solidFill>
                  <a:srgbClr val="000000"/>
                </a:solidFill>
                <a:latin typeface="+mn-lt"/>
                <a:ea typeface="+mn-ea"/>
              </a:rPr>
              <a:t>much lower storage requirement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much</a:t>
            </a:r>
            <a:r>
              <a:rPr kumimoji="0" lang="en-GB" sz="20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 lower computation requirement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  <a:defRPr/>
            </a:pP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  <a:defRPr/>
            </a:pP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GB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Functionalities/applications of 802.11 sensing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2601"/>
            <a:ext cx="10361084" cy="48006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b="0" dirty="0">
                <a:solidFill>
                  <a:srgbClr val="FF0000"/>
                </a:solidFill>
              </a:rPr>
              <a:t>Motion detection </a:t>
            </a:r>
            <a:r>
              <a:rPr lang="en-GB" sz="2000" b="0" dirty="0"/>
              <a:t>[2] (NLOS)</a:t>
            </a:r>
            <a:r>
              <a:rPr lang="en-GB" sz="2000" b="0" dirty="0">
                <a:solidFill>
                  <a:srgbClr val="0000FF"/>
                </a:solidFill>
              </a:rPr>
              <a:t>*</a:t>
            </a:r>
            <a:r>
              <a:rPr lang="en-GB" sz="2000" b="0" i="1" dirty="0">
                <a:solidFill>
                  <a:srgbClr val="FF0000"/>
                </a:solidFill>
              </a:rPr>
              <a:t> #</a:t>
            </a:r>
            <a:r>
              <a:rPr lang="en-GB" sz="2000" b="0" dirty="0"/>
              <a:t> – intruder detection,  security, smart IoT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>
                <a:solidFill>
                  <a:srgbClr val="FF0000"/>
                </a:solidFill>
              </a:rPr>
              <a:t>Breathing</a:t>
            </a:r>
            <a:r>
              <a:rPr lang="en-GB" sz="2000" b="0" dirty="0"/>
              <a:t> monitoring [3] (wearable-free)</a:t>
            </a:r>
            <a:r>
              <a:rPr lang="en-GB" sz="2000" b="0" dirty="0">
                <a:solidFill>
                  <a:srgbClr val="0000FF"/>
                </a:solidFill>
              </a:rPr>
              <a:t>*</a:t>
            </a:r>
            <a:r>
              <a:rPr lang="en-GB" sz="2000" b="0" dirty="0"/>
              <a:t> </a:t>
            </a:r>
            <a:r>
              <a:rPr lang="en-GB" sz="2000" b="0" i="1" dirty="0">
                <a:solidFill>
                  <a:srgbClr val="FF0000"/>
                </a:solidFill>
              </a:rPr>
              <a:t># </a:t>
            </a:r>
            <a:r>
              <a:rPr lang="en-GB" sz="2000" b="0" dirty="0"/>
              <a:t>– sleep monitoring, well-being, </a:t>
            </a:r>
            <a:r>
              <a:rPr lang="en-GB" sz="2000" b="0" dirty="0" err="1"/>
              <a:t>caregiving</a:t>
            </a:r>
            <a:endParaRPr lang="en-GB" sz="2000" b="0" dirty="0"/>
          </a:p>
          <a:p>
            <a:pPr>
              <a:buFont typeface="Times New Roman" pitchFamily="16" charset="0"/>
              <a:buChar char="•"/>
            </a:pPr>
            <a:r>
              <a:rPr lang="en-GB" sz="2000" b="0" dirty="0" err="1">
                <a:solidFill>
                  <a:srgbClr val="FF0000"/>
                </a:solidFill>
              </a:rPr>
              <a:t>Locationing</a:t>
            </a:r>
            <a:r>
              <a:rPr lang="en-GB" sz="2000" b="0" dirty="0">
                <a:solidFill>
                  <a:srgbClr val="FF0000"/>
                </a:solidFill>
              </a:rPr>
              <a:t>/tracking</a:t>
            </a:r>
            <a:r>
              <a:rPr lang="en-GB" sz="2000" b="0" dirty="0"/>
              <a:t> [4] (NLOS)</a:t>
            </a:r>
            <a:r>
              <a:rPr lang="en-GB" sz="2000" b="0" dirty="0">
                <a:solidFill>
                  <a:srgbClr val="0000FF"/>
                </a:solidFill>
              </a:rPr>
              <a:t>* </a:t>
            </a:r>
            <a:r>
              <a:rPr lang="en-GB" sz="2000" b="0" dirty="0"/>
              <a:t>– smart factory, indoor GPS companion, traffic planning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>
                <a:solidFill>
                  <a:srgbClr val="FF0000"/>
                </a:solidFill>
              </a:rPr>
              <a:t>Fall</a:t>
            </a:r>
            <a:r>
              <a:rPr lang="en-GB" sz="2000" b="0" dirty="0"/>
              <a:t> detection [5] (no video)</a:t>
            </a:r>
            <a:r>
              <a:rPr lang="en-GB" sz="2000" b="0" dirty="0">
                <a:solidFill>
                  <a:srgbClr val="0000FF"/>
                </a:solidFill>
              </a:rPr>
              <a:t>* </a:t>
            </a:r>
            <a:r>
              <a:rPr lang="en-GB" sz="2000" b="0" i="1" dirty="0">
                <a:solidFill>
                  <a:srgbClr val="FF0000"/>
                </a:solidFill>
              </a:rPr>
              <a:t># </a:t>
            </a:r>
            <a:r>
              <a:rPr lang="en-GB" sz="2000" b="0" dirty="0"/>
              <a:t>– older adults, accident detection, </a:t>
            </a:r>
            <a:r>
              <a:rPr lang="en-GB" sz="2000" b="0" dirty="0" err="1"/>
              <a:t>caregiving</a:t>
            </a:r>
            <a:endParaRPr lang="en-GB" sz="2000" b="0" dirty="0"/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Child detection in hot cars </a:t>
            </a:r>
            <a:r>
              <a:rPr lang="en-GB" sz="2000" b="0" dirty="0">
                <a:solidFill>
                  <a:srgbClr val="0000FF"/>
                </a:solidFill>
              </a:rPr>
              <a:t>*</a:t>
            </a:r>
            <a:r>
              <a:rPr lang="en-GB" sz="2000" b="0" dirty="0"/>
              <a:t> </a:t>
            </a:r>
            <a:r>
              <a:rPr lang="en-GB" sz="2000" b="0" i="1" dirty="0">
                <a:solidFill>
                  <a:srgbClr val="FF0000"/>
                </a:solidFill>
              </a:rPr>
              <a:t># </a:t>
            </a:r>
            <a:r>
              <a:rPr lang="en-GB" sz="2000" b="0" dirty="0"/>
              <a:t>– smart cars, accident prevention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>
                <a:solidFill>
                  <a:srgbClr val="FF0000"/>
                </a:solidFill>
              </a:rPr>
              <a:t>Presence/proximity</a:t>
            </a:r>
            <a:r>
              <a:rPr lang="en-GB" sz="2000" b="0" dirty="0"/>
              <a:t> detection [6]</a:t>
            </a:r>
            <a:r>
              <a:rPr lang="en-GB" sz="2000" b="0" dirty="0">
                <a:solidFill>
                  <a:srgbClr val="0000FF"/>
                </a:solidFill>
              </a:rPr>
              <a:t>* </a:t>
            </a:r>
            <a:r>
              <a:rPr lang="en-GB" sz="2000" b="0" i="1" dirty="0">
                <a:solidFill>
                  <a:srgbClr val="FF0000"/>
                </a:solidFill>
              </a:rPr>
              <a:t># </a:t>
            </a:r>
            <a:r>
              <a:rPr lang="en-GB" sz="2000" b="0" dirty="0"/>
              <a:t>– conference room, convenience, smart IoT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Human </a:t>
            </a:r>
            <a:r>
              <a:rPr lang="en-GB" sz="2000" b="0" dirty="0">
                <a:solidFill>
                  <a:srgbClr val="FF0000"/>
                </a:solidFill>
              </a:rPr>
              <a:t>identification</a:t>
            </a:r>
            <a:r>
              <a:rPr lang="en-GB" sz="2000" b="0" dirty="0"/>
              <a:t> [7] </a:t>
            </a:r>
            <a:r>
              <a:rPr lang="en-GB" sz="2000" b="0" dirty="0">
                <a:solidFill>
                  <a:srgbClr val="0000FF"/>
                </a:solidFill>
              </a:rPr>
              <a:t>*</a:t>
            </a:r>
            <a:r>
              <a:rPr lang="en-GB" sz="2000" b="0" dirty="0"/>
              <a:t> </a:t>
            </a:r>
            <a:r>
              <a:rPr lang="en-GB" sz="2000" b="0" i="1" dirty="0">
                <a:solidFill>
                  <a:srgbClr val="FF0000"/>
                </a:solidFill>
              </a:rPr>
              <a:t># </a:t>
            </a:r>
            <a:r>
              <a:rPr lang="en-GB" sz="2000" b="0" dirty="0"/>
              <a:t>– user identification, personalization, smart IoT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>
                <a:solidFill>
                  <a:srgbClr val="FF0000"/>
                </a:solidFill>
              </a:rPr>
              <a:t>Gesture</a:t>
            </a:r>
            <a:r>
              <a:rPr lang="en-GB" sz="2000" b="0" dirty="0"/>
              <a:t> recognition [8] </a:t>
            </a:r>
            <a:r>
              <a:rPr lang="en-GB" sz="2000" b="0" i="1" dirty="0">
                <a:solidFill>
                  <a:srgbClr val="FF0000"/>
                </a:solidFill>
              </a:rPr>
              <a:t># </a:t>
            </a:r>
            <a:r>
              <a:rPr lang="en-GB" sz="2000" b="0" dirty="0"/>
              <a:t>– smart office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>
                <a:solidFill>
                  <a:srgbClr val="FF0000"/>
                </a:solidFill>
              </a:rPr>
              <a:t>Activity</a:t>
            </a:r>
            <a:r>
              <a:rPr lang="en-GB" sz="2000" b="0" dirty="0"/>
              <a:t> recognition [9] </a:t>
            </a:r>
            <a:r>
              <a:rPr lang="en-GB" sz="2000" b="0" i="1" dirty="0">
                <a:solidFill>
                  <a:srgbClr val="FF0000"/>
                </a:solidFill>
              </a:rPr>
              <a:t># </a:t>
            </a:r>
            <a:r>
              <a:rPr lang="en-GB" sz="2000" b="0" dirty="0"/>
              <a:t>– user interface</a:t>
            </a:r>
          </a:p>
          <a:p>
            <a:r>
              <a:rPr lang="en-GB" sz="2000" b="0" i="1" dirty="0">
                <a:solidFill>
                  <a:srgbClr val="0000FF"/>
                </a:solidFill>
              </a:rPr>
              <a:t>*</a:t>
            </a:r>
            <a:r>
              <a:rPr lang="en-GB" sz="2000" b="0" i="1" dirty="0"/>
              <a:t> </a:t>
            </a:r>
            <a:r>
              <a:rPr lang="en-GB" sz="2000" b="0" i="1" dirty="0" err="1"/>
              <a:t>Demonstratable</a:t>
            </a:r>
            <a:r>
              <a:rPr lang="en-GB" sz="2000" b="0" i="1" dirty="0"/>
              <a:t>. </a:t>
            </a:r>
          </a:p>
          <a:p>
            <a:r>
              <a:rPr lang="en-GB" sz="2000" b="0" i="1" dirty="0">
                <a:solidFill>
                  <a:srgbClr val="FF0000"/>
                </a:solidFill>
              </a:rPr>
              <a:t>#</a:t>
            </a:r>
            <a:r>
              <a:rPr lang="en-GB" sz="2000" b="0" i="1" dirty="0"/>
              <a:t> Contactless/need no wearable.</a:t>
            </a:r>
          </a:p>
          <a:p>
            <a:r>
              <a:rPr lang="en-GB" sz="2000" b="0" i="1" dirty="0"/>
              <a:t>N.B. See [1] for a comprehensive survey.</a:t>
            </a:r>
          </a:p>
          <a:p>
            <a:endParaRPr lang="en-GB" sz="2000" b="0" i="1" dirty="0"/>
          </a:p>
          <a:p>
            <a:pPr>
              <a:buFont typeface="Times New Roman" pitchFamily="16" charset="0"/>
              <a:buChar char="•"/>
            </a:pPr>
            <a:endParaRPr lang="en-GB" sz="2000" b="0" dirty="0"/>
          </a:p>
          <a:p>
            <a:pPr>
              <a:buFont typeface="Times New Roman" pitchFamily="16" charset="0"/>
              <a:buChar char="•"/>
            </a:pPr>
            <a:endParaRPr lang="en-GB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Business opportunities of 802.11 sensing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10361084" cy="48006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b="0" dirty="0"/>
              <a:t>Service providers: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New sensing/sensor =&gt; new service/new device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b="0" dirty="0"/>
              <a:t>New wave </a:t>
            </a:r>
            <a:r>
              <a:rPr lang="en-GB" dirty="0"/>
              <a:t>of “802.11 sensing” </a:t>
            </a:r>
            <a:r>
              <a:rPr lang="en-GB" b="0" dirty="0"/>
              <a:t>services </a:t>
            </a:r>
            <a:r>
              <a:rPr lang="en-GB" dirty="0"/>
              <a:t>regarding daily living, safety, lifestyle, convenience, personalization, </a:t>
            </a:r>
            <a:r>
              <a:rPr lang="en-GB" dirty="0" err="1"/>
              <a:t>caregiving</a:t>
            </a:r>
            <a:r>
              <a:rPr lang="en-GB" dirty="0"/>
              <a:t>, digital health, etc.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Traditional (e.g. broadband, mobile, streaming, cable) or new (e.g. smart device makers)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Device manufacturers (e.g. smart home/IoT devices, consumer electronics, computing devices, home appliance, lighting, accessories)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b="0" dirty="0"/>
              <a:t>New sensing=&gt; new functionality of 802.11-enabled devices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b="0" dirty="0"/>
              <a:t>New wave of “802.11 sensing” devices - DIY or connected to “802.11 sensing” service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Component providers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Backward compatibility =&gt; Expanded markets for existing components (firmware upgrade)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New component opportunity for “802.11 sensing” services and devices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1" y="3478306"/>
            <a:ext cx="9677399" cy="2846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Feasibility of 802.11 - Motion Detection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72411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2019</a:t>
            </a:r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838200" y="1600200"/>
            <a:ext cx="10591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In a long-term side-by-side comparison with </a:t>
            </a:r>
            <a:r>
              <a:rPr lang="en-US" sz="2000" dirty="0">
                <a:solidFill>
                  <a:srgbClr val="0000FF"/>
                </a:solidFill>
              </a:rPr>
              <a:t>PIR</a:t>
            </a:r>
            <a:r>
              <a:rPr lang="en-US" sz="2000" dirty="0">
                <a:solidFill>
                  <a:schemeClr val="tx1"/>
                </a:solidFill>
              </a:rPr>
              <a:t> (a test house covered by 6 professionally installed PIRs and a pair of 802.11 </a:t>
            </a:r>
            <a:r>
              <a:rPr lang="en-US" sz="2000" dirty="0" err="1">
                <a:solidFill>
                  <a:schemeClr val="tx1"/>
                </a:solidFill>
              </a:rPr>
              <a:t>Tx</a:t>
            </a:r>
            <a:r>
              <a:rPr lang="en-US" sz="2000" dirty="0">
                <a:solidFill>
                  <a:schemeClr val="tx1"/>
                </a:solidFill>
              </a:rPr>
              <a:t>/Rx), 802.11 motion sensing prototype performs similar to, if not better than, the PIRs. Results verified by video recording.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Detection rate: </a:t>
            </a:r>
            <a:r>
              <a:rPr lang="en-US" sz="2000" dirty="0">
                <a:solidFill>
                  <a:srgbClr val="0000FF"/>
                </a:solidFill>
              </a:rPr>
              <a:t>802</a:t>
            </a:r>
            <a:r>
              <a:rPr lang="en-US" sz="2000" dirty="0">
                <a:solidFill>
                  <a:schemeClr val="tx1"/>
                </a:solidFill>
              </a:rPr>
              <a:t>=99.997%, </a:t>
            </a:r>
            <a:r>
              <a:rPr lang="en-US" sz="2000" dirty="0">
                <a:solidFill>
                  <a:srgbClr val="0000FF"/>
                </a:solidFill>
              </a:rPr>
              <a:t>PIR</a:t>
            </a:r>
            <a:r>
              <a:rPr lang="en-US" sz="2000" dirty="0">
                <a:solidFill>
                  <a:schemeClr val="tx1"/>
                </a:solidFill>
              </a:rPr>
              <a:t>=97.5%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False alarm rate: </a:t>
            </a:r>
            <a:r>
              <a:rPr lang="en-US" sz="2000" dirty="0">
                <a:solidFill>
                  <a:srgbClr val="0000FF"/>
                </a:solidFill>
              </a:rPr>
              <a:t>802</a:t>
            </a:r>
            <a:r>
              <a:rPr lang="en-US" sz="2000" dirty="0">
                <a:solidFill>
                  <a:schemeClr val="tx1"/>
                </a:solidFill>
              </a:rPr>
              <a:t>=0.000%, </a:t>
            </a:r>
            <a:r>
              <a:rPr lang="en-US" sz="2000" dirty="0">
                <a:solidFill>
                  <a:srgbClr val="0000FF"/>
                </a:solidFill>
              </a:rPr>
              <a:t>PIR</a:t>
            </a:r>
            <a:r>
              <a:rPr lang="en-US" sz="2000" dirty="0">
                <a:solidFill>
                  <a:schemeClr val="tx1"/>
                </a:solidFill>
              </a:rPr>
              <a:t>=0.000%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5410200" y="4114800"/>
            <a:ext cx="228600" cy="8382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5410200" y="5334000"/>
            <a:ext cx="228600" cy="8382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038600" y="5334000"/>
            <a:ext cx="228600" cy="8382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4038600" y="4114800"/>
            <a:ext cx="228600" cy="8382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8001000" y="5334000"/>
            <a:ext cx="228600" cy="8382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8001000" y="4114800"/>
            <a:ext cx="228600" cy="8382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7620000" y="5334000"/>
            <a:ext cx="228600" cy="8382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7620000" y="4114800"/>
            <a:ext cx="228600" cy="8382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7162800" y="5334000"/>
            <a:ext cx="228600" cy="8382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7162800" y="4114800"/>
            <a:ext cx="228600" cy="8382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2743200" y="5334000"/>
            <a:ext cx="228600" cy="8382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2743200" y="4114800"/>
            <a:ext cx="228600" cy="8382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2133600" y="4114800"/>
            <a:ext cx="228600" cy="838200"/>
          </a:xfrm>
          <a:prstGeom prst="ellipse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2133600" y="5334000"/>
            <a:ext cx="228600" cy="838200"/>
          </a:xfrm>
          <a:prstGeom prst="ellipse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8229600" y="4114800"/>
            <a:ext cx="228600" cy="838200"/>
          </a:xfrm>
          <a:prstGeom prst="ellipse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229600" y="5334000"/>
            <a:ext cx="228600" cy="838200"/>
          </a:xfrm>
          <a:prstGeom prst="ellipse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4953000" y="5334000"/>
            <a:ext cx="228600" cy="8382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4953000" y="4114800"/>
            <a:ext cx="228600" cy="8382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4495800" y="5334000"/>
            <a:ext cx="228600" cy="8382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4495800" y="4114800"/>
            <a:ext cx="228600" cy="8382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2286000" y="5334000"/>
            <a:ext cx="228600" cy="8382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2286000" y="4114800"/>
            <a:ext cx="228600" cy="8382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1" name="Straight Arrow Connector 50"/>
          <p:cNvCxnSpPr>
            <a:endCxn id="32" idx="0"/>
          </p:cNvCxnSpPr>
          <p:nvPr/>
        </p:nvCxnSpPr>
        <p:spPr>
          <a:xfrm>
            <a:off x="6553200" y="3774848"/>
            <a:ext cx="1562100" cy="339952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9906000" y="4343400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PIRx6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9906000" y="5528846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802.11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419600" y="3623846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Missed detection by PIR</a:t>
            </a: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6553200" y="3774848"/>
            <a:ext cx="1181100" cy="339952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6553200" y="3774848"/>
            <a:ext cx="723900" cy="339952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5257800" y="3886200"/>
            <a:ext cx="266700" cy="22860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H="1">
            <a:off x="5067300" y="3886200"/>
            <a:ext cx="190500" cy="22860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48" idx="0"/>
          </p:cNvCxnSpPr>
          <p:nvPr/>
        </p:nvCxnSpPr>
        <p:spPr>
          <a:xfrm flipH="1">
            <a:off x="4610100" y="3886200"/>
            <a:ext cx="647700" cy="22860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>
            <a:off x="4152900" y="3886200"/>
            <a:ext cx="1104900" cy="22860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54" idx="1"/>
          </p:cNvCxnSpPr>
          <p:nvPr/>
        </p:nvCxnSpPr>
        <p:spPr>
          <a:xfrm flipH="1">
            <a:off x="2857500" y="3793123"/>
            <a:ext cx="1562100" cy="321677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endCxn id="50" idx="0"/>
          </p:cNvCxnSpPr>
          <p:nvPr/>
        </p:nvCxnSpPr>
        <p:spPr>
          <a:xfrm flipH="1">
            <a:off x="2400300" y="3810000"/>
            <a:ext cx="1943100" cy="30480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4267200" y="6519446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B050"/>
                </a:solidFill>
              </a:rPr>
              <a:t>False alarm by PIR</a:t>
            </a:r>
          </a:p>
        </p:txBody>
      </p:sp>
      <p:cxnSp>
        <p:nvCxnSpPr>
          <p:cNvPr id="81" name="Straight Arrow Connector 80"/>
          <p:cNvCxnSpPr/>
          <p:nvPr/>
        </p:nvCxnSpPr>
        <p:spPr>
          <a:xfrm flipV="1">
            <a:off x="5943600" y="6172201"/>
            <a:ext cx="2400300" cy="533399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80" idx="1"/>
          </p:cNvCxnSpPr>
          <p:nvPr/>
        </p:nvCxnSpPr>
        <p:spPr>
          <a:xfrm flipH="1" flipV="1">
            <a:off x="2247900" y="6172200"/>
            <a:ext cx="2019300" cy="516523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 bwMode="auto">
          <a:xfrm>
            <a:off x="2855976" y="4953000"/>
            <a:ext cx="0" cy="381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/>
          <p:cNvCxnSpPr/>
          <p:nvPr/>
        </p:nvCxnSpPr>
        <p:spPr bwMode="auto">
          <a:xfrm>
            <a:off x="2398776" y="4953000"/>
            <a:ext cx="0" cy="381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/>
          <p:cNvCxnSpPr/>
          <p:nvPr/>
        </p:nvCxnSpPr>
        <p:spPr bwMode="auto">
          <a:xfrm>
            <a:off x="4154424" y="4953000"/>
            <a:ext cx="0" cy="381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99"/>
          <p:cNvCxnSpPr/>
          <p:nvPr/>
        </p:nvCxnSpPr>
        <p:spPr bwMode="auto">
          <a:xfrm>
            <a:off x="4611624" y="4953000"/>
            <a:ext cx="0" cy="381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100"/>
          <p:cNvCxnSpPr/>
          <p:nvPr/>
        </p:nvCxnSpPr>
        <p:spPr bwMode="auto">
          <a:xfrm>
            <a:off x="5068824" y="4953000"/>
            <a:ext cx="0" cy="381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Straight Connector 101"/>
          <p:cNvCxnSpPr/>
          <p:nvPr/>
        </p:nvCxnSpPr>
        <p:spPr bwMode="auto">
          <a:xfrm>
            <a:off x="5526024" y="4953000"/>
            <a:ext cx="0" cy="381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Straight Connector 102"/>
          <p:cNvCxnSpPr/>
          <p:nvPr/>
        </p:nvCxnSpPr>
        <p:spPr bwMode="auto">
          <a:xfrm>
            <a:off x="7272528" y="4953000"/>
            <a:ext cx="0" cy="381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Straight Connector 103"/>
          <p:cNvCxnSpPr/>
          <p:nvPr/>
        </p:nvCxnSpPr>
        <p:spPr bwMode="auto">
          <a:xfrm>
            <a:off x="7729728" y="4953000"/>
            <a:ext cx="0" cy="381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Straight Connector 104"/>
          <p:cNvCxnSpPr/>
          <p:nvPr/>
        </p:nvCxnSpPr>
        <p:spPr bwMode="auto">
          <a:xfrm>
            <a:off x="8113776" y="4953000"/>
            <a:ext cx="0" cy="381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Straight Connector 105"/>
          <p:cNvCxnSpPr/>
          <p:nvPr/>
        </p:nvCxnSpPr>
        <p:spPr bwMode="auto">
          <a:xfrm>
            <a:off x="8342376" y="4953000"/>
            <a:ext cx="0" cy="381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/>
          <p:cNvCxnSpPr/>
          <p:nvPr/>
        </p:nvCxnSpPr>
        <p:spPr bwMode="auto">
          <a:xfrm>
            <a:off x="2234184" y="4953000"/>
            <a:ext cx="0" cy="381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Feasibility of 802.11 - Breathing Monitoring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10210799" cy="2057400"/>
          </a:xfrm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b="0" dirty="0"/>
              <a:t>In multi-night side-by-side comparison with other breathing sensors (</a:t>
            </a:r>
            <a:r>
              <a:rPr lang="en-GB" sz="2000" b="0" dirty="0">
                <a:solidFill>
                  <a:srgbClr val="0000FF"/>
                </a:solidFill>
              </a:rPr>
              <a:t>pressure</a:t>
            </a:r>
            <a:r>
              <a:rPr lang="en-GB" sz="2000" b="0" dirty="0"/>
              <a:t> sensor, </a:t>
            </a:r>
            <a:r>
              <a:rPr lang="en-GB" sz="2000" b="0" dirty="0">
                <a:solidFill>
                  <a:srgbClr val="0000FF"/>
                </a:solidFill>
              </a:rPr>
              <a:t>radar</a:t>
            </a:r>
            <a:r>
              <a:rPr lang="en-GB" sz="2000" b="0" dirty="0"/>
              <a:t> sensor, with </a:t>
            </a:r>
            <a:r>
              <a:rPr lang="en-GB" sz="2000" b="0" dirty="0" err="1"/>
              <a:t>polysomnography</a:t>
            </a:r>
            <a:r>
              <a:rPr lang="en-GB" sz="2000" b="0" dirty="0"/>
              <a:t> (PSG) being ground truth), 802.11 breathing monitoring prototype (contactless) outperforms pressure sensor and radar sensor.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stage (awake/REM/NREM) detection rate: </a:t>
            </a:r>
            <a:r>
              <a:rPr lang="en-GB" sz="2000" b="0" dirty="0">
                <a:solidFill>
                  <a:srgbClr val="0000FF"/>
                </a:solidFill>
              </a:rPr>
              <a:t>802</a:t>
            </a:r>
            <a:r>
              <a:rPr lang="en-GB" sz="2000" b="0" dirty="0"/>
              <a:t>=0.87/0.87/0.89, </a:t>
            </a:r>
            <a:r>
              <a:rPr lang="en-GB" sz="2000" b="0" dirty="0">
                <a:solidFill>
                  <a:srgbClr val="0000FF"/>
                </a:solidFill>
              </a:rPr>
              <a:t>pressure</a:t>
            </a:r>
            <a:r>
              <a:rPr lang="en-GB" sz="2000" b="0" dirty="0"/>
              <a:t>=0.77/</a:t>
            </a:r>
            <a:r>
              <a:rPr lang="en-GB" sz="2000" b="0" dirty="0">
                <a:solidFill>
                  <a:srgbClr val="FF0000"/>
                </a:solidFill>
              </a:rPr>
              <a:t>0.46</a:t>
            </a:r>
            <a:r>
              <a:rPr lang="en-GB" sz="2000" b="0" dirty="0"/>
              <a:t>/0.75, </a:t>
            </a:r>
            <a:r>
              <a:rPr lang="en-GB" sz="2000" b="0" dirty="0">
                <a:solidFill>
                  <a:srgbClr val="0000FF"/>
                </a:solidFill>
              </a:rPr>
              <a:t>radar</a:t>
            </a:r>
            <a:r>
              <a:rPr lang="en-GB" sz="2000" b="0" dirty="0"/>
              <a:t>=</a:t>
            </a:r>
            <a:r>
              <a:rPr lang="en-GB" sz="2000" b="0" dirty="0">
                <a:solidFill>
                  <a:srgbClr val="FF0000"/>
                </a:solidFill>
              </a:rPr>
              <a:t>0.53</a:t>
            </a:r>
            <a:r>
              <a:rPr lang="en-GB" sz="2000" b="0" dirty="0"/>
              <a:t>/0.79/0.87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median (abs) error: </a:t>
            </a:r>
            <a:r>
              <a:rPr lang="en-GB" sz="2000" b="0" dirty="0">
                <a:solidFill>
                  <a:srgbClr val="0000FF"/>
                </a:solidFill>
              </a:rPr>
              <a:t>802</a:t>
            </a:r>
            <a:r>
              <a:rPr lang="en-GB" sz="2000" b="0" dirty="0"/>
              <a:t>=0.47/0.68/0.42bpm, </a:t>
            </a:r>
            <a:r>
              <a:rPr lang="en-GB" sz="2000" b="0" dirty="0">
                <a:solidFill>
                  <a:srgbClr val="0000FF"/>
                </a:solidFill>
              </a:rPr>
              <a:t>pressure</a:t>
            </a:r>
            <a:r>
              <a:rPr lang="en-GB" sz="2000" b="0" dirty="0"/>
              <a:t>=0.86/1.28/0.80bpm</a:t>
            </a:r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2019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9FBEB6A-509E-4B09-AB14-D1478C41BE7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90" r="7581"/>
          <a:stretch/>
        </p:blipFill>
        <p:spPr>
          <a:xfrm>
            <a:off x="976964" y="3624966"/>
            <a:ext cx="6414436" cy="2547233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A30909BE-DA39-4C17-B249-9FA4E74C777B}"/>
              </a:ext>
            </a:extLst>
          </p:cNvPr>
          <p:cNvGrpSpPr/>
          <p:nvPr/>
        </p:nvGrpSpPr>
        <p:grpSpPr>
          <a:xfrm>
            <a:off x="8763001" y="3733800"/>
            <a:ext cx="2895600" cy="2667000"/>
            <a:chOff x="6832135" y="2073186"/>
            <a:chExt cx="3224344" cy="4369751"/>
          </a:xfrm>
        </p:grpSpPr>
        <p:pic>
          <p:nvPicPr>
            <p:cNvPr id="9" name="Picture 8" descr="A drawing of a person&#10;&#10;Description automatically generated">
              <a:extLst>
                <a:ext uri="{FF2B5EF4-FFF2-40B4-BE49-F238E27FC236}">
                  <a16:creationId xmlns:a16="http://schemas.microsoft.com/office/drawing/2014/main" id="{E3DDF41A-B48B-4015-9D9A-359667CFA87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2135" y="2073186"/>
              <a:ext cx="3065642" cy="3921571"/>
            </a:xfrm>
            <a:prstGeom prst="rect">
              <a:avLst/>
            </a:prstGeom>
          </p:spPr>
        </p:pic>
        <p:grpSp>
          <p:nvGrpSpPr>
            <p:cNvPr id="10" name="Group 49">
              <a:extLst>
                <a:ext uri="{FF2B5EF4-FFF2-40B4-BE49-F238E27FC236}">
                  <a16:creationId xmlns:a16="http://schemas.microsoft.com/office/drawing/2014/main" id="{0ACEE86C-8EBF-4822-95E1-4F80C62C9E18}"/>
                </a:ext>
              </a:extLst>
            </p:cNvPr>
            <p:cNvGrpSpPr/>
            <p:nvPr/>
          </p:nvGrpSpPr>
          <p:grpSpPr>
            <a:xfrm rot="17856584">
              <a:off x="8546630" y="3134350"/>
              <a:ext cx="78426" cy="103916"/>
              <a:chOff x="9398990" y="3183791"/>
              <a:chExt cx="98259" cy="130195"/>
            </a:xfrm>
          </p:grpSpPr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8552FA0C-9A6E-4F35-B827-6FE080C37692}"/>
                  </a:ext>
                </a:extLst>
              </p:cNvPr>
              <p:cNvSpPr/>
              <p:nvPr/>
            </p:nvSpPr>
            <p:spPr>
              <a:xfrm>
                <a:off x="9413081" y="3231356"/>
                <a:ext cx="60442" cy="6044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Shape 345">
                <a:extLst>
                  <a:ext uri="{FF2B5EF4-FFF2-40B4-BE49-F238E27FC236}">
                    <a16:creationId xmlns:a16="http://schemas.microsoft.com/office/drawing/2014/main" id="{79CD78E4-F67B-4AD0-A605-B924F85EE1BB}"/>
                  </a:ext>
                </a:extLst>
              </p:cNvPr>
              <p:cNvSpPr/>
              <p:nvPr/>
            </p:nvSpPr>
            <p:spPr>
              <a:xfrm rot="12373356">
                <a:off x="9398990" y="3183791"/>
                <a:ext cx="98259" cy="130195"/>
              </a:xfrm>
              <a:custGeom>
                <a:avLst/>
                <a:gdLst/>
                <a:ahLst/>
                <a:cxnLst/>
                <a:rect l="0" t="0" r="0" b="0"/>
                <a:pathLst>
                  <a:path w="12018" h="15924" extrusionOk="0">
                    <a:moveTo>
                      <a:pt x="6278" y="3444"/>
                    </a:moveTo>
                    <a:lnTo>
                      <a:pt x="6522" y="3493"/>
                    </a:lnTo>
                    <a:lnTo>
                      <a:pt x="6766" y="3542"/>
                    </a:lnTo>
                    <a:lnTo>
                      <a:pt x="7010" y="3639"/>
                    </a:lnTo>
                    <a:lnTo>
                      <a:pt x="7230" y="3737"/>
                    </a:lnTo>
                    <a:lnTo>
                      <a:pt x="7450" y="3883"/>
                    </a:lnTo>
                    <a:lnTo>
                      <a:pt x="7645" y="4030"/>
                    </a:lnTo>
                    <a:lnTo>
                      <a:pt x="7816" y="4201"/>
                    </a:lnTo>
                    <a:lnTo>
                      <a:pt x="7987" y="4372"/>
                    </a:lnTo>
                    <a:lnTo>
                      <a:pt x="8134" y="4567"/>
                    </a:lnTo>
                    <a:lnTo>
                      <a:pt x="8280" y="4787"/>
                    </a:lnTo>
                    <a:lnTo>
                      <a:pt x="8378" y="5007"/>
                    </a:lnTo>
                    <a:lnTo>
                      <a:pt x="8476" y="5251"/>
                    </a:lnTo>
                    <a:lnTo>
                      <a:pt x="8525" y="5495"/>
                    </a:lnTo>
                    <a:lnTo>
                      <a:pt x="8573" y="5740"/>
                    </a:lnTo>
                    <a:lnTo>
                      <a:pt x="8573" y="6008"/>
                    </a:lnTo>
                    <a:lnTo>
                      <a:pt x="8573" y="6277"/>
                    </a:lnTo>
                    <a:lnTo>
                      <a:pt x="8525" y="6521"/>
                    </a:lnTo>
                    <a:lnTo>
                      <a:pt x="8476" y="6765"/>
                    </a:lnTo>
                    <a:lnTo>
                      <a:pt x="8378" y="7010"/>
                    </a:lnTo>
                    <a:lnTo>
                      <a:pt x="8280" y="7229"/>
                    </a:lnTo>
                    <a:lnTo>
                      <a:pt x="8134" y="7449"/>
                    </a:lnTo>
                    <a:lnTo>
                      <a:pt x="7987" y="7645"/>
                    </a:lnTo>
                    <a:lnTo>
                      <a:pt x="7816" y="7816"/>
                    </a:lnTo>
                    <a:lnTo>
                      <a:pt x="7645" y="7987"/>
                    </a:lnTo>
                    <a:lnTo>
                      <a:pt x="7450" y="8133"/>
                    </a:lnTo>
                    <a:lnTo>
                      <a:pt x="7230" y="8280"/>
                    </a:lnTo>
                    <a:lnTo>
                      <a:pt x="7010" y="8377"/>
                    </a:lnTo>
                    <a:lnTo>
                      <a:pt x="6766" y="8475"/>
                    </a:lnTo>
                    <a:lnTo>
                      <a:pt x="6522" y="8524"/>
                    </a:lnTo>
                    <a:lnTo>
                      <a:pt x="6278" y="8573"/>
                    </a:lnTo>
                    <a:lnTo>
                      <a:pt x="5740" y="8573"/>
                    </a:lnTo>
                    <a:lnTo>
                      <a:pt x="5496" y="8524"/>
                    </a:lnTo>
                    <a:lnTo>
                      <a:pt x="5252" y="8475"/>
                    </a:lnTo>
                    <a:lnTo>
                      <a:pt x="5008" y="8377"/>
                    </a:lnTo>
                    <a:lnTo>
                      <a:pt x="4788" y="8280"/>
                    </a:lnTo>
                    <a:lnTo>
                      <a:pt x="4568" y="8133"/>
                    </a:lnTo>
                    <a:lnTo>
                      <a:pt x="4373" y="7987"/>
                    </a:lnTo>
                    <a:lnTo>
                      <a:pt x="4202" y="7816"/>
                    </a:lnTo>
                    <a:lnTo>
                      <a:pt x="4031" y="7645"/>
                    </a:lnTo>
                    <a:lnTo>
                      <a:pt x="3884" y="7449"/>
                    </a:lnTo>
                    <a:lnTo>
                      <a:pt x="3738" y="7229"/>
                    </a:lnTo>
                    <a:lnTo>
                      <a:pt x="3640" y="7010"/>
                    </a:lnTo>
                    <a:lnTo>
                      <a:pt x="3542" y="6765"/>
                    </a:lnTo>
                    <a:lnTo>
                      <a:pt x="3493" y="6521"/>
                    </a:lnTo>
                    <a:lnTo>
                      <a:pt x="3445" y="6277"/>
                    </a:lnTo>
                    <a:lnTo>
                      <a:pt x="3445" y="6008"/>
                    </a:lnTo>
                    <a:lnTo>
                      <a:pt x="3445" y="5740"/>
                    </a:lnTo>
                    <a:lnTo>
                      <a:pt x="3493" y="5495"/>
                    </a:lnTo>
                    <a:lnTo>
                      <a:pt x="3542" y="5251"/>
                    </a:lnTo>
                    <a:lnTo>
                      <a:pt x="3640" y="5007"/>
                    </a:lnTo>
                    <a:lnTo>
                      <a:pt x="3738" y="4787"/>
                    </a:lnTo>
                    <a:lnTo>
                      <a:pt x="3884" y="4567"/>
                    </a:lnTo>
                    <a:lnTo>
                      <a:pt x="4031" y="4372"/>
                    </a:lnTo>
                    <a:lnTo>
                      <a:pt x="4202" y="4201"/>
                    </a:lnTo>
                    <a:lnTo>
                      <a:pt x="4373" y="4030"/>
                    </a:lnTo>
                    <a:lnTo>
                      <a:pt x="4568" y="3883"/>
                    </a:lnTo>
                    <a:lnTo>
                      <a:pt x="4788" y="3737"/>
                    </a:lnTo>
                    <a:lnTo>
                      <a:pt x="5008" y="3639"/>
                    </a:lnTo>
                    <a:lnTo>
                      <a:pt x="5252" y="3542"/>
                    </a:lnTo>
                    <a:lnTo>
                      <a:pt x="5496" y="3493"/>
                    </a:lnTo>
                    <a:lnTo>
                      <a:pt x="5740" y="3444"/>
                    </a:lnTo>
                    <a:close/>
                    <a:moveTo>
                      <a:pt x="5691" y="0"/>
                    </a:moveTo>
                    <a:lnTo>
                      <a:pt x="5398" y="25"/>
                    </a:lnTo>
                    <a:lnTo>
                      <a:pt x="5105" y="73"/>
                    </a:lnTo>
                    <a:lnTo>
                      <a:pt x="4788" y="122"/>
                    </a:lnTo>
                    <a:lnTo>
                      <a:pt x="4519" y="196"/>
                    </a:lnTo>
                    <a:lnTo>
                      <a:pt x="4226" y="269"/>
                    </a:lnTo>
                    <a:lnTo>
                      <a:pt x="3664" y="464"/>
                    </a:lnTo>
                    <a:lnTo>
                      <a:pt x="3152" y="733"/>
                    </a:lnTo>
                    <a:lnTo>
                      <a:pt x="2639" y="1026"/>
                    </a:lnTo>
                    <a:lnTo>
                      <a:pt x="2199" y="1368"/>
                    </a:lnTo>
                    <a:lnTo>
                      <a:pt x="1759" y="1759"/>
                    </a:lnTo>
                    <a:lnTo>
                      <a:pt x="1369" y="2198"/>
                    </a:lnTo>
                    <a:lnTo>
                      <a:pt x="1027" y="2638"/>
                    </a:lnTo>
                    <a:lnTo>
                      <a:pt x="734" y="3151"/>
                    </a:lnTo>
                    <a:lnTo>
                      <a:pt x="465" y="3664"/>
                    </a:lnTo>
                    <a:lnTo>
                      <a:pt x="270" y="4225"/>
                    </a:lnTo>
                    <a:lnTo>
                      <a:pt x="196" y="4518"/>
                    </a:lnTo>
                    <a:lnTo>
                      <a:pt x="123" y="4787"/>
                    </a:lnTo>
                    <a:lnTo>
                      <a:pt x="74" y="5105"/>
                    </a:lnTo>
                    <a:lnTo>
                      <a:pt x="25" y="5398"/>
                    </a:lnTo>
                    <a:lnTo>
                      <a:pt x="1" y="5691"/>
                    </a:lnTo>
                    <a:lnTo>
                      <a:pt x="1" y="6008"/>
                    </a:lnTo>
                    <a:lnTo>
                      <a:pt x="25" y="6448"/>
                    </a:lnTo>
                    <a:lnTo>
                      <a:pt x="74" y="6887"/>
                    </a:lnTo>
                    <a:lnTo>
                      <a:pt x="147" y="7352"/>
                    </a:lnTo>
                    <a:lnTo>
                      <a:pt x="270" y="7791"/>
                    </a:lnTo>
                    <a:lnTo>
                      <a:pt x="392" y="8231"/>
                    </a:lnTo>
                    <a:lnTo>
                      <a:pt x="563" y="8670"/>
                    </a:lnTo>
                    <a:lnTo>
                      <a:pt x="734" y="9110"/>
                    </a:lnTo>
                    <a:lnTo>
                      <a:pt x="929" y="9550"/>
                    </a:lnTo>
                    <a:lnTo>
                      <a:pt x="1149" y="9965"/>
                    </a:lnTo>
                    <a:lnTo>
                      <a:pt x="1393" y="10404"/>
                    </a:lnTo>
                    <a:lnTo>
                      <a:pt x="1906" y="11210"/>
                    </a:lnTo>
                    <a:lnTo>
                      <a:pt x="2443" y="11992"/>
                    </a:lnTo>
                    <a:lnTo>
                      <a:pt x="3005" y="12725"/>
                    </a:lnTo>
                    <a:lnTo>
                      <a:pt x="3567" y="13408"/>
                    </a:lnTo>
                    <a:lnTo>
                      <a:pt x="4104" y="14019"/>
                    </a:lnTo>
                    <a:lnTo>
                      <a:pt x="4617" y="14581"/>
                    </a:lnTo>
                    <a:lnTo>
                      <a:pt x="5081" y="15045"/>
                    </a:lnTo>
                    <a:lnTo>
                      <a:pt x="5740" y="15680"/>
                    </a:lnTo>
                    <a:lnTo>
                      <a:pt x="6009" y="15924"/>
                    </a:lnTo>
                    <a:lnTo>
                      <a:pt x="6278" y="15680"/>
                    </a:lnTo>
                    <a:lnTo>
                      <a:pt x="6937" y="15045"/>
                    </a:lnTo>
                    <a:lnTo>
                      <a:pt x="7401" y="14581"/>
                    </a:lnTo>
                    <a:lnTo>
                      <a:pt x="7914" y="14019"/>
                    </a:lnTo>
                    <a:lnTo>
                      <a:pt x="8451" y="13408"/>
                    </a:lnTo>
                    <a:lnTo>
                      <a:pt x="9013" y="12725"/>
                    </a:lnTo>
                    <a:lnTo>
                      <a:pt x="9575" y="11992"/>
                    </a:lnTo>
                    <a:lnTo>
                      <a:pt x="10112" y="11210"/>
                    </a:lnTo>
                    <a:lnTo>
                      <a:pt x="10625" y="10404"/>
                    </a:lnTo>
                    <a:lnTo>
                      <a:pt x="10869" y="9965"/>
                    </a:lnTo>
                    <a:lnTo>
                      <a:pt x="11089" y="9550"/>
                    </a:lnTo>
                    <a:lnTo>
                      <a:pt x="11284" y="9110"/>
                    </a:lnTo>
                    <a:lnTo>
                      <a:pt x="11455" y="8670"/>
                    </a:lnTo>
                    <a:lnTo>
                      <a:pt x="11626" y="8231"/>
                    </a:lnTo>
                    <a:lnTo>
                      <a:pt x="11748" y="7791"/>
                    </a:lnTo>
                    <a:lnTo>
                      <a:pt x="11871" y="7352"/>
                    </a:lnTo>
                    <a:lnTo>
                      <a:pt x="11944" y="6887"/>
                    </a:lnTo>
                    <a:lnTo>
                      <a:pt x="11993" y="6448"/>
                    </a:lnTo>
                    <a:lnTo>
                      <a:pt x="12017" y="6008"/>
                    </a:lnTo>
                    <a:lnTo>
                      <a:pt x="12017" y="5691"/>
                    </a:lnTo>
                    <a:lnTo>
                      <a:pt x="11993" y="5398"/>
                    </a:lnTo>
                    <a:lnTo>
                      <a:pt x="11944" y="5105"/>
                    </a:lnTo>
                    <a:lnTo>
                      <a:pt x="11895" y="4787"/>
                    </a:lnTo>
                    <a:lnTo>
                      <a:pt x="11822" y="4518"/>
                    </a:lnTo>
                    <a:lnTo>
                      <a:pt x="11748" y="4225"/>
                    </a:lnTo>
                    <a:lnTo>
                      <a:pt x="11553" y="3664"/>
                    </a:lnTo>
                    <a:lnTo>
                      <a:pt x="11284" y="3151"/>
                    </a:lnTo>
                    <a:lnTo>
                      <a:pt x="10991" y="2638"/>
                    </a:lnTo>
                    <a:lnTo>
                      <a:pt x="10649" y="2198"/>
                    </a:lnTo>
                    <a:lnTo>
                      <a:pt x="10259" y="1759"/>
                    </a:lnTo>
                    <a:lnTo>
                      <a:pt x="9819" y="1368"/>
                    </a:lnTo>
                    <a:lnTo>
                      <a:pt x="9379" y="1026"/>
                    </a:lnTo>
                    <a:lnTo>
                      <a:pt x="8866" y="733"/>
                    </a:lnTo>
                    <a:lnTo>
                      <a:pt x="8354" y="464"/>
                    </a:lnTo>
                    <a:lnTo>
                      <a:pt x="7792" y="269"/>
                    </a:lnTo>
                    <a:lnTo>
                      <a:pt x="7499" y="196"/>
                    </a:lnTo>
                    <a:lnTo>
                      <a:pt x="7230" y="122"/>
                    </a:lnTo>
                    <a:lnTo>
                      <a:pt x="6913" y="73"/>
                    </a:lnTo>
                    <a:lnTo>
                      <a:pt x="6620" y="25"/>
                    </a:lnTo>
                    <a:lnTo>
                      <a:pt x="6326" y="0"/>
                    </a:lnTo>
                    <a:close/>
                  </a:path>
                </a:pathLst>
              </a:custGeom>
              <a:solidFill>
                <a:srgbClr val="0F75BC"/>
              </a:solidFill>
              <a:ln w="952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txBody>
              <a:bodyPr lIns="109710" tIns="109710" rIns="109710" bIns="109710" anchor="ctr" anchorCtr="0">
                <a:noAutofit/>
              </a:bodyPr>
              <a:lstStyle/>
              <a:p>
                <a:pPr defTabSz="1097280"/>
                <a:endParaRPr sz="216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p:grpSp>
        <p:grpSp>
          <p:nvGrpSpPr>
            <p:cNvPr id="11" name="Group 50">
              <a:extLst>
                <a:ext uri="{FF2B5EF4-FFF2-40B4-BE49-F238E27FC236}">
                  <a16:creationId xmlns:a16="http://schemas.microsoft.com/office/drawing/2014/main" id="{26D0F4D4-069F-4667-9A92-318C55BC1C41}"/>
                </a:ext>
              </a:extLst>
            </p:cNvPr>
            <p:cNvGrpSpPr/>
            <p:nvPr/>
          </p:nvGrpSpPr>
          <p:grpSpPr>
            <a:xfrm rot="17856584">
              <a:off x="8595196" y="3021039"/>
              <a:ext cx="78426" cy="103916"/>
              <a:chOff x="9398990" y="3183791"/>
              <a:chExt cx="98259" cy="130195"/>
            </a:xfrm>
          </p:grpSpPr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CDB57965-AF30-4EED-A769-EE41586EDA7D}"/>
                  </a:ext>
                </a:extLst>
              </p:cNvPr>
              <p:cNvSpPr/>
              <p:nvPr/>
            </p:nvSpPr>
            <p:spPr>
              <a:xfrm>
                <a:off x="9413081" y="3231356"/>
                <a:ext cx="60442" cy="6044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Shape 345">
                <a:extLst>
                  <a:ext uri="{FF2B5EF4-FFF2-40B4-BE49-F238E27FC236}">
                    <a16:creationId xmlns:a16="http://schemas.microsoft.com/office/drawing/2014/main" id="{0B66FFBE-1C1D-43B6-B3E6-3B1C8D89C51E}"/>
                  </a:ext>
                </a:extLst>
              </p:cNvPr>
              <p:cNvSpPr/>
              <p:nvPr/>
            </p:nvSpPr>
            <p:spPr>
              <a:xfrm rot="12373356">
                <a:off x="9398990" y="3183791"/>
                <a:ext cx="98259" cy="130195"/>
              </a:xfrm>
              <a:custGeom>
                <a:avLst/>
                <a:gdLst/>
                <a:ahLst/>
                <a:cxnLst/>
                <a:rect l="0" t="0" r="0" b="0"/>
                <a:pathLst>
                  <a:path w="12018" h="15924" extrusionOk="0">
                    <a:moveTo>
                      <a:pt x="6278" y="3444"/>
                    </a:moveTo>
                    <a:lnTo>
                      <a:pt x="6522" y="3493"/>
                    </a:lnTo>
                    <a:lnTo>
                      <a:pt x="6766" y="3542"/>
                    </a:lnTo>
                    <a:lnTo>
                      <a:pt x="7010" y="3639"/>
                    </a:lnTo>
                    <a:lnTo>
                      <a:pt x="7230" y="3737"/>
                    </a:lnTo>
                    <a:lnTo>
                      <a:pt x="7450" y="3883"/>
                    </a:lnTo>
                    <a:lnTo>
                      <a:pt x="7645" y="4030"/>
                    </a:lnTo>
                    <a:lnTo>
                      <a:pt x="7816" y="4201"/>
                    </a:lnTo>
                    <a:lnTo>
                      <a:pt x="7987" y="4372"/>
                    </a:lnTo>
                    <a:lnTo>
                      <a:pt x="8134" y="4567"/>
                    </a:lnTo>
                    <a:lnTo>
                      <a:pt x="8280" y="4787"/>
                    </a:lnTo>
                    <a:lnTo>
                      <a:pt x="8378" y="5007"/>
                    </a:lnTo>
                    <a:lnTo>
                      <a:pt x="8476" y="5251"/>
                    </a:lnTo>
                    <a:lnTo>
                      <a:pt x="8525" y="5495"/>
                    </a:lnTo>
                    <a:lnTo>
                      <a:pt x="8573" y="5740"/>
                    </a:lnTo>
                    <a:lnTo>
                      <a:pt x="8573" y="6008"/>
                    </a:lnTo>
                    <a:lnTo>
                      <a:pt x="8573" y="6277"/>
                    </a:lnTo>
                    <a:lnTo>
                      <a:pt x="8525" y="6521"/>
                    </a:lnTo>
                    <a:lnTo>
                      <a:pt x="8476" y="6765"/>
                    </a:lnTo>
                    <a:lnTo>
                      <a:pt x="8378" y="7010"/>
                    </a:lnTo>
                    <a:lnTo>
                      <a:pt x="8280" y="7229"/>
                    </a:lnTo>
                    <a:lnTo>
                      <a:pt x="8134" y="7449"/>
                    </a:lnTo>
                    <a:lnTo>
                      <a:pt x="7987" y="7645"/>
                    </a:lnTo>
                    <a:lnTo>
                      <a:pt x="7816" y="7816"/>
                    </a:lnTo>
                    <a:lnTo>
                      <a:pt x="7645" y="7987"/>
                    </a:lnTo>
                    <a:lnTo>
                      <a:pt x="7450" y="8133"/>
                    </a:lnTo>
                    <a:lnTo>
                      <a:pt x="7230" y="8280"/>
                    </a:lnTo>
                    <a:lnTo>
                      <a:pt x="7010" y="8377"/>
                    </a:lnTo>
                    <a:lnTo>
                      <a:pt x="6766" y="8475"/>
                    </a:lnTo>
                    <a:lnTo>
                      <a:pt x="6522" y="8524"/>
                    </a:lnTo>
                    <a:lnTo>
                      <a:pt x="6278" y="8573"/>
                    </a:lnTo>
                    <a:lnTo>
                      <a:pt x="5740" y="8573"/>
                    </a:lnTo>
                    <a:lnTo>
                      <a:pt x="5496" y="8524"/>
                    </a:lnTo>
                    <a:lnTo>
                      <a:pt x="5252" y="8475"/>
                    </a:lnTo>
                    <a:lnTo>
                      <a:pt x="5008" y="8377"/>
                    </a:lnTo>
                    <a:lnTo>
                      <a:pt x="4788" y="8280"/>
                    </a:lnTo>
                    <a:lnTo>
                      <a:pt x="4568" y="8133"/>
                    </a:lnTo>
                    <a:lnTo>
                      <a:pt x="4373" y="7987"/>
                    </a:lnTo>
                    <a:lnTo>
                      <a:pt x="4202" y="7816"/>
                    </a:lnTo>
                    <a:lnTo>
                      <a:pt x="4031" y="7645"/>
                    </a:lnTo>
                    <a:lnTo>
                      <a:pt x="3884" y="7449"/>
                    </a:lnTo>
                    <a:lnTo>
                      <a:pt x="3738" y="7229"/>
                    </a:lnTo>
                    <a:lnTo>
                      <a:pt x="3640" y="7010"/>
                    </a:lnTo>
                    <a:lnTo>
                      <a:pt x="3542" y="6765"/>
                    </a:lnTo>
                    <a:lnTo>
                      <a:pt x="3493" y="6521"/>
                    </a:lnTo>
                    <a:lnTo>
                      <a:pt x="3445" y="6277"/>
                    </a:lnTo>
                    <a:lnTo>
                      <a:pt x="3445" y="6008"/>
                    </a:lnTo>
                    <a:lnTo>
                      <a:pt x="3445" y="5740"/>
                    </a:lnTo>
                    <a:lnTo>
                      <a:pt x="3493" y="5495"/>
                    </a:lnTo>
                    <a:lnTo>
                      <a:pt x="3542" y="5251"/>
                    </a:lnTo>
                    <a:lnTo>
                      <a:pt x="3640" y="5007"/>
                    </a:lnTo>
                    <a:lnTo>
                      <a:pt x="3738" y="4787"/>
                    </a:lnTo>
                    <a:lnTo>
                      <a:pt x="3884" y="4567"/>
                    </a:lnTo>
                    <a:lnTo>
                      <a:pt x="4031" y="4372"/>
                    </a:lnTo>
                    <a:lnTo>
                      <a:pt x="4202" y="4201"/>
                    </a:lnTo>
                    <a:lnTo>
                      <a:pt x="4373" y="4030"/>
                    </a:lnTo>
                    <a:lnTo>
                      <a:pt x="4568" y="3883"/>
                    </a:lnTo>
                    <a:lnTo>
                      <a:pt x="4788" y="3737"/>
                    </a:lnTo>
                    <a:lnTo>
                      <a:pt x="5008" y="3639"/>
                    </a:lnTo>
                    <a:lnTo>
                      <a:pt x="5252" y="3542"/>
                    </a:lnTo>
                    <a:lnTo>
                      <a:pt x="5496" y="3493"/>
                    </a:lnTo>
                    <a:lnTo>
                      <a:pt x="5740" y="3444"/>
                    </a:lnTo>
                    <a:close/>
                    <a:moveTo>
                      <a:pt x="5691" y="0"/>
                    </a:moveTo>
                    <a:lnTo>
                      <a:pt x="5398" y="25"/>
                    </a:lnTo>
                    <a:lnTo>
                      <a:pt x="5105" y="73"/>
                    </a:lnTo>
                    <a:lnTo>
                      <a:pt x="4788" y="122"/>
                    </a:lnTo>
                    <a:lnTo>
                      <a:pt x="4519" y="196"/>
                    </a:lnTo>
                    <a:lnTo>
                      <a:pt x="4226" y="269"/>
                    </a:lnTo>
                    <a:lnTo>
                      <a:pt x="3664" y="464"/>
                    </a:lnTo>
                    <a:lnTo>
                      <a:pt x="3152" y="733"/>
                    </a:lnTo>
                    <a:lnTo>
                      <a:pt x="2639" y="1026"/>
                    </a:lnTo>
                    <a:lnTo>
                      <a:pt x="2199" y="1368"/>
                    </a:lnTo>
                    <a:lnTo>
                      <a:pt x="1759" y="1759"/>
                    </a:lnTo>
                    <a:lnTo>
                      <a:pt x="1369" y="2198"/>
                    </a:lnTo>
                    <a:lnTo>
                      <a:pt x="1027" y="2638"/>
                    </a:lnTo>
                    <a:lnTo>
                      <a:pt x="734" y="3151"/>
                    </a:lnTo>
                    <a:lnTo>
                      <a:pt x="465" y="3664"/>
                    </a:lnTo>
                    <a:lnTo>
                      <a:pt x="270" y="4225"/>
                    </a:lnTo>
                    <a:lnTo>
                      <a:pt x="196" y="4518"/>
                    </a:lnTo>
                    <a:lnTo>
                      <a:pt x="123" y="4787"/>
                    </a:lnTo>
                    <a:lnTo>
                      <a:pt x="74" y="5105"/>
                    </a:lnTo>
                    <a:lnTo>
                      <a:pt x="25" y="5398"/>
                    </a:lnTo>
                    <a:lnTo>
                      <a:pt x="1" y="5691"/>
                    </a:lnTo>
                    <a:lnTo>
                      <a:pt x="1" y="6008"/>
                    </a:lnTo>
                    <a:lnTo>
                      <a:pt x="25" y="6448"/>
                    </a:lnTo>
                    <a:lnTo>
                      <a:pt x="74" y="6887"/>
                    </a:lnTo>
                    <a:lnTo>
                      <a:pt x="147" y="7352"/>
                    </a:lnTo>
                    <a:lnTo>
                      <a:pt x="270" y="7791"/>
                    </a:lnTo>
                    <a:lnTo>
                      <a:pt x="392" y="8231"/>
                    </a:lnTo>
                    <a:lnTo>
                      <a:pt x="563" y="8670"/>
                    </a:lnTo>
                    <a:lnTo>
                      <a:pt x="734" y="9110"/>
                    </a:lnTo>
                    <a:lnTo>
                      <a:pt x="929" y="9550"/>
                    </a:lnTo>
                    <a:lnTo>
                      <a:pt x="1149" y="9965"/>
                    </a:lnTo>
                    <a:lnTo>
                      <a:pt x="1393" y="10404"/>
                    </a:lnTo>
                    <a:lnTo>
                      <a:pt x="1906" y="11210"/>
                    </a:lnTo>
                    <a:lnTo>
                      <a:pt x="2443" y="11992"/>
                    </a:lnTo>
                    <a:lnTo>
                      <a:pt x="3005" y="12725"/>
                    </a:lnTo>
                    <a:lnTo>
                      <a:pt x="3567" y="13408"/>
                    </a:lnTo>
                    <a:lnTo>
                      <a:pt x="4104" y="14019"/>
                    </a:lnTo>
                    <a:lnTo>
                      <a:pt x="4617" y="14581"/>
                    </a:lnTo>
                    <a:lnTo>
                      <a:pt x="5081" y="15045"/>
                    </a:lnTo>
                    <a:lnTo>
                      <a:pt x="5740" y="15680"/>
                    </a:lnTo>
                    <a:lnTo>
                      <a:pt x="6009" y="15924"/>
                    </a:lnTo>
                    <a:lnTo>
                      <a:pt x="6278" y="15680"/>
                    </a:lnTo>
                    <a:lnTo>
                      <a:pt x="6937" y="15045"/>
                    </a:lnTo>
                    <a:lnTo>
                      <a:pt x="7401" y="14581"/>
                    </a:lnTo>
                    <a:lnTo>
                      <a:pt x="7914" y="14019"/>
                    </a:lnTo>
                    <a:lnTo>
                      <a:pt x="8451" y="13408"/>
                    </a:lnTo>
                    <a:lnTo>
                      <a:pt x="9013" y="12725"/>
                    </a:lnTo>
                    <a:lnTo>
                      <a:pt x="9575" y="11992"/>
                    </a:lnTo>
                    <a:lnTo>
                      <a:pt x="10112" y="11210"/>
                    </a:lnTo>
                    <a:lnTo>
                      <a:pt x="10625" y="10404"/>
                    </a:lnTo>
                    <a:lnTo>
                      <a:pt x="10869" y="9965"/>
                    </a:lnTo>
                    <a:lnTo>
                      <a:pt x="11089" y="9550"/>
                    </a:lnTo>
                    <a:lnTo>
                      <a:pt x="11284" y="9110"/>
                    </a:lnTo>
                    <a:lnTo>
                      <a:pt x="11455" y="8670"/>
                    </a:lnTo>
                    <a:lnTo>
                      <a:pt x="11626" y="8231"/>
                    </a:lnTo>
                    <a:lnTo>
                      <a:pt x="11748" y="7791"/>
                    </a:lnTo>
                    <a:lnTo>
                      <a:pt x="11871" y="7352"/>
                    </a:lnTo>
                    <a:lnTo>
                      <a:pt x="11944" y="6887"/>
                    </a:lnTo>
                    <a:lnTo>
                      <a:pt x="11993" y="6448"/>
                    </a:lnTo>
                    <a:lnTo>
                      <a:pt x="12017" y="6008"/>
                    </a:lnTo>
                    <a:lnTo>
                      <a:pt x="12017" y="5691"/>
                    </a:lnTo>
                    <a:lnTo>
                      <a:pt x="11993" y="5398"/>
                    </a:lnTo>
                    <a:lnTo>
                      <a:pt x="11944" y="5105"/>
                    </a:lnTo>
                    <a:lnTo>
                      <a:pt x="11895" y="4787"/>
                    </a:lnTo>
                    <a:lnTo>
                      <a:pt x="11822" y="4518"/>
                    </a:lnTo>
                    <a:lnTo>
                      <a:pt x="11748" y="4225"/>
                    </a:lnTo>
                    <a:lnTo>
                      <a:pt x="11553" y="3664"/>
                    </a:lnTo>
                    <a:lnTo>
                      <a:pt x="11284" y="3151"/>
                    </a:lnTo>
                    <a:lnTo>
                      <a:pt x="10991" y="2638"/>
                    </a:lnTo>
                    <a:lnTo>
                      <a:pt x="10649" y="2198"/>
                    </a:lnTo>
                    <a:lnTo>
                      <a:pt x="10259" y="1759"/>
                    </a:lnTo>
                    <a:lnTo>
                      <a:pt x="9819" y="1368"/>
                    </a:lnTo>
                    <a:lnTo>
                      <a:pt x="9379" y="1026"/>
                    </a:lnTo>
                    <a:lnTo>
                      <a:pt x="8866" y="733"/>
                    </a:lnTo>
                    <a:lnTo>
                      <a:pt x="8354" y="464"/>
                    </a:lnTo>
                    <a:lnTo>
                      <a:pt x="7792" y="269"/>
                    </a:lnTo>
                    <a:lnTo>
                      <a:pt x="7499" y="196"/>
                    </a:lnTo>
                    <a:lnTo>
                      <a:pt x="7230" y="122"/>
                    </a:lnTo>
                    <a:lnTo>
                      <a:pt x="6913" y="73"/>
                    </a:lnTo>
                    <a:lnTo>
                      <a:pt x="6620" y="25"/>
                    </a:lnTo>
                    <a:lnTo>
                      <a:pt x="6326" y="0"/>
                    </a:lnTo>
                    <a:close/>
                  </a:path>
                </a:pathLst>
              </a:custGeom>
              <a:solidFill>
                <a:srgbClr val="0F75BC"/>
              </a:solidFill>
              <a:ln w="952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txBody>
              <a:bodyPr lIns="109710" tIns="109710" rIns="109710" bIns="109710" anchor="ctr" anchorCtr="0">
                <a:noAutofit/>
              </a:bodyPr>
              <a:lstStyle/>
              <a:p>
                <a:pPr defTabSz="1097280"/>
                <a:endParaRPr sz="216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p:grpSp>
        <p:grpSp>
          <p:nvGrpSpPr>
            <p:cNvPr id="12" name="Group 53">
              <a:extLst>
                <a:ext uri="{FF2B5EF4-FFF2-40B4-BE49-F238E27FC236}">
                  <a16:creationId xmlns:a16="http://schemas.microsoft.com/office/drawing/2014/main" id="{6AD005E3-1F6B-4C5C-A3DB-3465ECFC36DA}"/>
                </a:ext>
              </a:extLst>
            </p:cNvPr>
            <p:cNvGrpSpPr/>
            <p:nvPr/>
          </p:nvGrpSpPr>
          <p:grpSpPr>
            <a:xfrm rot="19600948">
              <a:off x="8762852" y="3103041"/>
              <a:ext cx="78426" cy="103916"/>
              <a:chOff x="9398990" y="3183791"/>
              <a:chExt cx="98259" cy="130195"/>
            </a:xfrm>
          </p:grpSpPr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BFB6540C-3A9D-4209-8EEC-1F17CB2F15BA}"/>
                  </a:ext>
                </a:extLst>
              </p:cNvPr>
              <p:cNvSpPr/>
              <p:nvPr/>
            </p:nvSpPr>
            <p:spPr>
              <a:xfrm>
                <a:off x="9413081" y="3231356"/>
                <a:ext cx="60442" cy="6044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Shape 345">
                <a:extLst>
                  <a:ext uri="{FF2B5EF4-FFF2-40B4-BE49-F238E27FC236}">
                    <a16:creationId xmlns:a16="http://schemas.microsoft.com/office/drawing/2014/main" id="{05AC4C53-04F6-442D-BBF2-59AD48D28C9D}"/>
                  </a:ext>
                </a:extLst>
              </p:cNvPr>
              <p:cNvSpPr/>
              <p:nvPr/>
            </p:nvSpPr>
            <p:spPr>
              <a:xfrm rot="12373356">
                <a:off x="9398990" y="3183791"/>
                <a:ext cx="98259" cy="130195"/>
              </a:xfrm>
              <a:custGeom>
                <a:avLst/>
                <a:gdLst/>
                <a:ahLst/>
                <a:cxnLst/>
                <a:rect l="0" t="0" r="0" b="0"/>
                <a:pathLst>
                  <a:path w="12018" h="15924" extrusionOk="0">
                    <a:moveTo>
                      <a:pt x="6278" y="3444"/>
                    </a:moveTo>
                    <a:lnTo>
                      <a:pt x="6522" y="3493"/>
                    </a:lnTo>
                    <a:lnTo>
                      <a:pt x="6766" y="3542"/>
                    </a:lnTo>
                    <a:lnTo>
                      <a:pt x="7010" y="3639"/>
                    </a:lnTo>
                    <a:lnTo>
                      <a:pt x="7230" y="3737"/>
                    </a:lnTo>
                    <a:lnTo>
                      <a:pt x="7450" y="3883"/>
                    </a:lnTo>
                    <a:lnTo>
                      <a:pt x="7645" y="4030"/>
                    </a:lnTo>
                    <a:lnTo>
                      <a:pt x="7816" y="4201"/>
                    </a:lnTo>
                    <a:lnTo>
                      <a:pt x="7987" y="4372"/>
                    </a:lnTo>
                    <a:lnTo>
                      <a:pt x="8134" y="4567"/>
                    </a:lnTo>
                    <a:lnTo>
                      <a:pt x="8280" y="4787"/>
                    </a:lnTo>
                    <a:lnTo>
                      <a:pt x="8378" y="5007"/>
                    </a:lnTo>
                    <a:lnTo>
                      <a:pt x="8476" y="5251"/>
                    </a:lnTo>
                    <a:lnTo>
                      <a:pt x="8525" y="5495"/>
                    </a:lnTo>
                    <a:lnTo>
                      <a:pt x="8573" y="5740"/>
                    </a:lnTo>
                    <a:lnTo>
                      <a:pt x="8573" y="6008"/>
                    </a:lnTo>
                    <a:lnTo>
                      <a:pt x="8573" y="6277"/>
                    </a:lnTo>
                    <a:lnTo>
                      <a:pt x="8525" y="6521"/>
                    </a:lnTo>
                    <a:lnTo>
                      <a:pt x="8476" y="6765"/>
                    </a:lnTo>
                    <a:lnTo>
                      <a:pt x="8378" y="7010"/>
                    </a:lnTo>
                    <a:lnTo>
                      <a:pt x="8280" y="7229"/>
                    </a:lnTo>
                    <a:lnTo>
                      <a:pt x="8134" y="7449"/>
                    </a:lnTo>
                    <a:lnTo>
                      <a:pt x="7987" y="7645"/>
                    </a:lnTo>
                    <a:lnTo>
                      <a:pt x="7816" y="7816"/>
                    </a:lnTo>
                    <a:lnTo>
                      <a:pt x="7645" y="7987"/>
                    </a:lnTo>
                    <a:lnTo>
                      <a:pt x="7450" y="8133"/>
                    </a:lnTo>
                    <a:lnTo>
                      <a:pt x="7230" y="8280"/>
                    </a:lnTo>
                    <a:lnTo>
                      <a:pt x="7010" y="8377"/>
                    </a:lnTo>
                    <a:lnTo>
                      <a:pt x="6766" y="8475"/>
                    </a:lnTo>
                    <a:lnTo>
                      <a:pt x="6522" y="8524"/>
                    </a:lnTo>
                    <a:lnTo>
                      <a:pt x="6278" y="8573"/>
                    </a:lnTo>
                    <a:lnTo>
                      <a:pt x="5740" y="8573"/>
                    </a:lnTo>
                    <a:lnTo>
                      <a:pt x="5496" y="8524"/>
                    </a:lnTo>
                    <a:lnTo>
                      <a:pt x="5252" y="8475"/>
                    </a:lnTo>
                    <a:lnTo>
                      <a:pt x="5008" y="8377"/>
                    </a:lnTo>
                    <a:lnTo>
                      <a:pt x="4788" y="8280"/>
                    </a:lnTo>
                    <a:lnTo>
                      <a:pt x="4568" y="8133"/>
                    </a:lnTo>
                    <a:lnTo>
                      <a:pt x="4373" y="7987"/>
                    </a:lnTo>
                    <a:lnTo>
                      <a:pt x="4202" y="7816"/>
                    </a:lnTo>
                    <a:lnTo>
                      <a:pt x="4031" y="7645"/>
                    </a:lnTo>
                    <a:lnTo>
                      <a:pt x="3884" y="7449"/>
                    </a:lnTo>
                    <a:lnTo>
                      <a:pt x="3738" y="7229"/>
                    </a:lnTo>
                    <a:lnTo>
                      <a:pt x="3640" y="7010"/>
                    </a:lnTo>
                    <a:lnTo>
                      <a:pt x="3542" y="6765"/>
                    </a:lnTo>
                    <a:lnTo>
                      <a:pt x="3493" y="6521"/>
                    </a:lnTo>
                    <a:lnTo>
                      <a:pt x="3445" y="6277"/>
                    </a:lnTo>
                    <a:lnTo>
                      <a:pt x="3445" y="6008"/>
                    </a:lnTo>
                    <a:lnTo>
                      <a:pt x="3445" y="5740"/>
                    </a:lnTo>
                    <a:lnTo>
                      <a:pt x="3493" y="5495"/>
                    </a:lnTo>
                    <a:lnTo>
                      <a:pt x="3542" y="5251"/>
                    </a:lnTo>
                    <a:lnTo>
                      <a:pt x="3640" y="5007"/>
                    </a:lnTo>
                    <a:lnTo>
                      <a:pt x="3738" y="4787"/>
                    </a:lnTo>
                    <a:lnTo>
                      <a:pt x="3884" y="4567"/>
                    </a:lnTo>
                    <a:lnTo>
                      <a:pt x="4031" y="4372"/>
                    </a:lnTo>
                    <a:lnTo>
                      <a:pt x="4202" y="4201"/>
                    </a:lnTo>
                    <a:lnTo>
                      <a:pt x="4373" y="4030"/>
                    </a:lnTo>
                    <a:lnTo>
                      <a:pt x="4568" y="3883"/>
                    </a:lnTo>
                    <a:lnTo>
                      <a:pt x="4788" y="3737"/>
                    </a:lnTo>
                    <a:lnTo>
                      <a:pt x="5008" y="3639"/>
                    </a:lnTo>
                    <a:lnTo>
                      <a:pt x="5252" y="3542"/>
                    </a:lnTo>
                    <a:lnTo>
                      <a:pt x="5496" y="3493"/>
                    </a:lnTo>
                    <a:lnTo>
                      <a:pt x="5740" y="3444"/>
                    </a:lnTo>
                    <a:close/>
                    <a:moveTo>
                      <a:pt x="5691" y="0"/>
                    </a:moveTo>
                    <a:lnTo>
                      <a:pt x="5398" y="25"/>
                    </a:lnTo>
                    <a:lnTo>
                      <a:pt x="5105" y="73"/>
                    </a:lnTo>
                    <a:lnTo>
                      <a:pt x="4788" y="122"/>
                    </a:lnTo>
                    <a:lnTo>
                      <a:pt x="4519" y="196"/>
                    </a:lnTo>
                    <a:lnTo>
                      <a:pt x="4226" y="269"/>
                    </a:lnTo>
                    <a:lnTo>
                      <a:pt x="3664" y="464"/>
                    </a:lnTo>
                    <a:lnTo>
                      <a:pt x="3152" y="733"/>
                    </a:lnTo>
                    <a:lnTo>
                      <a:pt x="2639" y="1026"/>
                    </a:lnTo>
                    <a:lnTo>
                      <a:pt x="2199" y="1368"/>
                    </a:lnTo>
                    <a:lnTo>
                      <a:pt x="1759" y="1759"/>
                    </a:lnTo>
                    <a:lnTo>
                      <a:pt x="1369" y="2198"/>
                    </a:lnTo>
                    <a:lnTo>
                      <a:pt x="1027" y="2638"/>
                    </a:lnTo>
                    <a:lnTo>
                      <a:pt x="734" y="3151"/>
                    </a:lnTo>
                    <a:lnTo>
                      <a:pt x="465" y="3664"/>
                    </a:lnTo>
                    <a:lnTo>
                      <a:pt x="270" y="4225"/>
                    </a:lnTo>
                    <a:lnTo>
                      <a:pt x="196" y="4518"/>
                    </a:lnTo>
                    <a:lnTo>
                      <a:pt x="123" y="4787"/>
                    </a:lnTo>
                    <a:lnTo>
                      <a:pt x="74" y="5105"/>
                    </a:lnTo>
                    <a:lnTo>
                      <a:pt x="25" y="5398"/>
                    </a:lnTo>
                    <a:lnTo>
                      <a:pt x="1" y="5691"/>
                    </a:lnTo>
                    <a:lnTo>
                      <a:pt x="1" y="6008"/>
                    </a:lnTo>
                    <a:lnTo>
                      <a:pt x="25" y="6448"/>
                    </a:lnTo>
                    <a:lnTo>
                      <a:pt x="74" y="6887"/>
                    </a:lnTo>
                    <a:lnTo>
                      <a:pt x="147" y="7352"/>
                    </a:lnTo>
                    <a:lnTo>
                      <a:pt x="270" y="7791"/>
                    </a:lnTo>
                    <a:lnTo>
                      <a:pt x="392" y="8231"/>
                    </a:lnTo>
                    <a:lnTo>
                      <a:pt x="563" y="8670"/>
                    </a:lnTo>
                    <a:lnTo>
                      <a:pt x="734" y="9110"/>
                    </a:lnTo>
                    <a:lnTo>
                      <a:pt x="929" y="9550"/>
                    </a:lnTo>
                    <a:lnTo>
                      <a:pt x="1149" y="9965"/>
                    </a:lnTo>
                    <a:lnTo>
                      <a:pt x="1393" y="10404"/>
                    </a:lnTo>
                    <a:lnTo>
                      <a:pt x="1906" y="11210"/>
                    </a:lnTo>
                    <a:lnTo>
                      <a:pt x="2443" y="11992"/>
                    </a:lnTo>
                    <a:lnTo>
                      <a:pt x="3005" y="12725"/>
                    </a:lnTo>
                    <a:lnTo>
                      <a:pt x="3567" y="13408"/>
                    </a:lnTo>
                    <a:lnTo>
                      <a:pt x="4104" y="14019"/>
                    </a:lnTo>
                    <a:lnTo>
                      <a:pt x="4617" y="14581"/>
                    </a:lnTo>
                    <a:lnTo>
                      <a:pt x="5081" y="15045"/>
                    </a:lnTo>
                    <a:lnTo>
                      <a:pt x="5740" y="15680"/>
                    </a:lnTo>
                    <a:lnTo>
                      <a:pt x="6009" y="15924"/>
                    </a:lnTo>
                    <a:lnTo>
                      <a:pt x="6278" y="15680"/>
                    </a:lnTo>
                    <a:lnTo>
                      <a:pt x="6937" y="15045"/>
                    </a:lnTo>
                    <a:lnTo>
                      <a:pt x="7401" y="14581"/>
                    </a:lnTo>
                    <a:lnTo>
                      <a:pt x="7914" y="14019"/>
                    </a:lnTo>
                    <a:lnTo>
                      <a:pt x="8451" y="13408"/>
                    </a:lnTo>
                    <a:lnTo>
                      <a:pt x="9013" y="12725"/>
                    </a:lnTo>
                    <a:lnTo>
                      <a:pt x="9575" y="11992"/>
                    </a:lnTo>
                    <a:lnTo>
                      <a:pt x="10112" y="11210"/>
                    </a:lnTo>
                    <a:lnTo>
                      <a:pt x="10625" y="10404"/>
                    </a:lnTo>
                    <a:lnTo>
                      <a:pt x="10869" y="9965"/>
                    </a:lnTo>
                    <a:lnTo>
                      <a:pt x="11089" y="9550"/>
                    </a:lnTo>
                    <a:lnTo>
                      <a:pt x="11284" y="9110"/>
                    </a:lnTo>
                    <a:lnTo>
                      <a:pt x="11455" y="8670"/>
                    </a:lnTo>
                    <a:lnTo>
                      <a:pt x="11626" y="8231"/>
                    </a:lnTo>
                    <a:lnTo>
                      <a:pt x="11748" y="7791"/>
                    </a:lnTo>
                    <a:lnTo>
                      <a:pt x="11871" y="7352"/>
                    </a:lnTo>
                    <a:lnTo>
                      <a:pt x="11944" y="6887"/>
                    </a:lnTo>
                    <a:lnTo>
                      <a:pt x="11993" y="6448"/>
                    </a:lnTo>
                    <a:lnTo>
                      <a:pt x="12017" y="6008"/>
                    </a:lnTo>
                    <a:lnTo>
                      <a:pt x="12017" y="5691"/>
                    </a:lnTo>
                    <a:lnTo>
                      <a:pt x="11993" y="5398"/>
                    </a:lnTo>
                    <a:lnTo>
                      <a:pt x="11944" y="5105"/>
                    </a:lnTo>
                    <a:lnTo>
                      <a:pt x="11895" y="4787"/>
                    </a:lnTo>
                    <a:lnTo>
                      <a:pt x="11822" y="4518"/>
                    </a:lnTo>
                    <a:lnTo>
                      <a:pt x="11748" y="4225"/>
                    </a:lnTo>
                    <a:lnTo>
                      <a:pt x="11553" y="3664"/>
                    </a:lnTo>
                    <a:lnTo>
                      <a:pt x="11284" y="3151"/>
                    </a:lnTo>
                    <a:lnTo>
                      <a:pt x="10991" y="2638"/>
                    </a:lnTo>
                    <a:lnTo>
                      <a:pt x="10649" y="2198"/>
                    </a:lnTo>
                    <a:lnTo>
                      <a:pt x="10259" y="1759"/>
                    </a:lnTo>
                    <a:lnTo>
                      <a:pt x="9819" y="1368"/>
                    </a:lnTo>
                    <a:lnTo>
                      <a:pt x="9379" y="1026"/>
                    </a:lnTo>
                    <a:lnTo>
                      <a:pt x="8866" y="733"/>
                    </a:lnTo>
                    <a:lnTo>
                      <a:pt x="8354" y="464"/>
                    </a:lnTo>
                    <a:lnTo>
                      <a:pt x="7792" y="269"/>
                    </a:lnTo>
                    <a:lnTo>
                      <a:pt x="7499" y="196"/>
                    </a:lnTo>
                    <a:lnTo>
                      <a:pt x="7230" y="122"/>
                    </a:lnTo>
                    <a:lnTo>
                      <a:pt x="6913" y="73"/>
                    </a:lnTo>
                    <a:lnTo>
                      <a:pt x="6620" y="25"/>
                    </a:lnTo>
                    <a:lnTo>
                      <a:pt x="6326" y="0"/>
                    </a:lnTo>
                    <a:close/>
                  </a:path>
                </a:pathLst>
              </a:custGeom>
              <a:solidFill>
                <a:srgbClr val="0F75BC"/>
              </a:solidFill>
              <a:ln w="952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txBody>
              <a:bodyPr lIns="109710" tIns="109710" rIns="109710" bIns="109710" anchor="ctr" anchorCtr="0">
                <a:noAutofit/>
              </a:bodyPr>
              <a:lstStyle/>
              <a:p>
                <a:pPr defTabSz="1097280"/>
                <a:endParaRPr sz="216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p:grpSp>
        <p:grpSp>
          <p:nvGrpSpPr>
            <p:cNvPr id="13" name="Group 56">
              <a:extLst>
                <a:ext uri="{FF2B5EF4-FFF2-40B4-BE49-F238E27FC236}">
                  <a16:creationId xmlns:a16="http://schemas.microsoft.com/office/drawing/2014/main" id="{2DED4E86-1045-4C0C-B7F7-BC967AFC37B1}"/>
                </a:ext>
              </a:extLst>
            </p:cNvPr>
            <p:cNvGrpSpPr/>
            <p:nvPr/>
          </p:nvGrpSpPr>
          <p:grpSpPr>
            <a:xfrm rot="519252">
              <a:off x="8932387" y="3721934"/>
              <a:ext cx="78426" cy="103916"/>
              <a:chOff x="9398990" y="3183791"/>
              <a:chExt cx="98259" cy="130195"/>
            </a:xfrm>
          </p:grpSpPr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C798B103-780E-4630-91E9-6BFBFABAFD7D}"/>
                  </a:ext>
                </a:extLst>
              </p:cNvPr>
              <p:cNvSpPr/>
              <p:nvPr/>
            </p:nvSpPr>
            <p:spPr>
              <a:xfrm>
                <a:off x="9413081" y="3231356"/>
                <a:ext cx="60442" cy="6044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Shape 345">
                <a:extLst>
                  <a:ext uri="{FF2B5EF4-FFF2-40B4-BE49-F238E27FC236}">
                    <a16:creationId xmlns:a16="http://schemas.microsoft.com/office/drawing/2014/main" id="{A03D8C0D-8DA0-4449-8A92-524CE5FDFFB1}"/>
                  </a:ext>
                </a:extLst>
              </p:cNvPr>
              <p:cNvSpPr/>
              <p:nvPr/>
            </p:nvSpPr>
            <p:spPr>
              <a:xfrm rot="12373356">
                <a:off x="9398990" y="3183791"/>
                <a:ext cx="98259" cy="130195"/>
              </a:xfrm>
              <a:custGeom>
                <a:avLst/>
                <a:gdLst/>
                <a:ahLst/>
                <a:cxnLst/>
                <a:rect l="0" t="0" r="0" b="0"/>
                <a:pathLst>
                  <a:path w="12018" h="15924" extrusionOk="0">
                    <a:moveTo>
                      <a:pt x="6278" y="3444"/>
                    </a:moveTo>
                    <a:lnTo>
                      <a:pt x="6522" y="3493"/>
                    </a:lnTo>
                    <a:lnTo>
                      <a:pt x="6766" y="3542"/>
                    </a:lnTo>
                    <a:lnTo>
                      <a:pt x="7010" y="3639"/>
                    </a:lnTo>
                    <a:lnTo>
                      <a:pt x="7230" y="3737"/>
                    </a:lnTo>
                    <a:lnTo>
                      <a:pt x="7450" y="3883"/>
                    </a:lnTo>
                    <a:lnTo>
                      <a:pt x="7645" y="4030"/>
                    </a:lnTo>
                    <a:lnTo>
                      <a:pt x="7816" y="4201"/>
                    </a:lnTo>
                    <a:lnTo>
                      <a:pt x="7987" y="4372"/>
                    </a:lnTo>
                    <a:lnTo>
                      <a:pt x="8134" y="4567"/>
                    </a:lnTo>
                    <a:lnTo>
                      <a:pt x="8280" y="4787"/>
                    </a:lnTo>
                    <a:lnTo>
                      <a:pt x="8378" y="5007"/>
                    </a:lnTo>
                    <a:lnTo>
                      <a:pt x="8476" y="5251"/>
                    </a:lnTo>
                    <a:lnTo>
                      <a:pt x="8525" y="5495"/>
                    </a:lnTo>
                    <a:lnTo>
                      <a:pt x="8573" y="5740"/>
                    </a:lnTo>
                    <a:lnTo>
                      <a:pt x="8573" y="6008"/>
                    </a:lnTo>
                    <a:lnTo>
                      <a:pt x="8573" y="6277"/>
                    </a:lnTo>
                    <a:lnTo>
                      <a:pt x="8525" y="6521"/>
                    </a:lnTo>
                    <a:lnTo>
                      <a:pt x="8476" y="6765"/>
                    </a:lnTo>
                    <a:lnTo>
                      <a:pt x="8378" y="7010"/>
                    </a:lnTo>
                    <a:lnTo>
                      <a:pt x="8280" y="7229"/>
                    </a:lnTo>
                    <a:lnTo>
                      <a:pt x="8134" y="7449"/>
                    </a:lnTo>
                    <a:lnTo>
                      <a:pt x="7987" y="7645"/>
                    </a:lnTo>
                    <a:lnTo>
                      <a:pt x="7816" y="7816"/>
                    </a:lnTo>
                    <a:lnTo>
                      <a:pt x="7645" y="7987"/>
                    </a:lnTo>
                    <a:lnTo>
                      <a:pt x="7450" y="8133"/>
                    </a:lnTo>
                    <a:lnTo>
                      <a:pt x="7230" y="8280"/>
                    </a:lnTo>
                    <a:lnTo>
                      <a:pt x="7010" y="8377"/>
                    </a:lnTo>
                    <a:lnTo>
                      <a:pt x="6766" y="8475"/>
                    </a:lnTo>
                    <a:lnTo>
                      <a:pt x="6522" y="8524"/>
                    </a:lnTo>
                    <a:lnTo>
                      <a:pt x="6278" y="8573"/>
                    </a:lnTo>
                    <a:lnTo>
                      <a:pt x="5740" y="8573"/>
                    </a:lnTo>
                    <a:lnTo>
                      <a:pt x="5496" y="8524"/>
                    </a:lnTo>
                    <a:lnTo>
                      <a:pt x="5252" y="8475"/>
                    </a:lnTo>
                    <a:lnTo>
                      <a:pt x="5008" y="8377"/>
                    </a:lnTo>
                    <a:lnTo>
                      <a:pt x="4788" y="8280"/>
                    </a:lnTo>
                    <a:lnTo>
                      <a:pt x="4568" y="8133"/>
                    </a:lnTo>
                    <a:lnTo>
                      <a:pt x="4373" y="7987"/>
                    </a:lnTo>
                    <a:lnTo>
                      <a:pt x="4202" y="7816"/>
                    </a:lnTo>
                    <a:lnTo>
                      <a:pt x="4031" y="7645"/>
                    </a:lnTo>
                    <a:lnTo>
                      <a:pt x="3884" y="7449"/>
                    </a:lnTo>
                    <a:lnTo>
                      <a:pt x="3738" y="7229"/>
                    </a:lnTo>
                    <a:lnTo>
                      <a:pt x="3640" y="7010"/>
                    </a:lnTo>
                    <a:lnTo>
                      <a:pt x="3542" y="6765"/>
                    </a:lnTo>
                    <a:lnTo>
                      <a:pt x="3493" y="6521"/>
                    </a:lnTo>
                    <a:lnTo>
                      <a:pt x="3445" y="6277"/>
                    </a:lnTo>
                    <a:lnTo>
                      <a:pt x="3445" y="6008"/>
                    </a:lnTo>
                    <a:lnTo>
                      <a:pt x="3445" y="5740"/>
                    </a:lnTo>
                    <a:lnTo>
                      <a:pt x="3493" y="5495"/>
                    </a:lnTo>
                    <a:lnTo>
                      <a:pt x="3542" y="5251"/>
                    </a:lnTo>
                    <a:lnTo>
                      <a:pt x="3640" y="5007"/>
                    </a:lnTo>
                    <a:lnTo>
                      <a:pt x="3738" y="4787"/>
                    </a:lnTo>
                    <a:lnTo>
                      <a:pt x="3884" y="4567"/>
                    </a:lnTo>
                    <a:lnTo>
                      <a:pt x="4031" y="4372"/>
                    </a:lnTo>
                    <a:lnTo>
                      <a:pt x="4202" y="4201"/>
                    </a:lnTo>
                    <a:lnTo>
                      <a:pt x="4373" y="4030"/>
                    </a:lnTo>
                    <a:lnTo>
                      <a:pt x="4568" y="3883"/>
                    </a:lnTo>
                    <a:lnTo>
                      <a:pt x="4788" y="3737"/>
                    </a:lnTo>
                    <a:lnTo>
                      <a:pt x="5008" y="3639"/>
                    </a:lnTo>
                    <a:lnTo>
                      <a:pt x="5252" y="3542"/>
                    </a:lnTo>
                    <a:lnTo>
                      <a:pt x="5496" y="3493"/>
                    </a:lnTo>
                    <a:lnTo>
                      <a:pt x="5740" y="3444"/>
                    </a:lnTo>
                    <a:close/>
                    <a:moveTo>
                      <a:pt x="5691" y="0"/>
                    </a:moveTo>
                    <a:lnTo>
                      <a:pt x="5398" y="25"/>
                    </a:lnTo>
                    <a:lnTo>
                      <a:pt x="5105" y="73"/>
                    </a:lnTo>
                    <a:lnTo>
                      <a:pt x="4788" y="122"/>
                    </a:lnTo>
                    <a:lnTo>
                      <a:pt x="4519" y="196"/>
                    </a:lnTo>
                    <a:lnTo>
                      <a:pt x="4226" y="269"/>
                    </a:lnTo>
                    <a:lnTo>
                      <a:pt x="3664" y="464"/>
                    </a:lnTo>
                    <a:lnTo>
                      <a:pt x="3152" y="733"/>
                    </a:lnTo>
                    <a:lnTo>
                      <a:pt x="2639" y="1026"/>
                    </a:lnTo>
                    <a:lnTo>
                      <a:pt x="2199" y="1368"/>
                    </a:lnTo>
                    <a:lnTo>
                      <a:pt x="1759" y="1759"/>
                    </a:lnTo>
                    <a:lnTo>
                      <a:pt x="1369" y="2198"/>
                    </a:lnTo>
                    <a:lnTo>
                      <a:pt x="1027" y="2638"/>
                    </a:lnTo>
                    <a:lnTo>
                      <a:pt x="734" y="3151"/>
                    </a:lnTo>
                    <a:lnTo>
                      <a:pt x="465" y="3664"/>
                    </a:lnTo>
                    <a:lnTo>
                      <a:pt x="270" y="4225"/>
                    </a:lnTo>
                    <a:lnTo>
                      <a:pt x="196" y="4518"/>
                    </a:lnTo>
                    <a:lnTo>
                      <a:pt x="123" y="4787"/>
                    </a:lnTo>
                    <a:lnTo>
                      <a:pt x="74" y="5105"/>
                    </a:lnTo>
                    <a:lnTo>
                      <a:pt x="25" y="5398"/>
                    </a:lnTo>
                    <a:lnTo>
                      <a:pt x="1" y="5691"/>
                    </a:lnTo>
                    <a:lnTo>
                      <a:pt x="1" y="6008"/>
                    </a:lnTo>
                    <a:lnTo>
                      <a:pt x="25" y="6448"/>
                    </a:lnTo>
                    <a:lnTo>
                      <a:pt x="74" y="6887"/>
                    </a:lnTo>
                    <a:lnTo>
                      <a:pt x="147" y="7352"/>
                    </a:lnTo>
                    <a:lnTo>
                      <a:pt x="270" y="7791"/>
                    </a:lnTo>
                    <a:lnTo>
                      <a:pt x="392" y="8231"/>
                    </a:lnTo>
                    <a:lnTo>
                      <a:pt x="563" y="8670"/>
                    </a:lnTo>
                    <a:lnTo>
                      <a:pt x="734" y="9110"/>
                    </a:lnTo>
                    <a:lnTo>
                      <a:pt x="929" y="9550"/>
                    </a:lnTo>
                    <a:lnTo>
                      <a:pt x="1149" y="9965"/>
                    </a:lnTo>
                    <a:lnTo>
                      <a:pt x="1393" y="10404"/>
                    </a:lnTo>
                    <a:lnTo>
                      <a:pt x="1906" y="11210"/>
                    </a:lnTo>
                    <a:lnTo>
                      <a:pt x="2443" y="11992"/>
                    </a:lnTo>
                    <a:lnTo>
                      <a:pt x="3005" y="12725"/>
                    </a:lnTo>
                    <a:lnTo>
                      <a:pt x="3567" y="13408"/>
                    </a:lnTo>
                    <a:lnTo>
                      <a:pt x="4104" y="14019"/>
                    </a:lnTo>
                    <a:lnTo>
                      <a:pt x="4617" y="14581"/>
                    </a:lnTo>
                    <a:lnTo>
                      <a:pt x="5081" y="15045"/>
                    </a:lnTo>
                    <a:lnTo>
                      <a:pt x="5740" y="15680"/>
                    </a:lnTo>
                    <a:lnTo>
                      <a:pt x="6009" y="15924"/>
                    </a:lnTo>
                    <a:lnTo>
                      <a:pt x="6278" y="15680"/>
                    </a:lnTo>
                    <a:lnTo>
                      <a:pt x="6937" y="15045"/>
                    </a:lnTo>
                    <a:lnTo>
                      <a:pt x="7401" y="14581"/>
                    </a:lnTo>
                    <a:lnTo>
                      <a:pt x="7914" y="14019"/>
                    </a:lnTo>
                    <a:lnTo>
                      <a:pt x="8451" y="13408"/>
                    </a:lnTo>
                    <a:lnTo>
                      <a:pt x="9013" y="12725"/>
                    </a:lnTo>
                    <a:lnTo>
                      <a:pt x="9575" y="11992"/>
                    </a:lnTo>
                    <a:lnTo>
                      <a:pt x="10112" y="11210"/>
                    </a:lnTo>
                    <a:lnTo>
                      <a:pt x="10625" y="10404"/>
                    </a:lnTo>
                    <a:lnTo>
                      <a:pt x="10869" y="9965"/>
                    </a:lnTo>
                    <a:lnTo>
                      <a:pt x="11089" y="9550"/>
                    </a:lnTo>
                    <a:lnTo>
                      <a:pt x="11284" y="9110"/>
                    </a:lnTo>
                    <a:lnTo>
                      <a:pt x="11455" y="8670"/>
                    </a:lnTo>
                    <a:lnTo>
                      <a:pt x="11626" y="8231"/>
                    </a:lnTo>
                    <a:lnTo>
                      <a:pt x="11748" y="7791"/>
                    </a:lnTo>
                    <a:lnTo>
                      <a:pt x="11871" y="7352"/>
                    </a:lnTo>
                    <a:lnTo>
                      <a:pt x="11944" y="6887"/>
                    </a:lnTo>
                    <a:lnTo>
                      <a:pt x="11993" y="6448"/>
                    </a:lnTo>
                    <a:lnTo>
                      <a:pt x="12017" y="6008"/>
                    </a:lnTo>
                    <a:lnTo>
                      <a:pt x="12017" y="5691"/>
                    </a:lnTo>
                    <a:lnTo>
                      <a:pt x="11993" y="5398"/>
                    </a:lnTo>
                    <a:lnTo>
                      <a:pt x="11944" y="5105"/>
                    </a:lnTo>
                    <a:lnTo>
                      <a:pt x="11895" y="4787"/>
                    </a:lnTo>
                    <a:lnTo>
                      <a:pt x="11822" y="4518"/>
                    </a:lnTo>
                    <a:lnTo>
                      <a:pt x="11748" y="4225"/>
                    </a:lnTo>
                    <a:lnTo>
                      <a:pt x="11553" y="3664"/>
                    </a:lnTo>
                    <a:lnTo>
                      <a:pt x="11284" y="3151"/>
                    </a:lnTo>
                    <a:lnTo>
                      <a:pt x="10991" y="2638"/>
                    </a:lnTo>
                    <a:lnTo>
                      <a:pt x="10649" y="2198"/>
                    </a:lnTo>
                    <a:lnTo>
                      <a:pt x="10259" y="1759"/>
                    </a:lnTo>
                    <a:lnTo>
                      <a:pt x="9819" y="1368"/>
                    </a:lnTo>
                    <a:lnTo>
                      <a:pt x="9379" y="1026"/>
                    </a:lnTo>
                    <a:lnTo>
                      <a:pt x="8866" y="733"/>
                    </a:lnTo>
                    <a:lnTo>
                      <a:pt x="8354" y="464"/>
                    </a:lnTo>
                    <a:lnTo>
                      <a:pt x="7792" y="269"/>
                    </a:lnTo>
                    <a:lnTo>
                      <a:pt x="7499" y="196"/>
                    </a:lnTo>
                    <a:lnTo>
                      <a:pt x="7230" y="122"/>
                    </a:lnTo>
                    <a:lnTo>
                      <a:pt x="6913" y="73"/>
                    </a:lnTo>
                    <a:lnTo>
                      <a:pt x="6620" y="25"/>
                    </a:lnTo>
                    <a:lnTo>
                      <a:pt x="6326" y="0"/>
                    </a:lnTo>
                    <a:close/>
                  </a:path>
                </a:pathLst>
              </a:custGeom>
              <a:solidFill>
                <a:srgbClr val="0F75BC"/>
              </a:solidFill>
              <a:ln w="952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txBody>
              <a:bodyPr lIns="109710" tIns="109710" rIns="109710" bIns="109710" anchor="ctr" anchorCtr="0">
                <a:noAutofit/>
              </a:bodyPr>
              <a:lstStyle/>
              <a:p>
                <a:pPr defTabSz="1097280"/>
                <a:endParaRPr sz="216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p:grpSp>
        <p:sp>
          <p:nvSpPr>
            <p:cNvPr id="14" name="Freeform: Shape 59">
              <a:extLst>
                <a:ext uri="{FF2B5EF4-FFF2-40B4-BE49-F238E27FC236}">
                  <a16:creationId xmlns:a16="http://schemas.microsoft.com/office/drawing/2014/main" id="{DA9367E8-E3C8-4304-ACFD-4E43F7A2FB77}"/>
                </a:ext>
              </a:extLst>
            </p:cNvPr>
            <p:cNvSpPr/>
            <p:nvPr/>
          </p:nvSpPr>
          <p:spPr>
            <a:xfrm>
              <a:off x="8447479" y="2986720"/>
              <a:ext cx="155977" cy="375605"/>
            </a:xfrm>
            <a:custGeom>
              <a:avLst/>
              <a:gdLst>
                <a:gd name="connsiteX0" fmla="*/ 155977 w 155977"/>
                <a:gd name="connsiteY0" fmla="*/ 54136 h 375605"/>
                <a:gd name="connsiteX1" fmla="*/ 45249 w 155977"/>
                <a:gd name="connsiteY1" fmla="*/ 7702 h 375605"/>
                <a:gd name="connsiteX2" fmla="*/ 5 w 155977"/>
                <a:gd name="connsiteY2" fmla="*/ 195821 h 375605"/>
                <a:gd name="connsiteX3" fmla="*/ 47630 w 155977"/>
                <a:gd name="connsiteY3" fmla="*/ 375605 h 375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5977" h="375605">
                  <a:moveTo>
                    <a:pt x="155977" y="54136"/>
                  </a:moveTo>
                  <a:cubicBezTo>
                    <a:pt x="113610" y="19112"/>
                    <a:pt x="71244" y="-15912"/>
                    <a:pt x="45249" y="7702"/>
                  </a:cubicBezTo>
                  <a:cubicBezTo>
                    <a:pt x="19254" y="31316"/>
                    <a:pt x="-392" y="134504"/>
                    <a:pt x="5" y="195821"/>
                  </a:cubicBezTo>
                  <a:cubicBezTo>
                    <a:pt x="402" y="257138"/>
                    <a:pt x="39296" y="333933"/>
                    <a:pt x="47630" y="375605"/>
                  </a:cubicBezTo>
                </a:path>
              </a:pathLst>
            </a:custGeom>
            <a:noFill/>
            <a:ln w="952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60">
              <a:extLst>
                <a:ext uri="{FF2B5EF4-FFF2-40B4-BE49-F238E27FC236}">
                  <a16:creationId xmlns:a16="http://schemas.microsoft.com/office/drawing/2014/main" id="{DAB39EC1-BC7E-4CBA-9C46-0C8DBDE143B4}"/>
                </a:ext>
              </a:extLst>
            </p:cNvPr>
            <p:cNvGrpSpPr/>
            <p:nvPr/>
          </p:nvGrpSpPr>
          <p:grpSpPr>
            <a:xfrm rot="519252">
              <a:off x="8491495" y="4014443"/>
              <a:ext cx="78426" cy="103916"/>
              <a:chOff x="9398990" y="3183791"/>
              <a:chExt cx="98259" cy="130195"/>
            </a:xfrm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11551043-7D10-47D1-888C-05731782EE8E}"/>
                  </a:ext>
                </a:extLst>
              </p:cNvPr>
              <p:cNvSpPr/>
              <p:nvPr/>
            </p:nvSpPr>
            <p:spPr>
              <a:xfrm>
                <a:off x="9413081" y="3231356"/>
                <a:ext cx="60442" cy="6044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Shape 345">
                <a:extLst>
                  <a:ext uri="{FF2B5EF4-FFF2-40B4-BE49-F238E27FC236}">
                    <a16:creationId xmlns:a16="http://schemas.microsoft.com/office/drawing/2014/main" id="{49437B48-7C89-4DBA-A0D2-C521FD98A2AC}"/>
                  </a:ext>
                </a:extLst>
              </p:cNvPr>
              <p:cNvSpPr/>
              <p:nvPr/>
            </p:nvSpPr>
            <p:spPr>
              <a:xfrm rot="12373356">
                <a:off x="9398990" y="3183791"/>
                <a:ext cx="98259" cy="130195"/>
              </a:xfrm>
              <a:custGeom>
                <a:avLst/>
                <a:gdLst/>
                <a:ahLst/>
                <a:cxnLst/>
                <a:rect l="0" t="0" r="0" b="0"/>
                <a:pathLst>
                  <a:path w="12018" h="15924" extrusionOk="0">
                    <a:moveTo>
                      <a:pt x="6278" y="3444"/>
                    </a:moveTo>
                    <a:lnTo>
                      <a:pt x="6522" y="3493"/>
                    </a:lnTo>
                    <a:lnTo>
                      <a:pt x="6766" y="3542"/>
                    </a:lnTo>
                    <a:lnTo>
                      <a:pt x="7010" y="3639"/>
                    </a:lnTo>
                    <a:lnTo>
                      <a:pt x="7230" y="3737"/>
                    </a:lnTo>
                    <a:lnTo>
                      <a:pt x="7450" y="3883"/>
                    </a:lnTo>
                    <a:lnTo>
                      <a:pt x="7645" y="4030"/>
                    </a:lnTo>
                    <a:lnTo>
                      <a:pt x="7816" y="4201"/>
                    </a:lnTo>
                    <a:lnTo>
                      <a:pt x="7987" y="4372"/>
                    </a:lnTo>
                    <a:lnTo>
                      <a:pt x="8134" y="4567"/>
                    </a:lnTo>
                    <a:lnTo>
                      <a:pt x="8280" y="4787"/>
                    </a:lnTo>
                    <a:lnTo>
                      <a:pt x="8378" y="5007"/>
                    </a:lnTo>
                    <a:lnTo>
                      <a:pt x="8476" y="5251"/>
                    </a:lnTo>
                    <a:lnTo>
                      <a:pt x="8525" y="5495"/>
                    </a:lnTo>
                    <a:lnTo>
                      <a:pt x="8573" y="5740"/>
                    </a:lnTo>
                    <a:lnTo>
                      <a:pt x="8573" y="6008"/>
                    </a:lnTo>
                    <a:lnTo>
                      <a:pt x="8573" y="6277"/>
                    </a:lnTo>
                    <a:lnTo>
                      <a:pt x="8525" y="6521"/>
                    </a:lnTo>
                    <a:lnTo>
                      <a:pt x="8476" y="6765"/>
                    </a:lnTo>
                    <a:lnTo>
                      <a:pt x="8378" y="7010"/>
                    </a:lnTo>
                    <a:lnTo>
                      <a:pt x="8280" y="7229"/>
                    </a:lnTo>
                    <a:lnTo>
                      <a:pt x="8134" y="7449"/>
                    </a:lnTo>
                    <a:lnTo>
                      <a:pt x="7987" y="7645"/>
                    </a:lnTo>
                    <a:lnTo>
                      <a:pt x="7816" y="7816"/>
                    </a:lnTo>
                    <a:lnTo>
                      <a:pt x="7645" y="7987"/>
                    </a:lnTo>
                    <a:lnTo>
                      <a:pt x="7450" y="8133"/>
                    </a:lnTo>
                    <a:lnTo>
                      <a:pt x="7230" y="8280"/>
                    </a:lnTo>
                    <a:lnTo>
                      <a:pt x="7010" y="8377"/>
                    </a:lnTo>
                    <a:lnTo>
                      <a:pt x="6766" y="8475"/>
                    </a:lnTo>
                    <a:lnTo>
                      <a:pt x="6522" y="8524"/>
                    </a:lnTo>
                    <a:lnTo>
                      <a:pt x="6278" y="8573"/>
                    </a:lnTo>
                    <a:lnTo>
                      <a:pt x="5740" y="8573"/>
                    </a:lnTo>
                    <a:lnTo>
                      <a:pt x="5496" y="8524"/>
                    </a:lnTo>
                    <a:lnTo>
                      <a:pt x="5252" y="8475"/>
                    </a:lnTo>
                    <a:lnTo>
                      <a:pt x="5008" y="8377"/>
                    </a:lnTo>
                    <a:lnTo>
                      <a:pt x="4788" y="8280"/>
                    </a:lnTo>
                    <a:lnTo>
                      <a:pt x="4568" y="8133"/>
                    </a:lnTo>
                    <a:lnTo>
                      <a:pt x="4373" y="7987"/>
                    </a:lnTo>
                    <a:lnTo>
                      <a:pt x="4202" y="7816"/>
                    </a:lnTo>
                    <a:lnTo>
                      <a:pt x="4031" y="7645"/>
                    </a:lnTo>
                    <a:lnTo>
                      <a:pt x="3884" y="7449"/>
                    </a:lnTo>
                    <a:lnTo>
                      <a:pt x="3738" y="7229"/>
                    </a:lnTo>
                    <a:lnTo>
                      <a:pt x="3640" y="7010"/>
                    </a:lnTo>
                    <a:lnTo>
                      <a:pt x="3542" y="6765"/>
                    </a:lnTo>
                    <a:lnTo>
                      <a:pt x="3493" y="6521"/>
                    </a:lnTo>
                    <a:lnTo>
                      <a:pt x="3445" y="6277"/>
                    </a:lnTo>
                    <a:lnTo>
                      <a:pt x="3445" y="6008"/>
                    </a:lnTo>
                    <a:lnTo>
                      <a:pt x="3445" y="5740"/>
                    </a:lnTo>
                    <a:lnTo>
                      <a:pt x="3493" y="5495"/>
                    </a:lnTo>
                    <a:lnTo>
                      <a:pt x="3542" y="5251"/>
                    </a:lnTo>
                    <a:lnTo>
                      <a:pt x="3640" y="5007"/>
                    </a:lnTo>
                    <a:lnTo>
                      <a:pt x="3738" y="4787"/>
                    </a:lnTo>
                    <a:lnTo>
                      <a:pt x="3884" y="4567"/>
                    </a:lnTo>
                    <a:lnTo>
                      <a:pt x="4031" y="4372"/>
                    </a:lnTo>
                    <a:lnTo>
                      <a:pt x="4202" y="4201"/>
                    </a:lnTo>
                    <a:lnTo>
                      <a:pt x="4373" y="4030"/>
                    </a:lnTo>
                    <a:lnTo>
                      <a:pt x="4568" y="3883"/>
                    </a:lnTo>
                    <a:lnTo>
                      <a:pt x="4788" y="3737"/>
                    </a:lnTo>
                    <a:lnTo>
                      <a:pt x="5008" y="3639"/>
                    </a:lnTo>
                    <a:lnTo>
                      <a:pt x="5252" y="3542"/>
                    </a:lnTo>
                    <a:lnTo>
                      <a:pt x="5496" y="3493"/>
                    </a:lnTo>
                    <a:lnTo>
                      <a:pt x="5740" y="3444"/>
                    </a:lnTo>
                    <a:close/>
                    <a:moveTo>
                      <a:pt x="5691" y="0"/>
                    </a:moveTo>
                    <a:lnTo>
                      <a:pt x="5398" y="25"/>
                    </a:lnTo>
                    <a:lnTo>
                      <a:pt x="5105" y="73"/>
                    </a:lnTo>
                    <a:lnTo>
                      <a:pt x="4788" y="122"/>
                    </a:lnTo>
                    <a:lnTo>
                      <a:pt x="4519" y="196"/>
                    </a:lnTo>
                    <a:lnTo>
                      <a:pt x="4226" y="269"/>
                    </a:lnTo>
                    <a:lnTo>
                      <a:pt x="3664" y="464"/>
                    </a:lnTo>
                    <a:lnTo>
                      <a:pt x="3152" y="733"/>
                    </a:lnTo>
                    <a:lnTo>
                      <a:pt x="2639" y="1026"/>
                    </a:lnTo>
                    <a:lnTo>
                      <a:pt x="2199" y="1368"/>
                    </a:lnTo>
                    <a:lnTo>
                      <a:pt x="1759" y="1759"/>
                    </a:lnTo>
                    <a:lnTo>
                      <a:pt x="1369" y="2198"/>
                    </a:lnTo>
                    <a:lnTo>
                      <a:pt x="1027" y="2638"/>
                    </a:lnTo>
                    <a:lnTo>
                      <a:pt x="734" y="3151"/>
                    </a:lnTo>
                    <a:lnTo>
                      <a:pt x="465" y="3664"/>
                    </a:lnTo>
                    <a:lnTo>
                      <a:pt x="270" y="4225"/>
                    </a:lnTo>
                    <a:lnTo>
                      <a:pt x="196" y="4518"/>
                    </a:lnTo>
                    <a:lnTo>
                      <a:pt x="123" y="4787"/>
                    </a:lnTo>
                    <a:lnTo>
                      <a:pt x="74" y="5105"/>
                    </a:lnTo>
                    <a:lnTo>
                      <a:pt x="25" y="5398"/>
                    </a:lnTo>
                    <a:lnTo>
                      <a:pt x="1" y="5691"/>
                    </a:lnTo>
                    <a:lnTo>
                      <a:pt x="1" y="6008"/>
                    </a:lnTo>
                    <a:lnTo>
                      <a:pt x="25" y="6448"/>
                    </a:lnTo>
                    <a:lnTo>
                      <a:pt x="74" y="6887"/>
                    </a:lnTo>
                    <a:lnTo>
                      <a:pt x="147" y="7352"/>
                    </a:lnTo>
                    <a:lnTo>
                      <a:pt x="270" y="7791"/>
                    </a:lnTo>
                    <a:lnTo>
                      <a:pt x="392" y="8231"/>
                    </a:lnTo>
                    <a:lnTo>
                      <a:pt x="563" y="8670"/>
                    </a:lnTo>
                    <a:lnTo>
                      <a:pt x="734" y="9110"/>
                    </a:lnTo>
                    <a:lnTo>
                      <a:pt x="929" y="9550"/>
                    </a:lnTo>
                    <a:lnTo>
                      <a:pt x="1149" y="9965"/>
                    </a:lnTo>
                    <a:lnTo>
                      <a:pt x="1393" y="10404"/>
                    </a:lnTo>
                    <a:lnTo>
                      <a:pt x="1906" y="11210"/>
                    </a:lnTo>
                    <a:lnTo>
                      <a:pt x="2443" y="11992"/>
                    </a:lnTo>
                    <a:lnTo>
                      <a:pt x="3005" y="12725"/>
                    </a:lnTo>
                    <a:lnTo>
                      <a:pt x="3567" y="13408"/>
                    </a:lnTo>
                    <a:lnTo>
                      <a:pt x="4104" y="14019"/>
                    </a:lnTo>
                    <a:lnTo>
                      <a:pt x="4617" y="14581"/>
                    </a:lnTo>
                    <a:lnTo>
                      <a:pt x="5081" y="15045"/>
                    </a:lnTo>
                    <a:lnTo>
                      <a:pt x="5740" y="15680"/>
                    </a:lnTo>
                    <a:lnTo>
                      <a:pt x="6009" y="15924"/>
                    </a:lnTo>
                    <a:lnTo>
                      <a:pt x="6278" y="15680"/>
                    </a:lnTo>
                    <a:lnTo>
                      <a:pt x="6937" y="15045"/>
                    </a:lnTo>
                    <a:lnTo>
                      <a:pt x="7401" y="14581"/>
                    </a:lnTo>
                    <a:lnTo>
                      <a:pt x="7914" y="14019"/>
                    </a:lnTo>
                    <a:lnTo>
                      <a:pt x="8451" y="13408"/>
                    </a:lnTo>
                    <a:lnTo>
                      <a:pt x="9013" y="12725"/>
                    </a:lnTo>
                    <a:lnTo>
                      <a:pt x="9575" y="11992"/>
                    </a:lnTo>
                    <a:lnTo>
                      <a:pt x="10112" y="11210"/>
                    </a:lnTo>
                    <a:lnTo>
                      <a:pt x="10625" y="10404"/>
                    </a:lnTo>
                    <a:lnTo>
                      <a:pt x="10869" y="9965"/>
                    </a:lnTo>
                    <a:lnTo>
                      <a:pt x="11089" y="9550"/>
                    </a:lnTo>
                    <a:lnTo>
                      <a:pt x="11284" y="9110"/>
                    </a:lnTo>
                    <a:lnTo>
                      <a:pt x="11455" y="8670"/>
                    </a:lnTo>
                    <a:lnTo>
                      <a:pt x="11626" y="8231"/>
                    </a:lnTo>
                    <a:lnTo>
                      <a:pt x="11748" y="7791"/>
                    </a:lnTo>
                    <a:lnTo>
                      <a:pt x="11871" y="7352"/>
                    </a:lnTo>
                    <a:lnTo>
                      <a:pt x="11944" y="6887"/>
                    </a:lnTo>
                    <a:lnTo>
                      <a:pt x="11993" y="6448"/>
                    </a:lnTo>
                    <a:lnTo>
                      <a:pt x="12017" y="6008"/>
                    </a:lnTo>
                    <a:lnTo>
                      <a:pt x="12017" y="5691"/>
                    </a:lnTo>
                    <a:lnTo>
                      <a:pt x="11993" y="5398"/>
                    </a:lnTo>
                    <a:lnTo>
                      <a:pt x="11944" y="5105"/>
                    </a:lnTo>
                    <a:lnTo>
                      <a:pt x="11895" y="4787"/>
                    </a:lnTo>
                    <a:lnTo>
                      <a:pt x="11822" y="4518"/>
                    </a:lnTo>
                    <a:lnTo>
                      <a:pt x="11748" y="4225"/>
                    </a:lnTo>
                    <a:lnTo>
                      <a:pt x="11553" y="3664"/>
                    </a:lnTo>
                    <a:lnTo>
                      <a:pt x="11284" y="3151"/>
                    </a:lnTo>
                    <a:lnTo>
                      <a:pt x="10991" y="2638"/>
                    </a:lnTo>
                    <a:lnTo>
                      <a:pt x="10649" y="2198"/>
                    </a:lnTo>
                    <a:lnTo>
                      <a:pt x="10259" y="1759"/>
                    </a:lnTo>
                    <a:lnTo>
                      <a:pt x="9819" y="1368"/>
                    </a:lnTo>
                    <a:lnTo>
                      <a:pt x="9379" y="1026"/>
                    </a:lnTo>
                    <a:lnTo>
                      <a:pt x="8866" y="733"/>
                    </a:lnTo>
                    <a:lnTo>
                      <a:pt x="8354" y="464"/>
                    </a:lnTo>
                    <a:lnTo>
                      <a:pt x="7792" y="269"/>
                    </a:lnTo>
                    <a:lnTo>
                      <a:pt x="7499" y="196"/>
                    </a:lnTo>
                    <a:lnTo>
                      <a:pt x="7230" y="122"/>
                    </a:lnTo>
                    <a:lnTo>
                      <a:pt x="6913" y="73"/>
                    </a:lnTo>
                    <a:lnTo>
                      <a:pt x="6620" y="25"/>
                    </a:lnTo>
                    <a:lnTo>
                      <a:pt x="6326" y="0"/>
                    </a:lnTo>
                    <a:close/>
                  </a:path>
                </a:pathLst>
              </a:custGeom>
              <a:solidFill>
                <a:srgbClr val="0F75BC"/>
              </a:solidFill>
              <a:ln w="952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txBody>
              <a:bodyPr lIns="109710" tIns="109710" rIns="109710" bIns="109710" anchor="ctr" anchorCtr="0">
                <a:noAutofit/>
              </a:bodyPr>
              <a:lstStyle/>
              <a:p>
                <a:pPr defTabSz="1097280"/>
                <a:endParaRPr sz="216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p:grpSp>
        <p:grpSp>
          <p:nvGrpSpPr>
            <p:cNvPr id="16" name="Group 63">
              <a:extLst>
                <a:ext uri="{FF2B5EF4-FFF2-40B4-BE49-F238E27FC236}">
                  <a16:creationId xmlns:a16="http://schemas.microsoft.com/office/drawing/2014/main" id="{05E0F0E4-8EA2-4D67-BFC3-C1D7839C93D9}"/>
                </a:ext>
              </a:extLst>
            </p:cNvPr>
            <p:cNvGrpSpPr/>
            <p:nvPr/>
          </p:nvGrpSpPr>
          <p:grpSpPr>
            <a:xfrm rot="17393614">
              <a:off x="9043251" y="3996401"/>
              <a:ext cx="78426" cy="103916"/>
              <a:chOff x="9398990" y="3183791"/>
              <a:chExt cx="98259" cy="130195"/>
            </a:xfrm>
          </p:grpSpPr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7B5EE556-CF8C-4417-8933-297F6121DBEA}"/>
                  </a:ext>
                </a:extLst>
              </p:cNvPr>
              <p:cNvSpPr/>
              <p:nvPr/>
            </p:nvSpPr>
            <p:spPr>
              <a:xfrm>
                <a:off x="9413081" y="3231356"/>
                <a:ext cx="60442" cy="6044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Shape 345">
                <a:extLst>
                  <a:ext uri="{FF2B5EF4-FFF2-40B4-BE49-F238E27FC236}">
                    <a16:creationId xmlns:a16="http://schemas.microsoft.com/office/drawing/2014/main" id="{E0220492-795C-42EA-A66E-78C382DF920D}"/>
                  </a:ext>
                </a:extLst>
              </p:cNvPr>
              <p:cNvSpPr/>
              <p:nvPr/>
            </p:nvSpPr>
            <p:spPr>
              <a:xfrm rot="12373356">
                <a:off x="9398990" y="3183791"/>
                <a:ext cx="98259" cy="130195"/>
              </a:xfrm>
              <a:custGeom>
                <a:avLst/>
                <a:gdLst/>
                <a:ahLst/>
                <a:cxnLst/>
                <a:rect l="0" t="0" r="0" b="0"/>
                <a:pathLst>
                  <a:path w="12018" h="15924" extrusionOk="0">
                    <a:moveTo>
                      <a:pt x="6278" y="3444"/>
                    </a:moveTo>
                    <a:lnTo>
                      <a:pt x="6522" y="3493"/>
                    </a:lnTo>
                    <a:lnTo>
                      <a:pt x="6766" y="3542"/>
                    </a:lnTo>
                    <a:lnTo>
                      <a:pt x="7010" y="3639"/>
                    </a:lnTo>
                    <a:lnTo>
                      <a:pt x="7230" y="3737"/>
                    </a:lnTo>
                    <a:lnTo>
                      <a:pt x="7450" y="3883"/>
                    </a:lnTo>
                    <a:lnTo>
                      <a:pt x="7645" y="4030"/>
                    </a:lnTo>
                    <a:lnTo>
                      <a:pt x="7816" y="4201"/>
                    </a:lnTo>
                    <a:lnTo>
                      <a:pt x="7987" y="4372"/>
                    </a:lnTo>
                    <a:lnTo>
                      <a:pt x="8134" y="4567"/>
                    </a:lnTo>
                    <a:lnTo>
                      <a:pt x="8280" y="4787"/>
                    </a:lnTo>
                    <a:lnTo>
                      <a:pt x="8378" y="5007"/>
                    </a:lnTo>
                    <a:lnTo>
                      <a:pt x="8476" y="5251"/>
                    </a:lnTo>
                    <a:lnTo>
                      <a:pt x="8525" y="5495"/>
                    </a:lnTo>
                    <a:lnTo>
                      <a:pt x="8573" y="5740"/>
                    </a:lnTo>
                    <a:lnTo>
                      <a:pt x="8573" y="6008"/>
                    </a:lnTo>
                    <a:lnTo>
                      <a:pt x="8573" y="6277"/>
                    </a:lnTo>
                    <a:lnTo>
                      <a:pt x="8525" y="6521"/>
                    </a:lnTo>
                    <a:lnTo>
                      <a:pt x="8476" y="6765"/>
                    </a:lnTo>
                    <a:lnTo>
                      <a:pt x="8378" y="7010"/>
                    </a:lnTo>
                    <a:lnTo>
                      <a:pt x="8280" y="7229"/>
                    </a:lnTo>
                    <a:lnTo>
                      <a:pt x="8134" y="7449"/>
                    </a:lnTo>
                    <a:lnTo>
                      <a:pt x="7987" y="7645"/>
                    </a:lnTo>
                    <a:lnTo>
                      <a:pt x="7816" y="7816"/>
                    </a:lnTo>
                    <a:lnTo>
                      <a:pt x="7645" y="7987"/>
                    </a:lnTo>
                    <a:lnTo>
                      <a:pt x="7450" y="8133"/>
                    </a:lnTo>
                    <a:lnTo>
                      <a:pt x="7230" y="8280"/>
                    </a:lnTo>
                    <a:lnTo>
                      <a:pt x="7010" y="8377"/>
                    </a:lnTo>
                    <a:lnTo>
                      <a:pt x="6766" y="8475"/>
                    </a:lnTo>
                    <a:lnTo>
                      <a:pt x="6522" y="8524"/>
                    </a:lnTo>
                    <a:lnTo>
                      <a:pt x="6278" y="8573"/>
                    </a:lnTo>
                    <a:lnTo>
                      <a:pt x="5740" y="8573"/>
                    </a:lnTo>
                    <a:lnTo>
                      <a:pt x="5496" y="8524"/>
                    </a:lnTo>
                    <a:lnTo>
                      <a:pt x="5252" y="8475"/>
                    </a:lnTo>
                    <a:lnTo>
                      <a:pt x="5008" y="8377"/>
                    </a:lnTo>
                    <a:lnTo>
                      <a:pt x="4788" y="8280"/>
                    </a:lnTo>
                    <a:lnTo>
                      <a:pt x="4568" y="8133"/>
                    </a:lnTo>
                    <a:lnTo>
                      <a:pt x="4373" y="7987"/>
                    </a:lnTo>
                    <a:lnTo>
                      <a:pt x="4202" y="7816"/>
                    </a:lnTo>
                    <a:lnTo>
                      <a:pt x="4031" y="7645"/>
                    </a:lnTo>
                    <a:lnTo>
                      <a:pt x="3884" y="7449"/>
                    </a:lnTo>
                    <a:lnTo>
                      <a:pt x="3738" y="7229"/>
                    </a:lnTo>
                    <a:lnTo>
                      <a:pt x="3640" y="7010"/>
                    </a:lnTo>
                    <a:lnTo>
                      <a:pt x="3542" y="6765"/>
                    </a:lnTo>
                    <a:lnTo>
                      <a:pt x="3493" y="6521"/>
                    </a:lnTo>
                    <a:lnTo>
                      <a:pt x="3445" y="6277"/>
                    </a:lnTo>
                    <a:lnTo>
                      <a:pt x="3445" y="6008"/>
                    </a:lnTo>
                    <a:lnTo>
                      <a:pt x="3445" y="5740"/>
                    </a:lnTo>
                    <a:lnTo>
                      <a:pt x="3493" y="5495"/>
                    </a:lnTo>
                    <a:lnTo>
                      <a:pt x="3542" y="5251"/>
                    </a:lnTo>
                    <a:lnTo>
                      <a:pt x="3640" y="5007"/>
                    </a:lnTo>
                    <a:lnTo>
                      <a:pt x="3738" y="4787"/>
                    </a:lnTo>
                    <a:lnTo>
                      <a:pt x="3884" y="4567"/>
                    </a:lnTo>
                    <a:lnTo>
                      <a:pt x="4031" y="4372"/>
                    </a:lnTo>
                    <a:lnTo>
                      <a:pt x="4202" y="4201"/>
                    </a:lnTo>
                    <a:lnTo>
                      <a:pt x="4373" y="4030"/>
                    </a:lnTo>
                    <a:lnTo>
                      <a:pt x="4568" y="3883"/>
                    </a:lnTo>
                    <a:lnTo>
                      <a:pt x="4788" y="3737"/>
                    </a:lnTo>
                    <a:lnTo>
                      <a:pt x="5008" y="3639"/>
                    </a:lnTo>
                    <a:lnTo>
                      <a:pt x="5252" y="3542"/>
                    </a:lnTo>
                    <a:lnTo>
                      <a:pt x="5496" y="3493"/>
                    </a:lnTo>
                    <a:lnTo>
                      <a:pt x="5740" y="3444"/>
                    </a:lnTo>
                    <a:close/>
                    <a:moveTo>
                      <a:pt x="5691" y="0"/>
                    </a:moveTo>
                    <a:lnTo>
                      <a:pt x="5398" y="25"/>
                    </a:lnTo>
                    <a:lnTo>
                      <a:pt x="5105" y="73"/>
                    </a:lnTo>
                    <a:lnTo>
                      <a:pt x="4788" y="122"/>
                    </a:lnTo>
                    <a:lnTo>
                      <a:pt x="4519" y="196"/>
                    </a:lnTo>
                    <a:lnTo>
                      <a:pt x="4226" y="269"/>
                    </a:lnTo>
                    <a:lnTo>
                      <a:pt x="3664" y="464"/>
                    </a:lnTo>
                    <a:lnTo>
                      <a:pt x="3152" y="733"/>
                    </a:lnTo>
                    <a:lnTo>
                      <a:pt x="2639" y="1026"/>
                    </a:lnTo>
                    <a:lnTo>
                      <a:pt x="2199" y="1368"/>
                    </a:lnTo>
                    <a:lnTo>
                      <a:pt x="1759" y="1759"/>
                    </a:lnTo>
                    <a:lnTo>
                      <a:pt x="1369" y="2198"/>
                    </a:lnTo>
                    <a:lnTo>
                      <a:pt x="1027" y="2638"/>
                    </a:lnTo>
                    <a:lnTo>
                      <a:pt x="734" y="3151"/>
                    </a:lnTo>
                    <a:lnTo>
                      <a:pt x="465" y="3664"/>
                    </a:lnTo>
                    <a:lnTo>
                      <a:pt x="270" y="4225"/>
                    </a:lnTo>
                    <a:lnTo>
                      <a:pt x="196" y="4518"/>
                    </a:lnTo>
                    <a:lnTo>
                      <a:pt x="123" y="4787"/>
                    </a:lnTo>
                    <a:lnTo>
                      <a:pt x="74" y="5105"/>
                    </a:lnTo>
                    <a:lnTo>
                      <a:pt x="25" y="5398"/>
                    </a:lnTo>
                    <a:lnTo>
                      <a:pt x="1" y="5691"/>
                    </a:lnTo>
                    <a:lnTo>
                      <a:pt x="1" y="6008"/>
                    </a:lnTo>
                    <a:lnTo>
                      <a:pt x="25" y="6448"/>
                    </a:lnTo>
                    <a:lnTo>
                      <a:pt x="74" y="6887"/>
                    </a:lnTo>
                    <a:lnTo>
                      <a:pt x="147" y="7352"/>
                    </a:lnTo>
                    <a:lnTo>
                      <a:pt x="270" y="7791"/>
                    </a:lnTo>
                    <a:lnTo>
                      <a:pt x="392" y="8231"/>
                    </a:lnTo>
                    <a:lnTo>
                      <a:pt x="563" y="8670"/>
                    </a:lnTo>
                    <a:lnTo>
                      <a:pt x="734" y="9110"/>
                    </a:lnTo>
                    <a:lnTo>
                      <a:pt x="929" y="9550"/>
                    </a:lnTo>
                    <a:lnTo>
                      <a:pt x="1149" y="9965"/>
                    </a:lnTo>
                    <a:lnTo>
                      <a:pt x="1393" y="10404"/>
                    </a:lnTo>
                    <a:lnTo>
                      <a:pt x="1906" y="11210"/>
                    </a:lnTo>
                    <a:lnTo>
                      <a:pt x="2443" y="11992"/>
                    </a:lnTo>
                    <a:lnTo>
                      <a:pt x="3005" y="12725"/>
                    </a:lnTo>
                    <a:lnTo>
                      <a:pt x="3567" y="13408"/>
                    </a:lnTo>
                    <a:lnTo>
                      <a:pt x="4104" y="14019"/>
                    </a:lnTo>
                    <a:lnTo>
                      <a:pt x="4617" y="14581"/>
                    </a:lnTo>
                    <a:lnTo>
                      <a:pt x="5081" y="15045"/>
                    </a:lnTo>
                    <a:lnTo>
                      <a:pt x="5740" y="15680"/>
                    </a:lnTo>
                    <a:lnTo>
                      <a:pt x="6009" y="15924"/>
                    </a:lnTo>
                    <a:lnTo>
                      <a:pt x="6278" y="15680"/>
                    </a:lnTo>
                    <a:lnTo>
                      <a:pt x="6937" y="15045"/>
                    </a:lnTo>
                    <a:lnTo>
                      <a:pt x="7401" y="14581"/>
                    </a:lnTo>
                    <a:lnTo>
                      <a:pt x="7914" y="14019"/>
                    </a:lnTo>
                    <a:lnTo>
                      <a:pt x="8451" y="13408"/>
                    </a:lnTo>
                    <a:lnTo>
                      <a:pt x="9013" y="12725"/>
                    </a:lnTo>
                    <a:lnTo>
                      <a:pt x="9575" y="11992"/>
                    </a:lnTo>
                    <a:lnTo>
                      <a:pt x="10112" y="11210"/>
                    </a:lnTo>
                    <a:lnTo>
                      <a:pt x="10625" y="10404"/>
                    </a:lnTo>
                    <a:lnTo>
                      <a:pt x="10869" y="9965"/>
                    </a:lnTo>
                    <a:lnTo>
                      <a:pt x="11089" y="9550"/>
                    </a:lnTo>
                    <a:lnTo>
                      <a:pt x="11284" y="9110"/>
                    </a:lnTo>
                    <a:lnTo>
                      <a:pt x="11455" y="8670"/>
                    </a:lnTo>
                    <a:lnTo>
                      <a:pt x="11626" y="8231"/>
                    </a:lnTo>
                    <a:lnTo>
                      <a:pt x="11748" y="7791"/>
                    </a:lnTo>
                    <a:lnTo>
                      <a:pt x="11871" y="7352"/>
                    </a:lnTo>
                    <a:lnTo>
                      <a:pt x="11944" y="6887"/>
                    </a:lnTo>
                    <a:lnTo>
                      <a:pt x="11993" y="6448"/>
                    </a:lnTo>
                    <a:lnTo>
                      <a:pt x="12017" y="6008"/>
                    </a:lnTo>
                    <a:lnTo>
                      <a:pt x="12017" y="5691"/>
                    </a:lnTo>
                    <a:lnTo>
                      <a:pt x="11993" y="5398"/>
                    </a:lnTo>
                    <a:lnTo>
                      <a:pt x="11944" y="5105"/>
                    </a:lnTo>
                    <a:lnTo>
                      <a:pt x="11895" y="4787"/>
                    </a:lnTo>
                    <a:lnTo>
                      <a:pt x="11822" y="4518"/>
                    </a:lnTo>
                    <a:lnTo>
                      <a:pt x="11748" y="4225"/>
                    </a:lnTo>
                    <a:lnTo>
                      <a:pt x="11553" y="3664"/>
                    </a:lnTo>
                    <a:lnTo>
                      <a:pt x="11284" y="3151"/>
                    </a:lnTo>
                    <a:lnTo>
                      <a:pt x="10991" y="2638"/>
                    </a:lnTo>
                    <a:lnTo>
                      <a:pt x="10649" y="2198"/>
                    </a:lnTo>
                    <a:lnTo>
                      <a:pt x="10259" y="1759"/>
                    </a:lnTo>
                    <a:lnTo>
                      <a:pt x="9819" y="1368"/>
                    </a:lnTo>
                    <a:lnTo>
                      <a:pt x="9379" y="1026"/>
                    </a:lnTo>
                    <a:lnTo>
                      <a:pt x="8866" y="733"/>
                    </a:lnTo>
                    <a:lnTo>
                      <a:pt x="8354" y="464"/>
                    </a:lnTo>
                    <a:lnTo>
                      <a:pt x="7792" y="269"/>
                    </a:lnTo>
                    <a:lnTo>
                      <a:pt x="7499" y="196"/>
                    </a:lnTo>
                    <a:lnTo>
                      <a:pt x="7230" y="122"/>
                    </a:lnTo>
                    <a:lnTo>
                      <a:pt x="6913" y="73"/>
                    </a:lnTo>
                    <a:lnTo>
                      <a:pt x="6620" y="25"/>
                    </a:lnTo>
                    <a:lnTo>
                      <a:pt x="6326" y="0"/>
                    </a:lnTo>
                    <a:close/>
                  </a:path>
                </a:pathLst>
              </a:custGeom>
              <a:solidFill>
                <a:srgbClr val="0F75BC"/>
              </a:solidFill>
              <a:ln w="952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txBody>
              <a:bodyPr lIns="109710" tIns="109710" rIns="109710" bIns="109710" anchor="ctr" anchorCtr="0">
                <a:noAutofit/>
              </a:bodyPr>
              <a:lstStyle/>
              <a:p>
                <a:pPr defTabSz="1097280"/>
                <a:endParaRPr sz="216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p:grpSp>
        <p:sp>
          <p:nvSpPr>
            <p:cNvPr id="17" name="Freeform: Shape 66">
              <a:extLst>
                <a:ext uri="{FF2B5EF4-FFF2-40B4-BE49-F238E27FC236}">
                  <a16:creationId xmlns:a16="http://schemas.microsoft.com/office/drawing/2014/main" id="{A46D6CC0-B7BE-435B-85E9-BC9AE3EBB849}"/>
                </a:ext>
              </a:extLst>
            </p:cNvPr>
            <p:cNvSpPr/>
            <p:nvPr/>
          </p:nvSpPr>
          <p:spPr>
            <a:xfrm>
              <a:off x="8556625" y="3932221"/>
              <a:ext cx="596900" cy="581042"/>
            </a:xfrm>
            <a:custGeom>
              <a:avLst/>
              <a:gdLst>
                <a:gd name="connsiteX0" fmla="*/ 0 w 596900"/>
                <a:gd name="connsiteY0" fmla="*/ 95267 h 581042"/>
                <a:gd name="connsiteX1" fmla="*/ 71438 w 596900"/>
                <a:gd name="connsiteY1" fmla="*/ 17 h 581042"/>
                <a:gd name="connsiteX2" fmla="*/ 184150 w 596900"/>
                <a:gd name="connsiteY2" fmla="*/ 101617 h 581042"/>
                <a:gd name="connsiteX3" fmla="*/ 238125 w 596900"/>
                <a:gd name="connsiteY3" fmla="*/ 230204 h 581042"/>
                <a:gd name="connsiteX4" fmla="*/ 481013 w 596900"/>
                <a:gd name="connsiteY4" fmla="*/ 360379 h 581042"/>
                <a:gd name="connsiteX5" fmla="*/ 596900 w 596900"/>
                <a:gd name="connsiteY5" fmla="*/ 581042 h 581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96900" h="581042">
                  <a:moveTo>
                    <a:pt x="0" y="95267"/>
                  </a:moveTo>
                  <a:cubicBezTo>
                    <a:pt x="20373" y="47113"/>
                    <a:pt x="40746" y="-1041"/>
                    <a:pt x="71438" y="17"/>
                  </a:cubicBezTo>
                  <a:cubicBezTo>
                    <a:pt x="102130" y="1075"/>
                    <a:pt x="156369" y="63253"/>
                    <a:pt x="184150" y="101617"/>
                  </a:cubicBezTo>
                  <a:cubicBezTo>
                    <a:pt x="211931" y="139981"/>
                    <a:pt x="188648" y="187077"/>
                    <a:pt x="238125" y="230204"/>
                  </a:cubicBezTo>
                  <a:cubicBezTo>
                    <a:pt x="287602" y="273331"/>
                    <a:pt x="421217" y="301906"/>
                    <a:pt x="481013" y="360379"/>
                  </a:cubicBezTo>
                  <a:cubicBezTo>
                    <a:pt x="540809" y="418852"/>
                    <a:pt x="568854" y="499947"/>
                    <a:pt x="596900" y="581042"/>
                  </a:cubicBezTo>
                </a:path>
              </a:pathLst>
            </a:custGeom>
            <a:noFill/>
            <a:ln w="952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F7BE1C16-2A67-4602-89EC-FC1A5FF59F14}"/>
                </a:ext>
              </a:extLst>
            </p:cNvPr>
            <p:cNvSpPr/>
            <p:nvPr/>
          </p:nvSpPr>
          <p:spPr>
            <a:xfrm>
              <a:off x="7669213" y="3397250"/>
              <a:ext cx="824538" cy="1111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57AAB4D-8F60-4F9C-BEA2-1F763012F79D}"/>
                </a:ext>
              </a:extLst>
            </p:cNvPr>
            <p:cNvSpPr/>
            <p:nvPr/>
          </p:nvSpPr>
          <p:spPr>
            <a:xfrm>
              <a:off x="8524860" y="6090908"/>
              <a:ext cx="1490677" cy="11934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7CC68799-D9ED-450C-8B6B-4C971D60BDC7}"/>
                </a:ext>
              </a:extLst>
            </p:cNvPr>
            <p:cNvSpPr/>
            <p:nvPr/>
          </p:nvSpPr>
          <p:spPr>
            <a:xfrm rot="679648">
              <a:off x="7898782" y="4332884"/>
              <a:ext cx="708044" cy="928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834765D9-8B31-4BA9-85FE-C8B6E550F5F3}"/>
                </a:ext>
              </a:extLst>
            </p:cNvPr>
            <p:cNvSpPr/>
            <p:nvPr/>
          </p:nvSpPr>
          <p:spPr>
            <a:xfrm rot="679648">
              <a:off x="7806211" y="4251097"/>
              <a:ext cx="87649" cy="928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2963374A-6AC4-4DFE-B5B9-1CC03D636BAE}"/>
                </a:ext>
              </a:extLst>
            </p:cNvPr>
            <p:cNvSpPr/>
            <p:nvPr/>
          </p:nvSpPr>
          <p:spPr>
            <a:xfrm>
              <a:off x="8279631" y="5231449"/>
              <a:ext cx="180894" cy="1024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B1D46F02-AAA3-4D21-A96D-932C11C7CBF8}"/>
                </a:ext>
              </a:extLst>
            </p:cNvPr>
            <p:cNvSpPr/>
            <p:nvPr/>
          </p:nvSpPr>
          <p:spPr>
            <a:xfrm rot="1605899">
              <a:off x="8045991" y="5190228"/>
              <a:ext cx="220301" cy="748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9D28BA24-90A9-4969-89C8-B52BCBCD77FB}"/>
                </a:ext>
              </a:extLst>
            </p:cNvPr>
            <p:cNvSpPr/>
            <p:nvPr/>
          </p:nvSpPr>
          <p:spPr>
            <a:xfrm rot="1605899">
              <a:off x="7774425" y="5059358"/>
              <a:ext cx="285950" cy="951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5BE54128-8E5A-4F43-9CA9-1704007520BA}"/>
                </a:ext>
              </a:extLst>
            </p:cNvPr>
            <p:cNvSpPr/>
            <p:nvPr/>
          </p:nvSpPr>
          <p:spPr>
            <a:xfrm rot="1605899">
              <a:off x="7503338" y="4942144"/>
              <a:ext cx="285950" cy="951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DD45EA19-E330-49F5-80CF-8325BBA2F4DA}"/>
                </a:ext>
              </a:extLst>
            </p:cNvPr>
            <p:cNvSpPr/>
            <p:nvPr/>
          </p:nvSpPr>
          <p:spPr>
            <a:xfrm>
              <a:off x="6975122" y="4729549"/>
              <a:ext cx="616134" cy="2705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A63A7DDE-89B1-4CF7-8A4F-07B8597EBA49}"/>
                </a:ext>
              </a:extLst>
            </p:cNvPr>
            <p:cNvSpPr/>
            <p:nvPr/>
          </p:nvSpPr>
          <p:spPr>
            <a:xfrm>
              <a:off x="7241243" y="4101153"/>
              <a:ext cx="616134" cy="2705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79">
              <a:extLst>
                <a:ext uri="{FF2B5EF4-FFF2-40B4-BE49-F238E27FC236}">
                  <a16:creationId xmlns:a16="http://schemas.microsoft.com/office/drawing/2014/main" id="{E705739A-943C-4937-B417-02BFB9D51C9B}"/>
                </a:ext>
              </a:extLst>
            </p:cNvPr>
            <p:cNvSpPr/>
            <p:nvPr/>
          </p:nvSpPr>
          <p:spPr>
            <a:xfrm>
              <a:off x="8414393" y="2929808"/>
              <a:ext cx="386212" cy="439661"/>
            </a:xfrm>
            <a:custGeom>
              <a:avLst/>
              <a:gdLst>
                <a:gd name="connsiteX0" fmla="*/ 380593 w 404826"/>
                <a:gd name="connsiteY0" fmla="*/ 180255 h 435049"/>
                <a:gd name="connsiteX1" fmla="*/ 371068 w 404826"/>
                <a:gd name="connsiteY1" fmla="*/ 56430 h 435049"/>
                <a:gd name="connsiteX2" fmla="*/ 54362 w 404826"/>
                <a:gd name="connsiteY2" fmla="*/ 6424 h 435049"/>
                <a:gd name="connsiteX3" fmla="*/ 1975 w 404826"/>
                <a:gd name="connsiteY3" fmla="*/ 194543 h 435049"/>
                <a:gd name="connsiteX4" fmla="*/ 75793 w 404826"/>
                <a:gd name="connsiteY4" fmla="*/ 435049 h 435049"/>
                <a:gd name="connsiteX0" fmla="*/ 379563 w 386212"/>
                <a:gd name="connsiteY0" fmla="*/ 184867 h 439661"/>
                <a:gd name="connsiteX1" fmla="*/ 310507 w 386212"/>
                <a:gd name="connsiteY1" fmla="*/ 39610 h 439661"/>
                <a:gd name="connsiteX2" fmla="*/ 53332 w 386212"/>
                <a:gd name="connsiteY2" fmla="*/ 11036 h 439661"/>
                <a:gd name="connsiteX3" fmla="*/ 945 w 386212"/>
                <a:gd name="connsiteY3" fmla="*/ 199155 h 439661"/>
                <a:gd name="connsiteX4" fmla="*/ 74763 w 386212"/>
                <a:gd name="connsiteY4" fmla="*/ 439661 h 4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6212" h="439661">
                  <a:moveTo>
                    <a:pt x="379563" y="184867"/>
                  </a:moveTo>
                  <a:cubicBezTo>
                    <a:pt x="401986" y="137440"/>
                    <a:pt x="364879" y="68582"/>
                    <a:pt x="310507" y="39610"/>
                  </a:cubicBezTo>
                  <a:cubicBezTo>
                    <a:pt x="256135" y="10638"/>
                    <a:pt x="104926" y="-15555"/>
                    <a:pt x="53332" y="11036"/>
                  </a:cubicBezTo>
                  <a:cubicBezTo>
                    <a:pt x="1738" y="37627"/>
                    <a:pt x="-2627" y="127717"/>
                    <a:pt x="945" y="199155"/>
                  </a:cubicBezTo>
                  <a:cubicBezTo>
                    <a:pt x="4517" y="270593"/>
                    <a:pt x="39640" y="355127"/>
                    <a:pt x="74763" y="439661"/>
                  </a:cubicBezTo>
                </a:path>
              </a:pathLst>
            </a:custGeom>
            <a:noFill/>
            <a:ln w="952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9" name="Group 80">
              <a:extLst>
                <a:ext uri="{FF2B5EF4-FFF2-40B4-BE49-F238E27FC236}">
                  <a16:creationId xmlns:a16="http://schemas.microsoft.com/office/drawing/2014/main" id="{6DE5A207-2AF4-415A-9681-3680B66E14B1}"/>
                </a:ext>
              </a:extLst>
            </p:cNvPr>
            <p:cNvGrpSpPr/>
            <p:nvPr/>
          </p:nvGrpSpPr>
          <p:grpSpPr>
            <a:xfrm rot="17457610">
              <a:off x="8615922" y="3713273"/>
              <a:ext cx="78426" cy="103916"/>
              <a:chOff x="9398990" y="3183791"/>
              <a:chExt cx="98259" cy="130195"/>
            </a:xfrm>
          </p:grpSpPr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5D02A32F-7281-4891-BB1B-030E64F27014}"/>
                  </a:ext>
                </a:extLst>
              </p:cNvPr>
              <p:cNvSpPr/>
              <p:nvPr/>
            </p:nvSpPr>
            <p:spPr>
              <a:xfrm>
                <a:off x="9413081" y="3231356"/>
                <a:ext cx="60442" cy="6044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Shape 345">
                <a:extLst>
                  <a:ext uri="{FF2B5EF4-FFF2-40B4-BE49-F238E27FC236}">
                    <a16:creationId xmlns:a16="http://schemas.microsoft.com/office/drawing/2014/main" id="{A8FB2CF1-E0C3-40DB-B6F6-C325C736D49F}"/>
                  </a:ext>
                </a:extLst>
              </p:cNvPr>
              <p:cNvSpPr/>
              <p:nvPr/>
            </p:nvSpPr>
            <p:spPr>
              <a:xfrm rot="12373356">
                <a:off x="9398990" y="3183791"/>
                <a:ext cx="98259" cy="130195"/>
              </a:xfrm>
              <a:custGeom>
                <a:avLst/>
                <a:gdLst/>
                <a:ahLst/>
                <a:cxnLst/>
                <a:rect l="0" t="0" r="0" b="0"/>
                <a:pathLst>
                  <a:path w="12018" h="15924" extrusionOk="0">
                    <a:moveTo>
                      <a:pt x="6278" y="3444"/>
                    </a:moveTo>
                    <a:lnTo>
                      <a:pt x="6522" y="3493"/>
                    </a:lnTo>
                    <a:lnTo>
                      <a:pt x="6766" y="3542"/>
                    </a:lnTo>
                    <a:lnTo>
                      <a:pt x="7010" y="3639"/>
                    </a:lnTo>
                    <a:lnTo>
                      <a:pt x="7230" y="3737"/>
                    </a:lnTo>
                    <a:lnTo>
                      <a:pt x="7450" y="3883"/>
                    </a:lnTo>
                    <a:lnTo>
                      <a:pt x="7645" y="4030"/>
                    </a:lnTo>
                    <a:lnTo>
                      <a:pt x="7816" y="4201"/>
                    </a:lnTo>
                    <a:lnTo>
                      <a:pt x="7987" y="4372"/>
                    </a:lnTo>
                    <a:lnTo>
                      <a:pt x="8134" y="4567"/>
                    </a:lnTo>
                    <a:lnTo>
                      <a:pt x="8280" y="4787"/>
                    </a:lnTo>
                    <a:lnTo>
                      <a:pt x="8378" y="5007"/>
                    </a:lnTo>
                    <a:lnTo>
                      <a:pt x="8476" y="5251"/>
                    </a:lnTo>
                    <a:lnTo>
                      <a:pt x="8525" y="5495"/>
                    </a:lnTo>
                    <a:lnTo>
                      <a:pt x="8573" y="5740"/>
                    </a:lnTo>
                    <a:lnTo>
                      <a:pt x="8573" y="6008"/>
                    </a:lnTo>
                    <a:lnTo>
                      <a:pt x="8573" y="6277"/>
                    </a:lnTo>
                    <a:lnTo>
                      <a:pt x="8525" y="6521"/>
                    </a:lnTo>
                    <a:lnTo>
                      <a:pt x="8476" y="6765"/>
                    </a:lnTo>
                    <a:lnTo>
                      <a:pt x="8378" y="7010"/>
                    </a:lnTo>
                    <a:lnTo>
                      <a:pt x="8280" y="7229"/>
                    </a:lnTo>
                    <a:lnTo>
                      <a:pt x="8134" y="7449"/>
                    </a:lnTo>
                    <a:lnTo>
                      <a:pt x="7987" y="7645"/>
                    </a:lnTo>
                    <a:lnTo>
                      <a:pt x="7816" y="7816"/>
                    </a:lnTo>
                    <a:lnTo>
                      <a:pt x="7645" y="7987"/>
                    </a:lnTo>
                    <a:lnTo>
                      <a:pt x="7450" y="8133"/>
                    </a:lnTo>
                    <a:lnTo>
                      <a:pt x="7230" y="8280"/>
                    </a:lnTo>
                    <a:lnTo>
                      <a:pt x="7010" y="8377"/>
                    </a:lnTo>
                    <a:lnTo>
                      <a:pt x="6766" y="8475"/>
                    </a:lnTo>
                    <a:lnTo>
                      <a:pt x="6522" y="8524"/>
                    </a:lnTo>
                    <a:lnTo>
                      <a:pt x="6278" y="8573"/>
                    </a:lnTo>
                    <a:lnTo>
                      <a:pt x="5740" y="8573"/>
                    </a:lnTo>
                    <a:lnTo>
                      <a:pt x="5496" y="8524"/>
                    </a:lnTo>
                    <a:lnTo>
                      <a:pt x="5252" y="8475"/>
                    </a:lnTo>
                    <a:lnTo>
                      <a:pt x="5008" y="8377"/>
                    </a:lnTo>
                    <a:lnTo>
                      <a:pt x="4788" y="8280"/>
                    </a:lnTo>
                    <a:lnTo>
                      <a:pt x="4568" y="8133"/>
                    </a:lnTo>
                    <a:lnTo>
                      <a:pt x="4373" y="7987"/>
                    </a:lnTo>
                    <a:lnTo>
                      <a:pt x="4202" y="7816"/>
                    </a:lnTo>
                    <a:lnTo>
                      <a:pt x="4031" y="7645"/>
                    </a:lnTo>
                    <a:lnTo>
                      <a:pt x="3884" y="7449"/>
                    </a:lnTo>
                    <a:lnTo>
                      <a:pt x="3738" y="7229"/>
                    </a:lnTo>
                    <a:lnTo>
                      <a:pt x="3640" y="7010"/>
                    </a:lnTo>
                    <a:lnTo>
                      <a:pt x="3542" y="6765"/>
                    </a:lnTo>
                    <a:lnTo>
                      <a:pt x="3493" y="6521"/>
                    </a:lnTo>
                    <a:lnTo>
                      <a:pt x="3445" y="6277"/>
                    </a:lnTo>
                    <a:lnTo>
                      <a:pt x="3445" y="6008"/>
                    </a:lnTo>
                    <a:lnTo>
                      <a:pt x="3445" y="5740"/>
                    </a:lnTo>
                    <a:lnTo>
                      <a:pt x="3493" y="5495"/>
                    </a:lnTo>
                    <a:lnTo>
                      <a:pt x="3542" y="5251"/>
                    </a:lnTo>
                    <a:lnTo>
                      <a:pt x="3640" y="5007"/>
                    </a:lnTo>
                    <a:lnTo>
                      <a:pt x="3738" y="4787"/>
                    </a:lnTo>
                    <a:lnTo>
                      <a:pt x="3884" y="4567"/>
                    </a:lnTo>
                    <a:lnTo>
                      <a:pt x="4031" y="4372"/>
                    </a:lnTo>
                    <a:lnTo>
                      <a:pt x="4202" y="4201"/>
                    </a:lnTo>
                    <a:lnTo>
                      <a:pt x="4373" y="4030"/>
                    </a:lnTo>
                    <a:lnTo>
                      <a:pt x="4568" y="3883"/>
                    </a:lnTo>
                    <a:lnTo>
                      <a:pt x="4788" y="3737"/>
                    </a:lnTo>
                    <a:lnTo>
                      <a:pt x="5008" y="3639"/>
                    </a:lnTo>
                    <a:lnTo>
                      <a:pt x="5252" y="3542"/>
                    </a:lnTo>
                    <a:lnTo>
                      <a:pt x="5496" y="3493"/>
                    </a:lnTo>
                    <a:lnTo>
                      <a:pt x="5740" y="3444"/>
                    </a:lnTo>
                    <a:close/>
                    <a:moveTo>
                      <a:pt x="5691" y="0"/>
                    </a:moveTo>
                    <a:lnTo>
                      <a:pt x="5398" y="25"/>
                    </a:lnTo>
                    <a:lnTo>
                      <a:pt x="5105" y="73"/>
                    </a:lnTo>
                    <a:lnTo>
                      <a:pt x="4788" y="122"/>
                    </a:lnTo>
                    <a:lnTo>
                      <a:pt x="4519" y="196"/>
                    </a:lnTo>
                    <a:lnTo>
                      <a:pt x="4226" y="269"/>
                    </a:lnTo>
                    <a:lnTo>
                      <a:pt x="3664" y="464"/>
                    </a:lnTo>
                    <a:lnTo>
                      <a:pt x="3152" y="733"/>
                    </a:lnTo>
                    <a:lnTo>
                      <a:pt x="2639" y="1026"/>
                    </a:lnTo>
                    <a:lnTo>
                      <a:pt x="2199" y="1368"/>
                    </a:lnTo>
                    <a:lnTo>
                      <a:pt x="1759" y="1759"/>
                    </a:lnTo>
                    <a:lnTo>
                      <a:pt x="1369" y="2198"/>
                    </a:lnTo>
                    <a:lnTo>
                      <a:pt x="1027" y="2638"/>
                    </a:lnTo>
                    <a:lnTo>
                      <a:pt x="734" y="3151"/>
                    </a:lnTo>
                    <a:lnTo>
                      <a:pt x="465" y="3664"/>
                    </a:lnTo>
                    <a:lnTo>
                      <a:pt x="270" y="4225"/>
                    </a:lnTo>
                    <a:lnTo>
                      <a:pt x="196" y="4518"/>
                    </a:lnTo>
                    <a:lnTo>
                      <a:pt x="123" y="4787"/>
                    </a:lnTo>
                    <a:lnTo>
                      <a:pt x="74" y="5105"/>
                    </a:lnTo>
                    <a:lnTo>
                      <a:pt x="25" y="5398"/>
                    </a:lnTo>
                    <a:lnTo>
                      <a:pt x="1" y="5691"/>
                    </a:lnTo>
                    <a:lnTo>
                      <a:pt x="1" y="6008"/>
                    </a:lnTo>
                    <a:lnTo>
                      <a:pt x="25" y="6448"/>
                    </a:lnTo>
                    <a:lnTo>
                      <a:pt x="74" y="6887"/>
                    </a:lnTo>
                    <a:lnTo>
                      <a:pt x="147" y="7352"/>
                    </a:lnTo>
                    <a:lnTo>
                      <a:pt x="270" y="7791"/>
                    </a:lnTo>
                    <a:lnTo>
                      <a:pt x="392" y="8231"/>
                    </a:lnTo>
                    <a:lnTo>
                      <a:pt x="563" y="8670"/>
                    </a:lnTo>
                    <a:lnTo>
                      <a:pt x="734" y="9110"/>
                    </a:lnTo>
                    <a:lnTo>
                      <a:pt x="929" y="9550"/>
                    </a:lnTo>
                    <a:lnTo>
                      <a:pt x="1149" y="9965"/>
                    </a:lnTo>
                    <a:lnTo>
                      <a:pt x="1393" y="10404"/>
                    </a:lnTo>
                    <a:lnTo>
                      <a:pt x="1906" y="11210"/>
                    </a:lnTo>
                    <a:lnTo>
                      <a:pt x="2443" y="11992"/>
                    </a:lnTo>
                    <a:lnTo>
                      <a:pt x="3005" y="12725"/>
                    </a:lnTo>
                    <a:lnTo>
                      <a:pt x="3567" y="13408"/>
                    </a:lnTo>
                    <a:lnTo>
                      <a:pt x="4104" y="14019"/>
                    </a:lnTo>
                    <a:lnTo>
                      <a:pt x="4617" y="14581"/>
                    </a:lnTo>
                    <a:lnTo>
                      <a:pt x="5081" y="15045"/>
                    </a:lnTo>
                    <a:lnTo>
                      <a:pt x="5740" y="15680"/>
                    </a:lnTo>
                    <a:lnTo>
                      <a:pt x="6009" y="15924"/>
                    </a:lnTo>
                    <a:lnTo>
                      <a:pt x="6278" y="15680"/>
                    </a:lnTo>
                    <a:lnTo>
                      <a:pt x="6937" y="15045"/>
                    </a:lnTo>
                    <a:lnTo>
                      <a:pt x="7401" y="14581"/>
                    </a:lnTo>
                    <a:lnTo>
                      <a:pt x="7914" y="14019"/>
                    </a:lnTo>
                    <a:lnTo>
                      <a:pt x="8451" y="13408"/>
                    </a:lnTo>
                    <a:lnTo>
                      <a:pt x="9013" y="12725"/>
                    </a:lnTo>
                    <a:lnTo>
                      <a:pt x="9575" y="11992"/>
                    </a:lnTo>
                    <a:lnTo>
                      <a:pt x="10112" y="11210"/>
                    </a:lnTo>
                    <a:lnTo>
                      <a:pt x="10625" y="10404"/>
                    </a:lnTo>
                    <a:lnTo>
                      <a:pt x="10869" y="9965"/>
                    </a:lnTo>
                    <a:lnTo>
                      <a:pt x="11089" y="9550"/>
                    </a:lnTo>
                    <a:lnTo>
                      <a:pt x="11284" y="9110"/>
                    </a:lnTo>
                    <a:lnTo>
                      <a:pt x="11455" y="8670"/>
                    </a:lnTo>
                    <a:lnTo>
                      <a:pt x="11626" y="8231"/>
                    </a:lnTo>
                    <a:lnTo>
                      <a:pt x="11748" y="7791"/>
                    </a:lnTo>
                    <a:lnTo>
                      <a:pt x="11871" y="7352"/>
                    </a:lnTo>
                    <a:lnTo>
                      <a:pt x="11944" y="6887"/>
                    </a:lnTo>
                    <a:lnTo>
                      <a:pt x="11993" y="6448"/>
                    </a:lnTo>
                    <a:lnTo>
                      <a:pt x="12017" y="6008"/>
                    </a:lnTo>
                    <a:lnTo>
                      <a:pt x="12017" y="5691"/>
                    </a:lnTo>
                    <a:lnTo>
                      <a:pt x="11993" y="5398"/>
                    </a:lnTo>
                    <a:lnTo>
                      <a:pt x="11944" y="5105"/>
                    </a:lnTo>
                    <a:lnTo>
                      <a:pt x="11895" y="4787"/>
                    </a:lnTo>
                    <a:lnTo>
                      <a:pt x="11822" y="4518"/>
                    </a:lnTo>
                    <a:lnTo>
                      <a:pt x="11748" y="4225"/>
                    </a:lnTo>
                    <a:lnTo>
                      <a:pt x="11553" y="3664"/>
                    </a:lnTo>
                    <a:lnTo>
                      <a:pt x="11284" y="3151"/>
                    </a:lnTo>
                    <a:lnTo>
                      <a:pt x="10991" y="2638"/>
                    </a:lnTo>
                    <a:lnTo>
                      <a:pt x="10649" y="2198"/>
                    </a:lnTo>
                    <a:lnTo>
                      <a:pt x="10259" y="1759"/>
                    </a:lnTo>
                    <a:lnTo>
                      <a:pt x="9819" y="1368"/>
                    </a:lnTo>
                    <a:lnTo>
                      <a:pt x="9379" y="1026"/>
                    </a:lnTo>
                    <a:lnTo>
                      <a:pt x="8866" y="733"/>
                    </a:lnTo>
                    <a:lnTo>
                      <a:pt x="8354" y="464"/>
                    </a:lnTo>
                    <a:lnTo>
                      <a:pt x="7792" y="269"/>
                    </a:lnTo>
                    <a:lnTo>
                      <a:pt x="7499" y="196"/>
                    </a:lnTo>
                    <a:lnTo>
                      <a:pt x="7230" y="122"/>
                    </a:lnTo>
                    <a:lnTo>
                      <a:pt x="6913" y="73"/>
                    </a:lnTo>
                    <a:lnTo>
                      <a:pt x="6620" y="25"/>
                    </a:lnTo>
                    <a:lnTo>
                      <a:pt x="6326" y="0"/>
                    </a:lnTo>
                    <a:close/>
                  </a:path>
                </a:pathLst>
              </a:custGeom>
              <a:solidFill>
                <a:srgbClr val="0F75BC"/>
              </a:solidFill>
              <a:ln w="952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txBody>
              <a:bodyPr lIns="109710" tIns="109710" rIns="109710" bIns="109710" anchor="ctr" anchorCtr="0">
                <a:noAutofit/>
              </a:bodyPr>
              <a:lstStyle/>
              <a:p>
                <a:pPr defTabSz="1097280"/>
                <a:endParaRPr sz="216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p:grp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B5372950-1194-4924-AA7C-8932768074B7}"/>
                </a:ext>
              </a:extLst>
            </p:cNvPr>
            <p:cNvSpPr txBox="1"/>
            <p:nvPr/>
          </p:nvSpPr>
          <p:spPr>
            <a:xfrm>
              <a:off x="7334944" y="3382790"/>
              <a:ext cx="68137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Airflow</a:t>
              </a:r>
              <a:endParaRPr lang="en-US" sz="1200" dirty="0"/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D22BA8C-915E-48A4-AA52-355530091C85}"/>
                </a:ext>
              </a:extLst>
            </p:cNvPr>
            <p:cNvCxnSpPr/>
            <p:nvPr/>
          </p:nvCxnSpPr>
          <p:spPr>
            <a:xfrm flipH="1">
              <a:off x="8004469" y="3522775"/>
              <a:ext cx="627594" cy="0"/>
            </a:xfrm>
            <a:prstGeom prst="line">
              <a:avLst/>
            </a:prstGeom>
            <a:ln w="9525"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23CC8037-C94D-4116-91F4-43ED4D2A1866}"/>
                </a:ext>
              </a:extLst>
            </p:cNvPr>
            <p:cNvSpPr/>
            <p:nvPr/>
          </p:nvSpPr>
          <p:spPr>
            <a:xfrm>
              <a:off x="9033480" y="6024515"/>
              <a:ext cx="290915" cy="14173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AF0AAA5A-1F38-4629-AE85-DCDE8E1B3C09}"/>
                </a:ext>
              </a:extLst>
            </p:cNvPr>
            <p:cNvSpPr/>
            <p:nvPr/>
          </p:nvSpPr>
          <p:spPr>
            <a:xfrm rot="1190448">
              <a:off x="8966453" y="5938263"/>
              <a:ext cx="171408" cy="674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06825B44-FC5B-4E89-A13F-F83366167ED3}"/>
                </a:ext>
              </a:extLst>
            </p:cNvPr>
            <p:cNvSpPr/>
            <p:nvPr/>
          </p:nvSpPr>
          <p:spPr>
            <a:xfrm rot="1190448">
              <a:off x="8916121" y="5879491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50134745-4F5F-462A-B2D1-04C8B10B00CA}"/>
                </a:ext>
              </a:extLst>
            </p:cNvPr>
            <p:cNvSpPr txBox="1"/>
            <p:nvPr/>
          </p:nvSpPr>
          <p:spPr>
            <a:xfrm>
              <a:off x="7852035" y="6165938"/>
              <a:ext cx="218669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O2 Saturation and Hear Rate</a:t>
              </a:r>
              <a:endParaRPr lang="en-US" sz="1200" dirty="0"/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9DD6E8DF-8687-481D-A97E-3EFFCD7A264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98546" y="5925761"/>
              <a:ext cx="0" cy="284495"/>
            </a:xfrm>
            <a:prstGeom prst="line">
              <a:avLst/>
            </a:prstGeom>
            <a:ln w="9525"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Freeform: Shape 93">
              <a:extLst>
                <a:ext uri="{FF2B5EF4-FFF2-40B4-BE49-F238E27FC236}">
                  <a16:creationId xmlns:a16="http://schemas.microsoft.com/office/drawing/2014/main" id="{1CEB946B-F703-4F7A-BDBA-0DE81FCD7599}"/>
                </a:ext>
              </a:extLst>
            </p:cNvPr>
            <p:cNvSpPr/>
            <p:nvPr/>
          </p:nvSpPr>
          <p:spPr>
            <a:xfrm>
              <a:off x="8473383" y="5843008"/>
              <a:ext cx="213822" cy="126198"/>
            </a:xfrm>
            <a:custGeom>
              <a:avLst/>
              <a:gdLst>
                <a:gd name="connsiteX0" fmla="*/ 201 w 268400"/>
                <a:gd name="connsiteY0" fmla="*/ 78598 h 158410"/>
                <a:gd name="connsiteX1" fmla="*/ 62113 w 268400"/>
                <a:gd name="connsiteY1" fmla="*/ 17 h 158410"/>
                <a:gd name="connsiteX2" fmla="*/ 181176 w 268400"/>
                <a:gd name="connsiteY2" fmla="*/ 85742 h 158410"/>
                <a:gd name="connsiteX3" fmla="*/ 266901 w 268400"/>
                <a:gd name="connsiteY3" fmla="*/ 88123 h 158410"/>
                <a:gd name="connsiteX4" fmla="*/ 224038 w 268400"/>
                <a:gd name="connsiteY4" fmla="*/ 157180 h 158410"/>
                <a:gd name="connsiteX5" fmla="*/ 81163 w 268400"/>
                <a:gd name="connsiteY5" fmla="*/ 128605 h 158410"/>
                <a:gd name="connsiteX6" fmla="*/ 201 w 268400"/>
                <a:gd name="connsiteY6" fmla="*/ 78598 h 158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8400" h="158410">
                  <a:moveTo>
                    <a:pt x="201" y="78598"/>
                  </a:moveTo>
                  <a:cubicBezTo>
                    <a:pt x="-2974" y="57167"/>
                    <a:pt x="31951" y="-1174"/>
                    <a:pt x="62113" y="17"/>
                  </a:cubicBezTo>
                  <a:cubicBezTo>
                    <a:pt x="92275" y="1208"/>
                    <a:pt x="147045" y="71058"/>
                    <a:pt x="181176" y="85742"/>
                  </a:cubicBezTo>
                  <a:cubicBezTo>
                    <a:pt x="215307" y="100426"/>
                    <a:pt x="259757" y="76217"/>
                    <a:pt x="266901" y="88123"/>
                  </a:cubicBezTo>
                  <a:cubicBezTo>
                    <a:pt x="274045" y="100029"/>
                    <a:pt x="254994" y="150433"/>
                    <a:pt x="224038" y="157180"/>
                  </a:cubicBezTo>
                  <a:cubicBezTo>
                    <a:pt x="193082" y="163927"/>
                    <a:pt x="115691" y="141305"/>
                    <a:pt x="81163" y="128605"/>
                  </a:cubicBezTo>
                  <a:cubicBezTo>
                    <a:pt x="46635" y="115905"/>
                    <a:pt x="3376" y="100029"/>
                    <a:pt x="201" y="78598"/>
                  </a:cubicBezTo>
                  <a:close/>
                </a:path>
              </a:pathLst>
            </a:custGeom>
            <a:solidFill>
              <a:srgbClr val="0F75BC"/>
            </a:solidFill>
            <a:ln w="952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F4A77C97-935E-44D1-9501-CB2DA3F796B3}"/>
                </a:ext>
              </a:extLst>
            </p:cNvPr>
            <p:cNvSpPr txBox="1"/>
            <p:nvPr/>
          </p:nvSpPr>
          <p:spPr>
            <a:xfrm>
              <a:off x="9498267" y="3225802"/>
              <a:ext cx="5582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ECG</a:t>
              </a:r>
            </a:p>
            <a:p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EEG</a:t>
              </a:r>
            </a:p>
            <a:p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EMG</a:t>
              </a:r>
              <a:endParaRPr lang="en-US" sz="1200" dirty="0"/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3A849EC-A722-429B-ADD9-AAAD57AB0F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909720" y="3138084"/>
              <a:ext cx="360478" cy="0"/>
            </a:xfrm>
            <a:prstGeom prst="line">
              <a:avLst/>
            </a:prstGeom>
            <a:ln w="9525"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2F899B6E-C37F-48DC-AC81-105A7025AE3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082464" y="3765231"/>
              <a:ext cx="187734" cy="0"/>
            </a:xfrm>
            <a:prstGeom prst="line">
              <a:avLst/>
            </a:prstGeom>
            <a:ln w="9525"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9B7E813-4A44-4BA8-B4B0-E864FD4D6CE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082464" y="3981821"/>
              <a:ext cx="187734" cy="0"/>
            </a:xfrm>
            <a:prstGeom prst="line">
              <a:avLst/>
            </a:prstGeom>
            <a:ln w="9525"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02C26E25-420A-46E9-A3DF-9A69B1DA230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77373" y="3134739"/>
              <a:ext cx="0" cy="1657924"/>
            </a:xfrm>
            <a:prstGeom prst="line">
              <a:avLst/>
            </a:prstGeom>
            <a:ln w="9525"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5B39D87D-467E-48B4-A4FC-179B25B0AB0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277373" y="3548968"/>
              <a:ext cx="247627" cy="0"/>
            </a:xfrm>
            <a:prstGeom prst="line">
              <a:avLst/>
            </a:prstGeom>
            <a:ln w="9525"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TextBox 57"/>
          <p:cNvSpPr txBox="1"/>
          <p:nvPr/>
        </p:nvSpPr>
        <p:spPr>
          <a:xfrm>
            <a:off x="10744200" y="3505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PSG</a:t>
            </a:r>
          </a:p>
        </p:txBody>
      </p:sp>
      <p:sp>
        <p:nvSpPr>
          <p:cNvPr id="59" name="Shape 345">
            <a:extLst>
              <a:ext uri="{FF2B5EF4-FFF2-40B4-BE49-F238E27FC236}">
                <a16:creationId xmlns:a16="http://schemas.microsoft.com/office/drawing/2014/main" id="{AC644D57-48AF-4063-98B2-5E3491E8B802}"/>
              </a:ext>
            </a:extLst>
          </p:cNvPr>
          <p:cNvSpPr/>
          <p:nvPr/>
        </p:nvSpPr>
        <p:spPr>
          <a:xfrm>
            <a:off x="8915400" y="4148554"/>
            <a:ext cx="192516" cy="226130"/>
          </a:xfrm>
          <a:custGeom>
            <a:avLst/>
            <a:gdLst/>
            <a:ahLst/>
            <a:cxnLst/>
            <a:rect l="0" t="0" r="0" b="0"/>
            <a:pathLst>
              <a:path w="12018" h="15924" extrusionOk="0">
                <a:moveTo>
                  <a:pt x="6278" y="3444"/>
                </a:moveTo>
                <a:lnTo>
                  <a:pt x="6522" y="3493"/>
                </a:lnTo>
                <a:lnTo>
                  <a:pt x="6766" y="3542"/>
                </a:lnTo>
                <a:lnTo>
                  <a:pt x="7010" y="3639"/>
                </a:lnTo>
                <a:lnTo>
                  <a:pt x="7230" y="3737"/>
                </a:lnTo>
                <a:lnTo>
                  <a:pt x="7450" y="3883"/>
                </a:lnTo>
                <a:lnTo>
                  <a:pt x="7645" y="4030"/>
                </a:lnTo>
                <a:lnTo>
                  <a:pt x="7816" y="4201"/>
                </a:lnTo>
                <a:lnTo>
                  <a:pt x="7987" y="4372"/>
                </a:lnTo>
                <a:lnTo>
                  <a:pt x="8134" y="4567"/>
                </a:lnTo>
                <a:lnTo>
                  <a:pt x="8280" y="4787"/>
                </a:lnTo>
                <a:lnTo>
                  <a:pt x="8378" y="5007"/>
                </a:lnTo>
                <a:lnTo>
                  <a:pt x="8476" y="5251"/>
                </a:lnTo>
                <a:lnTo>
                  <a:pt x="8525" y="5495"/>
                </a:lnTo>
                <a:lnTo>
                  <a:pt x="8573" y="5740"/>
                </a:lnTo>
                <a:lnTo>
                  <a:pt x="8573" y="6008"/>
                </a:lnTo>
                <a:lnTo>
                  <a:pt x="8573" y="6277"/>
                </a:lnTo>
                <a:lnTo>
                  <a:pt x="8525" y="6521"/>
                </a:lnTo>
                <a:lnTo>
                  <a:pt x="8476" y="6765"/>
                </a:lnTo>
                <a:lnTo>
                  <a:pt x="8378" y="7010"/>
                </a:lnTo>
                <a:lnTo>
                  <a:pt x="8280" y="7229"/>
                </a:lnTo>
                <a:lnTo>
                  <a:pt x="8134" y="7449"/>
                </a:lnTo>
                <a:lnTo>
                  <a:pt x="7987" y="7645"/>
                </a:lnTo>
                <a:lnTo>
                  <a:pt x="7816" y="7816"/>
                </a:lnTo>
                <a:lnTo>
                  <a:pt x="7645" y="7987"/>
                </a:lnTo>
                <a:lnTo>
                  <a:pt x="7450" y="8133"/>
                </a:lnTo>
                <a:lnTo>
                  <a:pt x="7230" y="8280"/>
                </a:lnTo>
                <a:lnTo>
                  <a:pt x="7010" y="8377"/>
                </a:lnTo>
                <a:lnTo>
                  <a:pt x="6766" y="8475"/>
                </a:lnTo>
                <a:lnTo>
                  <a:pt x="6522" y="8524"/>
                </a:lnTo>
                <a:lnTo>
                  <a:pt x="6278" y="8573"/>
                </a:lnTo>
                <a:lnTo>
                  <a:pt x="5740" y="8573"/>
                </a:lnTo>
                <a:lnTo>
                  <a:pt x="5496" y="8524"/>
                </a:lnTo>
                <a:lnTo>
                  <a:pt x="5252" y="8475"/>
                </a:lnTo>
                <a:lnTo>
                  <a:pt x="5008" y="8377"/>
                </a:lnTo>
                <a:lnTo>
                  <a:pt x="4788" y="8280"/>
                </a:lnTo>
                <a:lnTo>
                  <a:pt x="4568" y="8133"/>
                </a:lnTo>
                <a:lnTo>
                  <a:pt x="4373" y="7987"/>
                </a:lnTo>
                <a:lnTo>
                  <a:pt x="4202" y="7816"/>
                </a:lnTo>
                <a:lnTo>
                  <a:pt x="4031" y="7645"/>
                </a:lnTo>
                <a:lnTo>
                  <a:pt x="3884" y="7449"/>
                </a:lnTo>
                <a:lnTo>
                  <a:pt x="3738" y="7229"/>
                </a:lnTo>
                <a:lnTo>
                  <a:pt x="3640" y="7010"/>
                </a:lnTo>
                <a:lnTo>
                  <a:pt x="3542" y="6765"/>
                </a:lnTo>
                <a:lnTo>
                  <a:pt x="3493" y="6521"/>
                </a:lnTo>
                <a:lnTo>
                  <a:pt x="3445" y="6277"/>
                </a:lnTo>
                <a:lnTo>
                  <a:pt x="3445" y="6008"/>
                </a:lnTo>
                <a:lnTo>
                  <a:pt x="3445" y="5740"/>
                </a:lnTo>
                <a:lnTo>
                  <a:pt x="3493" y="5495"/>
                </a:lnTo>
                <a:lnTo>
                  <a:pt x="3542" y="5251"/>
                </a:lnTo>
                <a:lnTo>
                  <a:pt x="3640" y="5007"/>
                </a:lnTo>
                <a:lnTo>
                  <a:pt x="3738" y="4787"/>
                </a:lnTo>
                <a:lnTo>
                  <a:pt x="3884" y="4567"/>
                </a:lnTo>
                <a:lnTo>
                  <a:pt x="4031" y="4372"/>
                </a:lnTo>
                <a:lnTo>
                  <a:pt x="4202" y="4201"/>
                </a:lnTo>
                <a:lnTo>
                  <a:pt x="4373" y="4030"/>
                </a:lnTo>
                <a:lnTo>
                  <a:pt x="4568" y="3883"/>
                </a:lnTo>
                <a:lnTo>
                  <a:pt x="4788" y="3737"/>
                </a:lnTo>
                <a:lnTo>
                  <a:pt x="5008" y="3639"/>
                </a:lnTo>
                <a:lnTo>
                  <a:pt x="5252" y="3542"/>
                </a:lnTo>
                <a:lnTo>
                  <a:pt x="5496" y="3493"/>
                </a:lnTo>
                <a:lnTo>
                  <a:pt x="5740" y="3444"/>
                </a:lnTo>
                <a:close/>
                <a:moveTo>
                  <a:pt x="5691" y="0"/>
                </a:moveTo>
                <a:lnTo>
                  <a:pt x="5398" y="25"/>
                </a:lnTo>
                <a:lnTo>
                  <a:pt x="5105" y="73"/>
                </a:lnTo>
                <a:lnTo>
                  <a:pt x="4788" y="122"/>
                </a:lnTo>
                <a:lnTo>
                  <a:pt x="4519" y="196"/>
                </a:lnTo>
                <a:lnTo>
                  <a:pt x="4226" y="269"/>
                </a:lnTo>
                <a:lnTo>
                  <a:pt x="3664" y="464"/>
                </a:lnTo>
                <a:lnTo>
                  <a:pt x="3152" y="733"/>
                </a:lnTo>
                <a:lnTo>
                  <a:pt x="2639" y="1026"/>
                </a:lnTo>
                <a:lnTo>
                  <a:pt x="2199" y="1368"/>
                </a:lnTo>
                <a:lnTo>
                  <a:pt x="1759" y="1759"/>
                </a:lnTo>
                <a:lnTo>
                  <a:pt x="1369" y="2198"/>
                </a:lnTo>
                <a:lnTo>
                  <a:pt x="1027" y="2638"/>
                </a:lnTo>
                <a:lnTo>
                  <a:pt x="734" y="3151"/>
                </a:lnTo>
                <a:lnTo>
                  <a:pt x="465" y="3664"/>
                </a:lnTo>
                <a:lnTo>
                  <a:pt x="270" y="4225"/>
                </a:lnTo>
                <a:lnTo>
                  <a:pt x="196" y="4518"/>
                </a:lnTo>
                <a:lnTo>
                  <a:pt x="123" y="4787"/>
                </a:lnTo>
                <a:lnTo>
                  <a:pt x="74" y="5105"/>
                </a:lnTo>
                <a:lnTo>
                  <a:pt x="25" y="5398"/>
                </a:lnTo>
                <a:lnTo>
                  <a:pt x="1" y="5691"/>
                </a:lnTo>
                <a:lnTo>
                  <a:pt x="1" y="6008"/>
                </a:lnTo>
                <a:lnTo>
                  <a:pt x="25" y="6448"/>
                </a:lnTo>
                <a:lnTo>
                  <a:pt x="74" y="6887"/>
                </a:lnTo>
                <a:lnTo>
                  <a:pt x="147" y="7352"/>
                </a:lnTo>
                <a:lnTo>
                  <a:pt x="270" y="7791"/>
                </a:lnTo>
                <a:lnTo>
                  <a:pt x="392" y="8231"/>
                </a:lnTo>
                <a:lnTo>
                  <a:pt x="563" y="8670"/>
                </a:lnTo>
                <a:lnTo>
                  <a:pt x="734" y="9110"/>
                </a:lnTo>
                <a:lnTo>
                  <a:pt x="929" y="9550"/>
                </a:lnTo>
                <a:lnTo>
                  <a:pt x="1149" y="9965"/>
                </a:lnTo>
                <a:lnTo>
                  <a:pt x="1393" y="10404"/>
                </a:lnTo>
                <a:lnTo>
                  <a:pt x="1906" y="11210"/>
                </a:lnTo>
                <a:lnTo>
                  <a:pt x="2443" y="11992"/>
                </a:lnTo>
                <a:lnTo>
                  <a:pt x="3005" y="12725"/>
                </a:lnTo>
                <a:lnTo>
                  <a:pt x="3567" y="13408"/>
                </a:lnTo>
                <a:lnTo>
                  <a:pt x="4104" y="14019"/>
                </a:lnTo>
                <a:lnTo>
                  <a:pt x="4617" y="14581"/>
                </a:lnTo>
                <a:lnTo>
                  <a:pt x="5081" y="15045"/>
                </a:lnTo>
                <a:lnTo>
                  <a:pt x="5740" y="15680"/>
                </a:lnTo>
                <a:lnTo>
                  <a:pt x="6009" y="15924"/>
                </a:lnTo>
                <a:lnTo>
                  <a:pt x="6278" y="15680"/>
                </a:lnTo>
                <a:lnTo>
                  <a:pt x="6937" y="15045"/>
                </a:lnTo>
                <a:lnTo>
                  <a:pt x="7401" y="14581"/>
                </a:lnTo>
                <a:lnTo>
                  <a:pt x="7914" y="14019"/>
                </a:lnTo>
                <a:lnTo>
                  <a:pt x="8451" y="13408"/>
                </a:lnTo>
                <a:lnTo>
                  <a:pt x="9013" y="12725"/>
                </a:lnTo>
                <a:lnTo>
                  <a:pt x="9575" y="11992"/>
                </a:lnTo>
                <a:lnTo>
                  <a:pt x="10112" y="11210"/>
                </a:lnTo>
                <a:lnTo>
                  <a:pt x="10625" y="10404"/>
                </a:lnTo>
                <a:lnTo>
                  <a:pt x="10869" y="9965"/>
                </a:lnTo>
                <a:lnTo>
                  <a:pt x="11089" y="9550"/>
                </a:lnTo>
                <a:lnTo>
                  <a:pt x="11284" y="9110"/>
                </a:lnTo>
                <a:lnTo>
                  <a:pt x="11455" y="8670"/>
                </a:lnTo>
                <a:lnTo>
                  <a:pt x="11626" y="8231"/>
                </a:lnTo>
                <a:lnTo>
                  <a:pt x="11748" y="7791"/>
                </a:lnTo>
                <a:lnTo>
                  <a:pt x="11871" y="7352"/>
                </a:lnTo>
                <a:lnTo>
                  <a:pt x="11944" y="6887"/>
                </a:lnTo>
                <a:lnTo>
                  <a:pt x="11993" y="6448"/>
                </a:lnTo>
                <a:lnTo>
                  <a:pt x="12017" y="6008"/>
                </a:lnTo>
                <a:lnTo>
                  <a:pt x="12017" y="5691"/>
                </a:lnTo>
                <a:lnTo>
                  <a:pt x="11993" y="5398"/>
                </a:lnTo>
                <a:lnTo>
                  <a:pt x="11944" y="5105"/>
                </a:lnTo>
                <a:lnTo>
                  <a:pt x="11895" y="4787"/>
                </a:lnTo>
                <a:lnTo>
                  <a:pt x="11822" y="4518"/>
                </a:lnTo>
                <a:lnTo>
                  <a:pt x="11748" y="4225"/>
                </a:lnTo>
                <a:lnTo>
                  <a:pt x="11553" y="3664"/>
                </a:lnTo>
                <a:lnTo>
                  <a:pt x="11284" y="3151"/>
                </a:lnTo>
                <a:lnTo>
                  <a:pt x="10991" y="2638"/>
                </a:lnTo>
                <a:lnTo>
                  <a:pt x="10649" y="2198"/>
                </a:lnTo>
                <a:lnTo>
                  <a:pt x="10259" y="1759"/>
                </a:lnTo>
                <a:lnTo>
                  <a:pt x="9819" y="1368"/>
                </a:lnTo>
                <a:lnTo>
                  <a:pt x="9379" y="1026"/>
                </a:lnTo>
                <a:lnTo>
                  <a:pt x="8866" y="733"/>
                </a:lnTo>
                <a:lnTo>
                  <a:pt x="8354" y="464"/>
                </a:lnTo>
                <a:lnTo>
                  <a:pt x="7792" y="269"/>
                </a:lnTo>
                <a:lnTo>
                  <a:pt x="7499" y="196"/>
                </a:lnTo>
                <a:lnTo>
                  <a:pt x="7230" y="122"/>
                </a:lnTo>
                <a:lnTo>
                  <a:pt x="6913" y="73"/>
                </a:lnTo>
                <a:lnTo>
                  <a:pt x="6620" y="25"/>
                </a:lnTo>
                <a:lnTo>
                  <a:pt x="6326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lIns="76184" tIns="76184" rIns="76184" bIns="76184" anchor="ctr" anchorCtr="0">
            <a:noAutofit/>
          </a:bodyPr>
          <a:lstStyle/>
          <a:p>
            <a:pPr>
              <a:spcBef>
                <a:spcPts val="0"/>
              </a:spcBef>
            </a:pPr>
            <a:endParaRPr dirty="0"/>
          </a:p>
        </p:txBody>
      </p:sp>
      <p:sp>
        <p:nvSpPr>
          <p:cNvPr id="60" name="Shape 345">
            <a:extLst>
              <a:ext uri="{FF2B5EF4-FFF2-40B4-BE49-F238E27FC236}">
                <a16:creationId xmlns:a16="http://schemas.microsoft.com/office/drawing/2014/main" id="{22450892-3B7A-4F06-B536-9992854063BF}"/>
              </a:ext>
            </a:extLst>
          </p:cNvPr>
          <p:cNvSpPr/>
          <p:nvPr/>
        </p:nvSpPr>
        <p:spPr>
          <a:xfrm>
            <a:off x="11719862" y="4114800"/>
            <a:ext cx="243538" cy="286062"/>
          </a:xfrm>
          <a:custGeom>
            <a:avLst/>
            <a:gdLst/>
            <a:ahLst/>
            <a:cxnLst/>
            <a:rect l="0" t="0" r="0" b="0"/>
            <a:pathLst>
              <a:path w="12018" h="15924" extrusionOk="0">
                <a:moveTo>
                  <a:pt x="6278" y="3444"/>
                </a:moveTo>
                <a:lnTo>
                  <a:pt x="6522" y="3493"/>
                </a:lnTo>
                <a:lnTo>
                  <a:pt x="6766" y="3542"/>
                </a:lnTo>
                <a:lnTo>
                  <a:pt x="7010" y="3639"/>
                </a:lnTo>
                <a:lnTo>
                  <a:pt x="7230" y="3737"/>
                </a:lnTo>
                <a:lnTo>
                  <a:pt x="7450" y="3883"/>
                </a:lnTo>
                <a:lnTo>
                  <a:pt x="7645" y="4030"/>
                </a:lnTo>
                <a:lnTo>
                  <a:pt x="7816" y="4201"/>
                </a:lnTo>
                <a:lnTo>
                  <a:pt x="7987" y="4372"/>
                </a:lnTo>
                <a:lnTo>
                  <a:pt x="8134" y="4567"/>
                </a:lnTo>
                <a:lnTo>
                  <a:pt x="8280" y="4787"/>
                </a:lnTo>
                <a:lnTo>
                  <a:pt x="8378" y="5007"/>
                </a:lnTo>
                <a:lnTo>
                  <a:pt x="8476" y="5251"/>
                </a:lnTo>
                <a:lnTo>
                  <a:pt x="8525" y="5495"/>
                </a:lnTo>
                <a:lnTo>
                  <a:pt x="8573" y="5740"/>
                </a:lnTo>
                <a:lnTo>
                  <a:pt x="8573" y="6008"/>
                </a:lnTo>
                <a:lnTo>
                  <a:pt x="8573" y="6277"/>
                </a:lnTo>
                <a:lnTo>
                  <a:pt x="8525" y="6521"/>
                </a:lnTo>
                <a:lnTo>
                  <a:pt x="8476" y="6765"/>
                </a:lnTo>
                <a:lnTo>
                  <a:pt x="8378" y="7010"/>
                </a:lnTo>
                <a:lnTo>
                  <a:pt x="8280" y="7229"/>
                </a:lnTo>
                <a:lnTo>
                  <a:pt x="8134" y="7449"/>
                </a:lnTo>
                <a:lnTo>
                  <a:pt x="7987" y="7645"/>
                </a:lnTo>
                <a:lnTo>
                  <a:pt x="7816" y="7816"/>
                </a:lnTo>
                <a:lnTo>
                  <a:pt x="7645" y="7987"/>
                </a:lnTo>
                <a:lnTo>
                  <a:pt x="7450" y="8133"/>
                </a:lnTo>
                <a:lnTo>
                  <a:pt x="7230" y="8280"/>
                </a:lnTo>
                <a:lnTo>
                  <a:pt x="7010" y="8377"/>
                </a:lnTo>
                <a:lnTo>
                  <a:pt x="6766" y="8475"/>
                </a:lnTo>
                <a:lnTo>
                  <a:pt x="6522" y="8524"/>
                </a:lnTo>
                <a:lnTo>
                  <a:pt x="6278" y="8573"/>
                </a:lnTo>
                <a:lnTo>
                  <a:pt x="5740" y="8573"/>
                </a:lnTo>
                <a:lnTo>
                  <a:pt x="5496" y="8524"/>
                </a:lnTo>
                <a:lnTo>
                  <a:pt x="5252" y="8475"/>
                </a:lnTo>
                <a:lnTo>
                  <a:pt x="5008" y="8377"/>
                </a:lnTo>
                <a:lnTo>
                  <a:pt x="4788" y="8280"/>
                </a:lnTo>
                <a:lnTo>
                  <a:pt x="4568" y="8133"/>
                </a:lnTo>
                <a:lnTo>
                  <a:pt x="4373" y="7987"/>
                </a:lnTo>
                <a:lnTo>
                  <a:pt x="4202" y="7816"/>
                </a:lnTo>
                <a:lnTo>
                  <a:pt x="4031" y="7645"/>
                </a:lnTo>
                <a:lnTo>
                  <a:pt x="3884" y="7449"/>
                </a:lnTo>
                <a:lnTo>
                  <a:pt x="3738" y="7229"/>
                </a:lnTo>
                <a:lnTo>
                  <a:pt x="3640" y="7010"/>
                </a:lnTo>
                <a:lnTo>
                  <a:pt x="3542" y="6765"/>
                </a:lnTo>
                <a:lnTo>
                  <a:pt x="3493" y="6521"/>
                </a:lnTo>
                <a:lnTo>
                  <a:pt x="3445" y="6277"/>
                </a:lnTo>
                <a:lnTo>
                  <a:pt x="3445" y="6008"/>
                </a:lnTo>
                <a:lnTo>
                  <a:pt x="3445" y="5740"/>
                </a:lnTo>
                <a:lnTo>
                  <a:pt x="3493" y="5495"/>
                </a:lnTo>
                <a:lnTo>
                  <a:pt x="3542" y="5251"/>
                </a:lnTo>
                <a:lnTo>
                  <a:pt x="3640" y="5007"/>
                </a:lnTo>
                <a:lnTo>
                  <a:pt x="3738" y="4787"/>
                </a:lnTo>
                <a:lnTo>
                  <a:pt x="3884" y="4567"/>
                </a:lnTo>
                <a:lnTo>
                  <a:pt x="4031" y="4372"/>
                </a:lnTo>
                <a:lnTo>
                  <a:pt x="4202" y="4201"/>
                </a:lnTo>
                <a:lnTo>
                  <a:pt x="4373" y="4030"/>
                </a:lnTo>
                <a:lnTo>
                  <a:pt x="4568" y="3883"/>
                </a:lnTo>
                <a:lnTo>
                  <a:pt x="4788" y="3737"/>
                </a:lnTo>
                <a:lnTo>
                  <a:pt x="5008" y="3639"/>
                </a:lnTo>
                <a:lnTo>
                  <a:pt x="5252" y="3542"/>
                </a:lnTo>
                <a:lnTo>
                  <a:pt x="5496" y="3493"/>
                </a:lnTo>
                <a:lnTo>
                  <a:pt x="5740" y="3444"/>
                </a:lnTo>
                <a:close/>
                <a:moveTo>
                  <a:pt x="5691" y="0"/>
                </a:moveTo>
                <a:lnTo>
                  <a:pt x="5398" y="25"/>
                </a:lnTo>
                <a:lnTo>
                  <a:pt x="5105" y="73"/>
                </a:lnTo>
                <a:lnTo>
                  <a:pt x="4788" y="122"/>
                </a:lnTo>
                <a:lnTo>
                  <a:pt x="4519" y="196"/>
                </a:lnTo>
                <a:lnTo>
                  <a:pt x="4226" y="269"/>
                </a:lnTo>
                <a:lnTo>
                  <a:pt x="3664" y="464"/>
                </a:lnTo>
                <a:lnTo>
                  <a:pt x="3152" y="733"/>
                </a:lnTo>
                <a:lnTo>
                  <a:pt x="2639" y="1026"/>
                </a:lnTo>
                <a:lnTo>
                  <a:pt x="2199" y="1368"/>
                </a:lnTo>
                <a:lnTo>
                  <a:pt x="1759" y="1759"/>
                </a:lnTo>
                <a:lnTo>
                  <a:pt x="1369" y="2198"/>
                </a:lnTo>
                <a:lnTo>
                  <a:pt x="1027" y="2638"/>
                </a:lnTo>
                <a:lnTo>
                  <a:pt x="734" y="3151"/>
                </a:lnTo>
                <a:lnTo>
                  <a:pt x="465" y="3664"/>
                </a:lnTo>
                <a:lnTo>
                  <a:pt x="270" y="4225"/>
                </a:lnTo>
                <a:lnTo>
                  <a:pt x="196" y="4518"/>
                </a:lnTo>
                <a:lnTo>
                  <a:pt x="123" y="4787"/>
                </a:lnTo>
                <a:lnTo>
                  <a:pt x="74" y="5105"/>
                </a:lnTo>
                <a:lnTo>
                  <a:pt x="25" y="5398"/>
                </a:lnTo>
                <a:lnTo>
                  <a:pt x="1" y="5691"/>
                </a:lnTo>
                <a:lnTo>
                  <a:pt x="1" y="6008"/>
                </a:lnTo>
                <a:lnTo>
                  <a:pt x="25" y="6448"/>
                </a:lnTo>
                <a:lnTo>
                  <a:pt x="74" y="6887"/>
                </a:lnTo>
                <a:lnTo>
                  <a:pt x="147" y="7352"/>
                </a:lnTo>
                <a:lnTo>
                  <a:pt x="270" y="7791"/>
                </a:lnTo>
                <a:lnTo>
                  <a:pt x="392" y="8231"/>
                </a:lnTo>
                <a:lnTo>
                  <a:pt x="563" y="8670"/>
                </a:lnTo>
                <a:lnTo>
                  <a:pt x="734" y="9110"/>
                </a:lnTo>
                <a:lnTo>
                  <a:pt x="929" y="9550"/>
                </a:lnTo>
                <a:lnTo>
                  <a:pt x="1149" y="9965"/>
                </a:lnTo>
                <a:lnTo>
                  <a:pt x="1393" y="10404"/>
                </a:lnTo>
                <a:lnTo>
                  <a:pt x="1906" y="11210"/>
                </a:lnTo>
                <a:lnTo>
                  <a:pt x="2443" y="11992"/>
                </a:lnTo>
                <a:lnTo>
                  <a:pt x="3005" y="12725"/>
                </a:lnTo>
                <a:lnTo>
                  <a:pt x="3567" y="13408"/>
                </a:lnTo>
                <a:lnTo>
                  <a:pt x="4104" y="14019"/>
                </a:lnTo>
                <a:lnTo>
                  <a:pt x="4617" y="14581"/>
                </a:lnTo>
                <a:lnTo>
                  <a:pt x="5081" y="15045"/>
                </a:lnTo>
                <a:lnTo>
                  <a:pt x="5740" y="15680"/>
                </a:lnTo>
                <a:lnTo>
                  <a:pt x="6009" y="15924"/>
                </a:lnTo>
                <a:lnTo>
                  <a:pt x="6278" y="15680"/>
                </a:lnTo>
                <a:lnTo>
                  <a:pt x="6937" y="15045"/>
                </a:lnTo>
                <a:lnTo>
                  <a:pt x="7401" y="14581"/>
                </a:lnTo>
                <a:lnTo>
                  <a:pt x="7914" y="14019"/>
                </a:lnTo>
                <a:lnTo>
                  <a:pt x="8451" y="13408"/>
                </a:lnTo>
                <a:lnTo>
                  <a:pt x="9013" y="12725"/>
                </a:lnTo>
                <a:lnTo>
                  <a:pt x="9575" y="11992"/>
                </a:lnTo>
                <a:lnTo>
                  <a:pt x="10112" y="11210"/>
                </a:lnTo>
                <a:lnTo>
                  <a:pt x="10625" y="10404"/>
                </a:lnTo>
                <a:lnTo>
                  <a:pt x="10869" y="9965"/>
                </a:lnTo>
                <a:lnTo>
                  <a:pt x="11089" y="9550"/>
                </a:lnTo>
                <a:lnTo>
                  <a:pt x="11284" y="9110"/>
                </a:lnTo>
                <a:lnTo>
                  <a:pt x="11455" y="8670"/>
                </a:lnTo>
                <a:lnTo>
                  <a:pt x="11626" y="8231"/>
                </a:lnTo>
                <a:lnTo>
                  <a:pt x="11748" y="7791"/>
                </a:lnTo>
                <a:lnTo>
                  <a:pt x="11871" y="7352"/>
                </a:lnTo>
                <a:lnTo>
                  <a:pt x="11944" y="6887"/>
                </a:lnTo>
                <a:lnTo>
                  <a:pt x="11993" y="6448"/>
                </a:lnTo>
                <a:lnTo>
                  <a:pt x="12017" y="6008"/>
                </a:lnTo>
                <a:lnTo>
                  <a:pt x="12017" y="5691"/>
                </a:lnTo>
                <a:lnTo>
                  <a:pt x="11993" y="5398"/>
                </a:lnTo>
                <a:lnTo>
                  <a:pt x="11944" y="5105"/>
                </a:lnTo>
                <a:lnTo>
                  <a:pt x="11895" y="4787"/>
                </a:lnTo>
                <a:lnTo>
                  <a:pt x="11822" y="4518"/>
                </a:lnTo>
                <a:lnTo>
                  <a:pt x="11748" y="4225"/>
                </a:lnTo>
                <a:lnTo>
                  <a:pt x="11553" y="3664"/>
                </a:lnTo>
                <a:lnTo>
                  <a:pt x="11284" y="3151"/>
                </a:lnTo>
                <a:lnTo>
                  <a:pt x="10991" y="2638"/>
                </a:lnTo>
                <a:lnTo>
                  <a:pt x="10649" y="2198"/>
                </a:lnTo>
                <a:lnTo>
                  <a:pt x="10259" y="1759"/>
                </a:lnTo>
                <a:lnTo>
                  <a:pt x="9819" y="1368"/>
                </a:lnTo>
                <a:lnTo>
                  <a:pt x="9379" y="1026"/>
                </a:lnTo>
                <a:lnTo>
                  <a:pt x="8866" y="733"/>
                </a:lnTo>
                <a:lnTo>
                  <a:pt x="8354" y="464"/>
                </a:lnTo>
                <a:lnTo>
                  <a:pt x="7792" y="269"/>
                </a:lnTo>
                <a:lnTo>
                  <a:pt x="7499" y="196"/>
                </a:lnTo>
                <a:lnTo>
                  <a:pt x="7230" y="122"/>
                </a:lnTo>
                <a:lnTo>
                  <a:pt x="6913" y="73"/>
                </a:lnTo>
                <a:lnTo>
                  <a:pt x="6620" y="25"/>
                </a:lnTo>
                <a:lnTo>
                  <a:pt x="6326" y="0"/>
                </a:lnTo>
                <a:close/>
              </a:path>
            </a:pathLst>
          </a:custGeom>
          <a:solidFill>
            <a:srgbClr val="265691"/>
          </a:solidFill>
          <a:ln>
            <a:noFill/>
          </a:ln>
        </p:spPr>
        <p:txBody>
          <a:bodyPr lIns="76184" tIns="76184" rIns="76184" bIns="76184" anchor="ctr" anchorCtr="0">
            <a:noAutofit/>
          </a:bodyPr>
          <a:lstStyle/>
          <a:p>
            <a:pPr>
              <a:spcBef>
                <a:spcPts val="0"/>
              </a:spcBef>
            </a:pPr>
            <a:endParaRPr dirty="0"/>
          </a:p>
        </p:txBody>
      </p:sp>
      <p:sp>
        <p:nvSpPr>
          <p:cNvPr id="61" name="TextBox 60"/>
          <p:cNvSpPr txBox="1"/>
          <p:nvPr/>
        </p:nvSpPr>
        <p:spPr>
          <a:xfrm>
            <a:off x="8915400" y="38100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chemeClr val="tx1"/>
                </a:solidFill>
              </a:rPr>
              <a:t>Tx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1430000" y="38100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Rx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plate_802-11-Submission-16-9_ppt2007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8C39185-4AEF-48CB-BDD5-F4EF06AC9B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4372534-44A3-4990-8A66-EA9D7A21C8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DD6B17-2002-48CE-BC90-1BC614AA335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template_802-11-Submission-16-9_ppt2007</Template>
  <TotalTime>3333</TotalTime>
  <Words>2002</Words>
  <Application>Microsoft Office PowerPoint</Application>
  <PresentationFormat>Widescreen</PresentationFormat>
  <Paragraphs>259</Paragraphs>
  <Slides>15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Roboto</vt:lpstr>
      <vt:lpstr>Times New Roman</vt:lpstr>
      <vt:lpstr>Wingdings</vt:lpstr>
      <vt:lpstr>template_802-11-Submission-16-9_ppt2007</vt:lpstr>
      <vt:lpstr>Document</vt:lpstr>
      <vt:lpstr>802.11 Sensing: Applications, Feasibility, Standardization</vt:lpstr>
      <vt:lpstr>Outline</vt:lpstr>
      <vt:lpstr>Introduction to 802.11 sensing (WiFi sensing)</vt:lpstr>
      <vt:lpstr>Why 802.11 sensing?</vt:lpstr>
      <vt:lpstr>Advantages of 802.11 sensing over some common sensors</vt:lpstr>
      <vt:lpstr>Functionalities/applications of 802.11 sensing</vt:lpstr>
      <vt:lpstr>Business opportunities of 802.11 sensing</vt:lpstr>
      <vt:lpstr>Feasibility of 802.11 - Motion Detection</vt:lpstr>
      <vt:lpstr>Feasibility of 802.11 - Breathing Monitoring</vt:lpstr>
      <vt:lpstr>Feasibility of 802.11 Locationing/Tracking</vt:lpstr>
      <vt:lpstr>Need of standardization for 802.11 sensing</vt:lpstr>
      <vt:lpstr>Need of standardization for 802.11 sensing</vt:lpstr>
      <vt:lpstr>Conclusion</vt:lpstr>
      <vt:lpstr>References</vt:lpstr>
      <vt:lpstr>    Straw Poll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eeau90</dc:creator>
  <cp:lastModifiedBy>Jim Lansford</cp:lastModifiedBy>
  <cp:revision>69</cp:revision>
  <cp:lastPrinted>1601-01-01T00:00:00Z</cp:lastPrinted>
  <dcterms:created xsi:type="dcterms:W3CDTF">2019-09-04T16:40:26Z</dcterms:created>
  <dcterms:modified xsi:type="dcterms:W3CDTF">2019-09-16T02:14:45Z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