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66" r:id="rId5"/>
    <p:sldId id="265" r:id="rId6"/>
    <p:sldId id="262" r:id="rId7"/>
    <p:sldId id="289" r:id="rId8"/>
    <p:sldId id="288" r:id="rId9"/>
    <p:sldId id="267" r:id="rId10"/>
    <p:sldId id="276" r:id="rId11"/>
    <p:sldId id="273" r:id="rId12"/>
    <p:sldId id="268" r:id="rId13"/>
    <p:sldId id="269" r:id="rId14"/>
    <p:sldId id="281" r:id="rId15"/>
    <p:sldId id="282" r:id="rId16"/>
    <p:sldId id="283" r:id="rId17"/>
    <p:sldId id="284" r:id="rId18"/>
    <p:sldId id="285" r:id="rId19"/>
    <p:sldId id="275" r:id="rId20"/>
    <p:sldId id="277" r:id="rId21"/>
    <p:sldId id="278" r:id="rId22"/>
    <p:sldId id="279" r:id="rId23"/>
    <p:sldId id="280" r:id="rId24"/>
    <p:sldId id="292" r:id="rId25"/>
    <p:sldId id="290" r:id="rId26"/>
    <p:sldId id="291" r:id="rId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p:cViewPr varScale="1">
        <p:scale>
          <a:sx n="91" d="100"/>
          <a:sy n="91" d="100"/>
        </p:scale>
        <p:origin x="163" y="7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Sheet1!$A$2:$A$26</c:f>
              <c:numCache>
                <c:formatCode>General</c:formatCode>
                <c:ptCount val="25"/>
                <c:pt idx="0">
                  <c:v>2.9999999999999997E-4</c:v>
                </c:pt>
                <c:pt idx="1">
                  <c:v>4.2798500000000003E-2</c:v>
                </c:pt>
                <c:pt idx="2">
                  <c:v>8.5296999999999998E-2</c:v>
                </c:pt>
                <c:pt idx="3">
                  <c:v>0.12779550000000001</c:v>
                </c:pt>
                <c:pt idx="4">
                  <c:v>0.170294</c:v>
                </c:pt>
                <c:pt idx="5">
                  <c:v>0.2127925</c:v>
                </c:pt>
                <c:pt idx="6">
                  <c:v>0.25529099999999999</c:v>
                </c:pt>
                <c:pt idx="7">
                  <c:v>0.29778949999999998</c:v>
                </c:pt>
                <c:pt idx="8">
                  <c:v>0.34028799999999998</c:v>
                </c:pt>
                <c:pt idx="9">
                  <c:v>0.38278649999999997</c:v>
                </c:pt>
                <c:pt idx="10">
                  <c:v>0.42528500000000002</c:v>
                </c:pt>
                <c:pt idx="11">
                  <c:v>0.46778350000000002</c:v>
                </c:pt>
                <c:pt idx="12">
                  <c:v>0.51028200000000001</c:v>
                </c:pt>
                <c:pt idx="13">
                  <c:v>0.55278050000000001</c:v>
                </c:pt>
                <c:pt idx="14">
                  <c:v>0.595279</c:v>
                </c:pt>
                <c:pt idx="15">
                  <c:v>0.6377775</c:v>
                </c:pt>
                <c:pt idx="16">
                  <c:v>0.68027599999999999</c:v>
                </c:pt>
                <c:pt idx="17">
                  <c:v>0.72277449999999999</c:v>
                </c:pt>
                <c:pt idx="18">
                  <c:v>0.76527299999999998</c:v>
                </c:pt>
                <c:pt idx="19">
                  <c:v>0.80777149999999998</c:v>
                </c:pt>
                <c:pt idx="20">
                  <c:v>0.85026999999999997</c:v>
                </c:pt>
                <c:pt idx="21">
                  <c:v>0.89276849999999996</c:v>
                </c:pt>
                <c:pt idx="22">
                  <c:v>0.93526699999999996</c:v>
                </c:pt>
                <c:pt idx="23">
                  <c:v>0.97776549999999995</c:v>
                </c:pt>
                <c:pt idx="24">
                  <c:v>1.0202640000000001</c:v>
                </c:pt>
              </c:numCache>
            </c:numRef>
          </c:xVal>
          <c:yVal>
            <c:numRef>
              <c:f>Sheet1!$F$2:$F$26</c:f>
              <c:numCache>
                <c:formatCode>General</c:formatCode>
                <c:ptCount val="25"/>
                <c:pt idx="0">
                  <c:v>0</c:v>
                </c:pt>
                <c:pt idx="1">
                  <c:v>-3.6189334540228018</c:v>
                </c:pt>
                <c:pt idx="2">
                  <c:v>-3.4079682917767151</c:v>
                </c:pt>
                <c:pt idx="3">
                  <c:v>-2.8937323240586643</c:v>
                </c:pt>
                <c:pt idx="4">
                  <c:v>-2.3077060464053254</c:v>
                </c:pt>
                <c:pt idx="5">
                  <c:v>-1.7676971614031807</c:v>
                </c:pt>
                <c:pt idx="6">
                  <c:v>-1.3127075685244201</c:v>
                </c:pt>
                <c:pt idx="7">
                  <c:v>-0.90445569979368656</c:v>
                </c:pt>
                <c:pt idx="8">
                  <c:v>-0.63441369628931454</c:v>
                </c:pt>
                <c:pt idx="9">
                  <c:v>-0.86208671435372963</c:v>
                </c:pt>
                <c:pt idx="10">
                  <c:v>-1.58200902945865</c:v>
                </c:pt>
                <c:pt idx="11">
                  <c:v>-2.0948509489701159</c:v>
                </c:pt>
                <c:pt idx="12">
                  <c:v>-2.7155926177677543</c:v>
                </c:pt>
                <c:pt idx="13">
                  <c:v>-4.3284695169655478</c:v>
                </c:pt>
                <c:pt idx="14">
                  <c:v>-6.9495814884208187</c:v>
                </c:pt>
                <c:pt idx="15">
                  <c:v>-9.8288247497967767</c:v>
                </c:pt>
                <c:pt idx="16">
                  <c:v>-12.733276998190671</c:v>
                </c:pt>
                <c:pt idx="17">
                  <c:v>-15.540340547607993</c:v>
                </c:pt>
                <c:pt idx="18">
                  <c:v>-17.529895075299525</c:v>
                </c:pt>
                <c:pt idx="19">
                  <c:v>-19.469724164553039</c:v>
                </c:pt>
                <c:pt idx="20">
                  <c:v>-21.775357758066587</c:v>
                </c:pt>
                <c:pt idx="21">
                  <c:v>-24.281938741976912</c:v>
                </c:pt>
                <c:pt idx="22">
                  <c:v>-26.54727803519518</c:v>
                </c:pt>
                <c:pt idx="23">
                  <c:v>-27.979080313482843</c:v>
                </c:pt>
                <c:pt idx="24">
                  <c:v>-29.721848132006652</c:v>
                </c:pt>
              </c:numCache>
            </c:numRef>
          </c:yVal>
          <c:smooth val="0"/>
          <c:extLst>
            <c:ext xmlns:c16="http://schemas.microsoft.com/office/drawing/2014/chart" uri="{C3380CC4-5D6E-409C-BE32-E72D297353CC}">
              <c16:uniqueId val="{00000000-5212-4809-AB59-FE354A109C09}"/>
            </c:ext>
          </c:extLst>
        </c:ser>
        <c:dLbls>
          <c:showLegendKey val="0"/>
          <c:showVal val="0"/>
          <c:showCatName val="0"/>
          <c:showSerName val="0"/>
          <c:showPercent val="0"/>
          <c:showBubbleSize val="0"/>
        </c:dLbls>
        <c:axId val="675353640"/>
        <c:axId val="675345768"/>
      </c:scatterChart>
      <c:valAx>
        <c:axId val="675353640"/>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Frequency [GHz]</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345768"/>
        <c:crossesAt val="-10"/>
        <c:crossBetween val="midCat"/>
      </c:valAx>
      <c:valAx>
        <c:axId val="675345768"/>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Front-end response [dB]</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3536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9/17/2019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039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6644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946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809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907028" y="1916832"/>
            <a:ext cx="10368457" cy="4392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3" name="Footer Placeholder 2"/>
          <p:cNvSpPr>
            <a:spLocks noGrp="1"/>
          </p:cNvSpPr>
          <p:nvPr>
            <p:ph type="ftr" sz="quarter" idx="13"/>
          </p:nvPr>
        </p:nvSpPr>
        <p:spPr/>
        <p:txBody>
          <a:bodyPr/>
          <a:lstStyle/>
          <a:p>
            <a:r>
              <a:rPr lang="en-GB"/>
              <a:t>Nikola Serafimovski, pureLiFi</a:t>
            </a:r>
            <a:endParaRPr lang="en-GB" dirty="0"/>
          </a:p>
        </p:txBody>
      </p:sp>
      <p:sp>
        <p:nvSpPr>
          <p:cNvPr id="5" name="Slide Number Placeholder 4"/>
          <p:cNvSpPr>
            <a:spLocks noGrp="1"/>
          </p:cNvSpPr>
          <p:nvPr>
            <p:ph type="sldNum" sz="quarter" idx="14"/>
          </p:nvPr>
        </p:nvSpPr>
        <p:spPr/>
        <p:txBody>
          <a:bodyPr/>
          <a:lstStyle/>
          <a:p>
            <a:fld id="{BABAAEC6-4650-4F8D-93E2-685F1A538864}" type="slidenum">
              <a:rPr lang="en-GB" smtClean="0"/>
              <a:pPr/>
              <a:t>‹#›</a:t>
            </a:fld>
            <a:endParaRPr lang="en-GB" dirty="0"/>
          </a:p>
        </p:txBody>
      </p:sp>
    </p:spTree>
    <p:extLst>
      <p:ext uri="{BB962C8B-B14F-4D97-AF65-F5344CB8AC3E}">
        <p14:creationId xmlns:p14="http://schemas.microsoft.com/office/powerpoint/2010/main" val="108927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Nikola Serafimovski, pureLiFi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r>
              <a:rPr lang="en-GB"/>
              <a:t>Nikola Serafimovski, pureLiFi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Nikola Serafimovski, pureLiFi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r>
              <a:rPr lang="en-GB"/>
              <a:t>Nikola Serafimovski, pureLiFi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r>
              <a:rPr lang="en-GB"/>
              <a:t>Nikola Serafimovski, pureLiFi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Nikola Serafimovski, pureLiFi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802.11-19/1625r3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hyperlink" Target="https://ieeexplore.ieee.org/document/875685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edmundoptics.com/resources/application-notes/testing-and-detection/basic-principles-of-silicon-detect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18/11-18-1574-05-00bb-lc-frontend-models.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Proposal for common-mode mandatory PHY</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2019-09-14</a:t>
            </a:r>
          </a:p>
        </p:txBody>
      </p:sp>
      <p:sp>
        <p:nvSpPr>
          <p:cNvPr id="7" name="Footer Placeholder 4"/>
          <p:cNvSpPr>
            <a:spLocks noGrp="1"/>
          </p:cNvSpPr>
          <p:nvPr>
            <p:ph type="ftr" idx="11"/>
          </p:nvPr>
        </p:nvSpPr>
        <p:spPr/>
        <p:txBody>
          <a:bodyPr/>
          <a:lstStyle/>
          <a:p>
            <a:r>
              <a:rPr lang="en-GB"/>
              <a:t>Nikola Serafimovski, pureLiFi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382794089"/>
              </p:ext>
            </p:extLst>
          </p:nvPr>
        </p:nvGraphicFramePr>
        <p:xfrm>
          <a:off x="595313" y="2414588"/>
          <a:ext cx="10839450" cy="3613150"/>
        </p:xfrm>
        <a:graphic>
          <a:graphicData uri="http://schemas.openxmlformats.org/presentationml/2006/ole">
            <mc:AlternateContent xmlns:mc="http://schemas.openxmlformats.org/markup-compatibility/2006">
              <mc:Choice xmlns:v="urn:schemas-microsoft-com:vml" Requires="v">
                <p:oleObj spid="_x0000_s1062" name="Document" r:id="rId4" imgW="10329817" imgH="3448311" progId="Word.Document.8">
                  <p:embed/>
                </p:oleObj>
              </mc:Choice>
              <mc:Fallback>
                <p:oleObj name="Document" r:id="rId4" imgW="10329817" imgH="3448311" progId="Word.Document.8">
                  <p:embed/>
                  <p:pic>
                    <p:nvPicPr>
                      <p:cNvPr id="3075" name="Object 3"/>
                      <p:cNvPicPr>
                        <a:picLocks noChangeAspect="1" noChangeArrowheads="1"/>
                      </p:cNvPicPr>
                      <p:nvPr/>
                    </p:nvPicPr>
                    <p:blipFill>
                      <a:blip r:embed="rId5"/>
                      <a:srcRect/>
                      <a:stretch>
                        <a:fillRect/>
                      </a:stretch>
                    </p:blipFill>
                    <p:spPr bwMode="auto">
                      <a:xfrm>
                        <a:off x="595313" y="2414588"/>
                        <a:ext cx="10839450" cy="36131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a:xfrm>
            <a:off x="914400" y="592459"/>
            <a:ext cx="10361084" cy="1065213"/>
          </a:xfrm>
        </p:spPr>
        <p:txBody>
          <a:bodyPr/>
          <a:lstStyle/>
          <a:p>
            <a:r>
              <a:rPr lang="en-GB" sz="2800" dirty="0"/>
              <a:t>Appropriate system design can avoid </a:t>
            </a:r>
            <a:r>
              <a:rPr lang="en-GB" sz="2800" dirty="0" err="1"/>
              <a:t>nLoS</a:t>
            </a:r>
            <a:r>
              <a:rPr lang="en-GB" sz="2800" dirty="0"/>
              <a:t> scenarios, making 11ax suitable to be a common-mode PHY basis</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a:xfrm>
            <a:off x="8832303" y="2132856"/>
            <a:ext cx="2443181" cy="3961558"/>
          </a:xfrm>
        </p:spPr>
        <p:txBody>
          <a:bodyPr/>
          <a:lstStyle/>
          <a:p>
            <a:pPr marL="0" indent="0"/>
            <a:r>
              <a:rPr lang="en-GB" u="sng" dirty="0">
                <a:solidFill>
                  <a:schemeClr val="accent6"/>
                </a:solidFill>
                <a:hlinkClick r:id="rId4">
                  <a:extLst>
                    <a:ext uri="{A12FA001-AC4F-418D-AE19-62706E023703}">
                      <ahyp:hlinkClr xmlns:ahyp="http://schemas.microsoft.com/office/drawing/2018/hyperlinkcolor" val="tx"/>
                    </a:ext>
                  </a:extLst>
                </a:hlinkClick>
              </a:rPr>
              <a:t>https://ieeexplore.ieee.org/document/8756852</a:t>
            </a:r>
            <a:r>
              <a:rPr lang="en-GB" u="sng" dirty="0">
                <a:solidFill>
                  <a:schemeClr val="accent6"/>
                </a:solidFill>
              </a:rPr>
              <a:t> </a:t>
            </a:r>
            <a:endParaRPr lang="en-GB" dirty="0">
              <a:solidFill>
                <a:schemeClr val="accent6"/>
              </a:solidFill>
            </a:endParaRPr>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pic>
        <p:nvPicPr>
          <p:cNvPr id="8" name="movement_trace_v2">
            <a:hlinkClick r:id="" action="ppaction://media"/>
            <a:extLst>
              <a:ext uri="{FF2B5EF4-FFF2-40B4-BE49-F238E27FC236}">
                <a16:creationId xmlns:a16="http://schemas.microsoft.com/office/drawing/2014/main" id="{58DCBA61-90A7-4DD0-9B9C-3DA387ABBE6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55440" y="1556792"/>
            <a:ext cx="7691366" cy="4827135"/>
          </a:xfrm>
          <a:prstGeom prst="rect">
            <a:avLst/>
          </a:prstGeom>
        </p:spPr>
      </p:pic>
    </p:spTree>
    <p:extLst>
      <p:ext uri="{BB962C8B-B14F-4D97-AF65-F5344CB8AC3E}">
        <p14:creationId xmlns:p14="http://schemas.microsoft.com/office/powerpoint/2010/main" val="16786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p:txBody>
          <a:bodyPr/>
          <a:lstStyle/>
          <a:p>
            <a:r>
              <a:rPr lang="en-GB" sz="2800" dirty="0"/>
              <a:t>There are a several key areas to consider for the wavelength of interest of LC, leading to the conclusion that 900nm - 950nm is the best candidate for a common-mode mandatory wavelength</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p:txBody>
          <a:bodyPr/>
          <a:lstStyle/>
          <a:p>
            <a:pPr>
              <a:buFont typeface="Arial" panose="020B0604020202020204" pitchFamily="34" charset="0"/>
              <a:buChar char="•"/>
            </a:pPr>
            <a:r>
              <a:rPr lang="en-GB" b="0" dirty="0"/>
              <a:t>Silicon based detectors have peak responsivity typically between 800 and 1000nm.  The peak value can be adjusted by changing the doping in the epitaxy of the detector</a:t>
            </a:r>
          </a:p>
          <a:p>
            <a:pPr>
              <a:buFont typeface="Arial" panose="020B0604020202020204" pitchFamily="34" charset="0"/>
              <a:buChar char="•"/>
            </a:pPr>
            <a:r>
              <a:rPr lang="en-GB" b="0" dirty="0"/>
              <a:t>Standard NIR sources operate at wavelengths of 808, 850 or 940nm</a:t>
            </a:r>
          </a:p>
          <a:p>
            <a:pPr>
              <a:buFont typeface="Arial" panose="020B0604020202020204" pitchFamily="34" charset="0"/>
              <a:buChar char="•"/>
            </a:pPr>
            <a:r>
              <a:rPr lang="en-GB" b="0" dirty="0"/>
              <a:t>Criteria to determine which wavelength should be chosen include:</a:t>
            </a:r>
          </a:p>
          <a:p>
            <a:pPr lvl="1">
              <a:buFont typeface="Arial" panose="020B0604020202020204" pitchFamily="34" charset="0"/>
              <a:buChar char="•"/>
            </a:pPr>
            <a:r>
              <a:rPr lang="en-GB" dirty="0"/>
              <a:t>Eye safety limits</a:t>
            </a:r>
          </a:p>
          <a:p>
            <a:pPr lvl="1">
              <a:buFont typeface="Arial" panose="020B0604020202020204" pitchFamily="34" charset="0"/>
              <a:buChar char="•"/>
            </a:pPr>
            <a:r>
              <a:rPr lang="en-GB" dirty="0"/>
              <a:t>Impact on detector responsivity if just wavelength is changed</a:t>
            </a:r>
          </a:p>
          <a:p>
            <a:pPr lvl="1">
              <a:buFont typeface="Arial" panose="020B0604020202020204" pitchFamily="34" charset="0"/>
              <a:buChar char="•"/>
            </a:pPr>
            <a:r>
              <a:rPr lang="en-GB" dirty="0"/>
              <a:t>Availability of sources</a:t>
            </a:r>
          </a:p>
          <a:p>
            <a:pPr marL="0" indent="0">
              <a:buNone/>
            </a:pPr>
            <a:endParaRPr lang="en-GB" b="0" dirty="0"/>
          </a:p>
          <a:p>
            <a:endParaRPr lang="en-GB" b="0" dirty="0"/>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spTree>
    <p:extLst>
      <p:ext uri="{BB962C8B-B14F-4D97-AF65-F5344CB8AC3E}">
        <p14:creationId xmlns:p14="http://schemas.microsoft.com/office/powerpoint/2010/main" val="250247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Eye safety limits the total amount of power that a single source can emit</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pic>
        <p:nvPicPr>
          <p:cNvPr id="7" name="Picture 6">
            <a:extLst>
              <a:ext uri="{FF2B5EF4-FFF2-40B4-BE49-F238E27FC236}">
                <a16:creationId xmlns:a16="http://schemas.microsoft.com/office/drawing/2014/main" id="{5BE4AC2A-5F3C-49EB-855A-4ED87C3A018D}"/>
              </a:ext>
            </a:extLst>
          </p:cNvPr>
          <p:cNvPicPr>
            <a:picLocks noChangeAspect="1"/>
          </p:cNvPicPr>
          <p:nvPr/>
        </p:nvPicPr>
        <p:blipFill>
          <a:blip r:embed="rId2"/>
          <a:stretch>
            <a:fillRect/>
          </a:stretch>
        </p:blipFill>
        <p:spPr>
          <a:xfrm>
            <a:off x="695400" y="1751014"/>
            <a:ext cx="7272808" cy="4420951"/>
          </a:xfrm>
          <a:prstGeom prst="rect">
            <a:avLst/>
          </a:prstGeom>
        </p:spPr>
      </p:pic>
      <mc:AlternateContent xmlns:mc="http://schemas.openxmlformats.org/markup-compatibility/2006" xmlns:a14="http://schemas.microsoft.com/office/drawing/2010/main">
        <mc:Choice Requires="a14">
          <p:sp>
            <p:nvSpPr>
              <p:cNvPr id="11" name="Content Placeholder 1">
                <a:extLst>
                  <a:ext uri="{FF2B5EF4-FFF2-40B4-BE49-F238E27FC236}">
                    <a16:creationId xmlns:a16="http://schemas.microsoft.com/office/drawing/2014/main" id="{2EBF3FF9-EA0D-4DA2-8DF8-EF8877AD5602}"/>
                  </a:ext>
                </a:extLst>
              </p:cNvPr>
              <p:cNvSpPr>
                <a:spLocks noGrp="1"/>
              </p:cNvSpPr>
              <p:nvPr>
                <p:ph idx="1"/>
              </p:nvPr>
            </p:nvSpPr>
            <p:spPr>
              <a:xfrm>
                <a:off x="8328248" y="1981201"/>
                <a:ext cx="2947765" cy="3968080"/>
              </a:xfrm>
            </p:spPr>
            <p:txBody>
              <a:bodyPr>
                <a:noAutofit/>
              </a:bodyPr>
              <a:lstStyle/>
              <a:p>
                <a:pPr marL="0" indent="0">
                  <a:buNone/>
                </a:pPr>
                <a:r>
                  <a:rPr lang="en-GB" sz="1800" dirty="0"/>
                  <a:t>In the IEC 60825-1 laser safety standard, C</a:t>
                </a:r>
                <a:r>
                  <a:rPr lang="en-GB" sz="1800" baseline="-25000" dirty="0"/>
                  <a:t>4</a:t>
                </a:r>
                <a:r>
                  <a:rPr lang="en-GB" sz="1800" dirty="0"/>
                  <a:t> is a correction factor which is used to scale the eye safety threshold with wavelength.  It is given by the formula below where </a:t>
                </a:r>
                <a:r>
                  <a:rPr lang="en-GB" sz="1800" dirty="0">
                    <a:latin typeface="Symbol" panose="05050102010706020507" pitchFamily="18" charset="2"/>
                  </a:rPr>
                  <a:t>l</a:t>
                </a:r>
                <a:r>
                  <a:rPr lang="en-GB" sz="1800" dirty="0"/>
                  <a:t> is the wavelength in nm:</a:t>
                </a:r>
              </a:p>
              <a:p>
                <a:pPr marL="0" indent="0">
                  <a:buNone/>
                </a:pPr>
                <a:endParaRPr lang="en-GB" sz="1600" dirty="0"/>
              </a:p>
              <a:p>
                <a:pPr marL="0" indent="0">
                  <a:buNone/>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4</m:t>
                          </m:r>
                        </m:sub>
                      </m:sSub>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0.002</m:t>
                          </m:r>
                          <m:d>
                            <m:dPr>
                              <m:ctrlPr>
                                <a:rPr lang="en-GB" sz="1600" b="0" i="1" smtClean="0">
                                  <a:latin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𝜆</m:t>
                              </m:r>
                              <m:r>
                                <a:rPr lang="en-GB" sz="1600" b="0" i="1" smtClean="0">
                                  <a:latin typeface="Cambria Math" panose="02040503050406030204" pitchFamily="18" charset="0"/>
                                  <a:ea typeface="Cambria Math" panose="02040503050406030204" pitchFamily="18" charset="0"/>
                                </a:rPr>
                                <m:t>−700</m:t>
                              </m:r>
                            </m:e>
                          </m:d>
                        </m:sup>
                      </m:sSup>
                    </m:oMath>
                  </m:oMathPara>
                </a14:m>
                <a:endParaRPr lang="en-GB" sz="1600" dirty="0"/>
              </a:p>
            </p:txBody>
          </p:sp>
        </mc:Choice>
        <mc:Fallback xmlns="">
          <p:sp>
            <p:nvSpPr>
              <p:cNvPr id="11" name="Content Placeholder 1">
                <a:extLst>
                  <a:ext uri="{FF2B5EF4-FFF2-40B4-BE49-F238E27FC236}">
                    <a16:creationId xmlns:a16="http://schemas.microsoft.com/office/drawing/2014/main" id="{2EBF3FF9-EA0D-4DA2-8DF8-EF8877AD5602}"/>
                  </a:ext>
                </a:extLst>
              </p:cNvPr>
              <p:cNvSpPr>
                <a:spLocks noGrp="1" noRot="1" noChangeAspect="1" noMove="1" noResize="1" noEditPoints="1" noAdjustHandles="1" noChangeArrowheads="1" noChangeShapeType="1" noTextEdit="1"/>
              </p:cNvSpPr>
              <p:nvPr>
                <p:ph idx="1"/>
              </p:nvPr>
            </p:nvSpPr>
            <p:spPr>
              <a:xfrm>
                <a:off x="8328248" y="1981201"/>
                <a:ext cx="2947765" cy="3968080"/>
              </a:xfrm>
              <a:blipFill>
                <a:blip r:embed="rId3"/>
                <a:stretch>
                  <a:fillRect l="-1653" t="-768" r="-1446"/>
                </a:stretch>
              </a:blipFill>
            </p:spPr>
            <p:txBody>
              <a:bodyPr/>
              <a:lstStyle/>
              <a:p>
                <a:r>
                  <a:rPr lang="en-GB">
                    <a:noFill/>
                  </a:rPr>
                  <a:t> </a:t>
                </a:r>
              </a:p>
            </p:txBody>
          </p:sp>
        </mc:Fallback>
      </mc:AlternateContent>
    </p:spTree>
    <p:extLst>
      <p:ext uri="{BB962C8B-B14F-4D97-AF65-F5344CB8AC3E}">
        <p14:creationId xmlns:p14="http://schemas.microsoft.com/office/powerpoint/2010/main" val="206085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Silicon detector responsivity impacts the available electrical bandwidth of an LC front-end</a:t>
            </a:r>
          </a:p>
        </p:txBody>
      </p:sp>
      <p:sp>
        <p:nvSpPr>
          <p:cNvPr id="3" name="Content Placeholder 2">
            <a:extLst>
              <a:ext uri="{FF2B5EF4-FFF2-40B4-BE49-F238E27FC236}">
                <a16:creationId xmlns:a16="http://schemas.microsoft.com/office/drawing/2014/main" id="{3B728F11-9760-4AA8-8B8F-3B1F9B4317A2}"/>
              </a:ext>
            </a:extLst>
          </p:cNvPr>
          <p:cNvSpPr>
            <a:spLocks noGrp="1"/>
          </p:cNvSpPr>
          <p:nvPr>
            <p:ph idx="1"/>
          </p:nvPr>
        </p:nvSpPr>
        <p:spPr>
          <a:xfrm>
            <a:off x="8187209" y="1700808"/>
            <a:ext cx="3103092" cy="3240360"/>
          </a:xfrm>
        </p:spPr>
        <p:txBody>
          <a:bodyPr/>
          <a:lstStyle/>
          <a:p>
            <a:pPr marL="0" indent="0">
              <a:buNone/>
            </a:pPr>
            <a:r>
              <a:rPr lang="en-GB" sz="2000" b="0" dirty="0"/>
              <a:t>The figure shows typical responsivity curves with wavelength of silicon based photodetectors.  </a:t>
            </a:r>
            <a:r>
              <a:rPr lang="en-GB" sz="2000" b="0" dirty="0">
                <a:solidFill>
                  <a:srgbClr val="00B050"/>
                </a:solidFill>
              </a:rPr>
              <a:t>The green curve with high speed and low noise is the one most applicable to a LiFi system</a:t>
            </a:r>
            <a:r>
              <a:rPr lang="en-GB" sz="2000" b="0" dirty="0"/>
              <a:t> and shows very little change in responsivity with wavelength between 850nm and 950nm</a:t>
            </a:r>
          </a:p>
          <a:p>
            <a:pPr marL="0" indent="0">
              <a:buNone/>
            </a:pPr>
            <a:endParaRPr lang="en-GB" sz="2000" b="0" dirty="0"/>
          </a:p>
          <a:p>
            <a:pPr marL="0" indent="0"/>
            <a:r>
              <a:rPr lang="en-GB" sz="1400" u="sng" dirty="0">
                <a:solidFill>
                  <a:schemeClr val="accent2"/>
                </a:solidFill>
                <a:hlinkClick r:id="rId2">
                  <a:extLst>
                    <a:ext uri="{A12FA001-AC4F-418D-AE19-62706E023703}">
                      <ahyp:hlinkClr xmlns:ahyp="http://schemas.microsoft.com/office/drawing/2018/hyperlinkcolor" val="tx"/>
                    </a:ext>
                  </a:extLst>
                </a:hlinkClick>
              </a:rPr>
              <a:t>https://www.edmundoptics.com/resources/application-notes/testing-and-detection/basic-principles-of-silicon-detectors/</a:t>
            </a:r>
            <a:endParaRPr lang="en-GB" sz="1400" dirty="0">
              <a:solidFill>
                <a:schemeClr val="accent2"/>
              </a:solidFill>
            </a:endParaRP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pic>
        <p:nvPicPr>
          <p:cNvPr id="8" name="Picture 7" descr="A close up of a map&#10;&#10;Description automatically generated">
            <a:extLst>
              <a:ext uri="{FF2B5EF4-FFF2-40B4-BE49-F238E27FC236}">
                <a16:creationId xmlns:a16="http://schemas.microsoft.com/office/drawing/2014/main" id="{B2E77ACF-FA94-447D-9D67-2FC1D1883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1751014"/>
            <a:ext cx="7142341" cy="4368732"/>
          </a:xfrm>
          <a:prstGeom prst="rect">
            <a:avLst/>
          </a:prstGeom>
        </p:spPr>
      </p:pic>
    </p:spTree>
    <p:extLst>
      <p:ext uri="{BB962C8B-B14F-4D97-AF65-F5344CB8AC3E}">
        <p14:creationId xmlns:p14="http://schemas.microsoft.com/office/powerpoint/2010/main" val="323788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The values of the wavelength dependent parameters are shown in the table below</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2008492"/>
            <a:ext cx="10346268" cy="864096"/>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endParaRPr lang="en-GB" sz="2400" dirty="0">
              <a:latin typeface="+mj-lt"/>
            </a:endParaRPr>
          </a:p>
          <a:p>
            <a:endParaRPr lang="en-GB" sz="2400" dirty="0">
              <a:latin typeface="+mj-lt"/>
            </a:endParaRPr>
          </a:p>
          <a:p>
            <a:endParaRPr lang="en-GB" sz="2400" dirty="0">
              <a:latin typeface="+mj-lt"/>
            </a:endParaRP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1713708303"/>
              </p:ext>
            </p:extLst>
          </p:nvPr>
        </p:nvGraphicFramePr>
        <p:xfrm>
          <a:off x="1487488" y="3130067"/>
          <a:ext cx="9001000" cy="1612188"/>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Eye safety wavelength correction factor (C4)*</a:t>
                      </a:r>
                    </a:p>
                  </a:txBody>
                  <a:tcPr/>
                </a:tc>
                <a:tc>
                  <a:txBody>
                    <a:bodyPr/>
                    <a:lstStyle/>
                    <a:p>
                      <a:pPr algn="ctr"/>
                      <a:r>
                        <a:rPr lang="en-GB" dirty="0"/>
                        <a:t>1.64</a:t>
                      </a:r>
                    </a:p>
                  </a:txBody>
                  <a:tcPr anchor="ctr"/>
                </a:tc>
                <a:tc>
                  <a:txBody>
                    <a:bodyPr/>
                    <a:lstStyle/>
                    <a:p>
                      <a:pPr algn="ctr"/>
                      <a:r>
                        <a:rPr lang="en-GB" dirty="0"/>
                        <a:t>2</a:t>
                      </a:r>
                    </a:p>
                  </a:txBody>
                  <a:tcPr anchor="ctr"/>
                </a:tc>
                <a:tc>
                  <a:txBody>
                    <a:bodyPr/>
                    <a:lstStyle/>
                    <a:p>
                      <a:pPr algn="ctr"/>
                      <a:r>
                        <a:rPr lang="en-GB" dirty="0"/>
                        <a:t>3</a:t>
                      </a:r>
                    </a:p>
                  </a:txBody>
                  <a:tcPr anchor="ctr"/>
                </a:tc>
                <a:extLst>
                  <a:ext uri="{0D108BD9-81ED-4DB2-BD59-A6C34878D82A}">
                    <a16:rowId xmlns:a16="http://schemas.microsoft.com/office/drawing/2014/main" val="1226878018"/>
                  </a:ext>
                </a:extLst>
              </a:tr>
              <a:tr h="379486">
                <a:tc>
                  <a:txBody>
                    <a:bodyPr/>
                    <a:lstStyle/>
                    <a:p>
                      <a:r>
                        <a:rPr lang="en-GB" dirty="0"/>
                        <a:t>Detector Responsivity**</a:t>
                      </a:r>
                    </a:p>
                  </a:txBody>
                  <a:tcPr/>
                </a:tc>
                <a:tc>
                  <a:txBody>
                    <a:bodyPr/>
                    <a:lstStyle/>
                    <a:p>
                      <a:pPr algn="ctr"/>
                      <a:r>
                        <a:rPr lang="en-GB" dirty="0"/>
                        <a:t>0.5</a:t>
                      </a:r>
                    </a:p>
                  </a:txBody>
                  <a:tcPr anchor="ctr"/>
                </a:tc>
                <a:tc>
                  <a:txBody>
                    <a:bodyPr/>
                    <a:lstStyle/>
                    <a:p>
                      <a:pPr algn="ctr"/>
                      <a:r>
                        <a:rPr lang="en-GB" dirty="0"/>
                        <a:t>0.53</a:t>
                      </a:r>
                    </a:p>
                  </a:txBody>
                  <a:tcPr anchor="ctr"/>
                </a:tc>
                <a:tc>
                  <a:txBody>
                    <a:bodyPr/>
                    <a:lstStyle/>
                    <a:p>
                      <a:pPr algn="ctr"/>
                      <a:r>
                        <a:rPr lang="en-GB" dirty="0"/>
                        <a:t>0.55</a:t>
                      </a:r>
                    </a:p>
                  </a:txBody>
                  <a:tcPr anchor="ctr"/>
                </a:tc>
                <a:extLst>
                  <a:ext uri="{0D108BD9-81ED-4DB2-BD59-A6C34878D82A}">
                    <a16:rowId xmlns:a16="http://schemas.microsoft.com/office/drawing/2014/main" val="3067238869"/>
                  </a:ext>
                </a:extLst>
              </a:tr>
            </a:tbl>
          </a:graphicData>
        </a:graphic>
      </p:graphicFrame>
      <p:sp>
        <p:nvSpPr>
          <p:cNvPr id="12" name="TextBox 11">
            <a:extLst>
              <a:ext uri="{FF2B5EF4-FFF2-40B4-BE49-F238E27FC236}">
                <a16:creationId xmlns:a16="http://schemas.microsoft.com/office/drawing/2014/main" id="{66A50DB6-27CB-4403-925B-2990D4A247F2}"/>
              </a:ext>
            </a:extLst>
          </p:cNvPr>
          <p:cNvSpPr txBox="1"/>
          <p:nvPr/>
        </p:nvSpPr>
        <p:spPr>
          <a:xfrm>
            <a:off x="914401" y="5201940"/>
            <a:ext cx="10475383" cy="1169551"/>
          </a:xfrm>
          <a:prstGeom prst="rect">
            <a:avLst/>
          </a:prstGeom>
          <a:noFill/>
        </p:spPr>
        <p:txBody>
          <a:bodyPr wrap="square" rtlCol="0">
            <a:spAutoFit/>
          </a:bodyPr>
          <a:lstStyle/>
          <a:p>
            <a:r>
              <a:rPr lang="en-GB" sz="1400" dirty="0">
                <a:solidFill>
                  <a:schemeClr val="tx2">
                    <a:lumMod val="75000"/>
                  </a:schemeClr>
                </a:solidFill>
                <a:latin typeface="+mj-lt"/>
                <a:cs typeface="Calibri" panose="020F0502020204030204" pitchFamily="34" charset="0"/>
              </a:rPr>
              <a:t>* Reference IEC 60825-1 Table 9</a:t>
            </a:r>
          </a:p>
          <a:p>
            <a:r>
              <a:rPr lang="en-GB" sz="1400" dirty="0">
                <a:solidFill>
                  <a:schemeClr val="tx2">
                    <a:lumMod val="75000"/>
                  </a:schemeClr>
                </a:solidFill>
                <a:latin typeface="+mj-lt"/>
                <a:cs typeface="Calibri" panose="020F0502020204030204" pitchFamily="34" charset="0"/>
              </a:rPr>
              <a:t>** This is for a generic </a:t>
            </a:r>
            <a:r>
              <a:rPr lang="en-GB" sz="1400" dirty="0">
                <a:solidFill>
                  <a:srgbClr val="00B050"/>
                </a:solidFill>
                <a:latin typeface="+mj-lt"/>
                <a:cs typeface="Calibri" panose="020F0502020204030204" pitchFamily="34" charset="0"/>
              </a:rPr>
              <a:t>green </a:t>
            </a:r>
            <a:r>
              <a:rPr lang="en-GB" sz="1400" dirty="0">
                <a:solidFill>
                  <a:schemeClr val="tx2">
                    <a:lumMod val="75000"/>
                  </a:schemeClr>
                </a:solidFill>
                <a:latin typeface="+mj-lt"/>
                <a:cs typeface="Calibri" panose="020F0502020204030204" pitchFamily="34" charset="0"/>
              </a:rPr>
              <a:t>Silicon photodiode as shown in the Edmund Optics graph.  The exact peak position can be varied by adjusting the epitaxy and it may be possible to achieve the same responsivity in all cases</a:t>
            </a:r>
          </a:p>
          <a:p>
            <a:pPr marL="342900" indent="-342900">
              <a:buFont typeface="Arial" panose="020B0604020202020204" pitchFamily="34" charset="0"/>
              <a:buChar char="•"/>
            </a:pPr>
            <a:endParaRPr lang="en-GB" sz="1400" dirty="0">
              <a:solidFill>
                <a:schemeClr val="tx2">
                  <a:lumMod val="75000"/>
                </a:schemeClr>
              </a:solidFill>
              <a:latin typeface="+mj-lt"/>
              <a:cs typeface="Calibri" panose="020F0502020204030204" pitchFamily="34" charset="0"/>
            </a:endParaRPr>
          </a:p>
          <a:p>
            <a:pPr marL="342900" indent="-342900">
              <a:buFont typeface="Arial" panose="020B0604020202020204" pitchFamily="34" charset="0"/>
              <a:buChar char="•"/>
            </a:pPr>
            <a:endParaRPr lang="en-GB" sz="1400" dirty="0">
              <a:solidFill>
                <a:schemeClr val="tx2">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301079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a:xfrm>
            <a:off x="804900" y="683644"/>
            <a:ext cx="10582199" cy="1065213"/>
          </a:xfrm>
        </p:spPr>
        <p:txBody>
          <a:bodyPr/>
          <a:lstStyle/>
          <a:p>
            <a:r>
              <a:rPr lang="en-GB" sz="2800" dirty="0"/>
              <a:t>Operating at 940nm offer an the possibility to have an additional 2.7 dB of SNR relative to 808nm while maintaining eye-safe operation</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lnSpcReduction="10000"/>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2400" dirty="0">
                <a:latin typeface="+mj-lt"/>
              </a:rPr>
              <a:t>Table below shows how the change in maximum source power with wavelength would affect SNR assuming that all other factors (Detector size, position, orientation and responsivity) remained the same.  The reference is a source at 808nm.</a:t>
            </a: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r>
              <a:rPr lang="en-GB" sz="2400" dirty="0">
                <a:latin typeface="+mj-lt"/>
              </a:rPr>
              <a:t>Emissions at 940nm allows more optical power to be transmitted and provide higher SNR</a:t>
            </a: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3798111292"/>
              </p:ext>
            </p:extLst>
          </p:nvPr>
        </p:nvGraphicFramePr>
        <p:xfrm>
          <a:off x="1601852" y="3231203"/>
          <a:ext cx="9001000" cy="156473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Maximum source power</a:t>
                      </a:r>
                    </a:p>
                  </a:txBody>
                  <a:tcPr/>
                </a:tc>
                <a:tc>
                  <a:txBody>
                    <a:bodyPr/>
                    <a:lstStyle/>
                    <a:p>
                      <a:r>
                        <a:rPr lang="en-GB" dirty="0"/>
                        <a:t>1</a:t>
                      </a:r>
                    </a:p>
                  </a:txBody>
                  <a:tcPr/>
                </a:tc>
                <a:tc>
                  <a:txBody>
                    <a:bodyPr/>
                    <a:lstStyle/>
                    <a:p>
                      <a:r>
                        <a:rPr lang="en-GB" dirty="0"/>
                        <a:t>1.22</a:t>
                      </a:r>
                    </a:p>
                  </a:txBody>
                  <a:tcPr/>
                </a:tc>
                <a:tc>
                  <a:txBody>
                    <a:bodyPr/>
                    <a:lstStyle/>
                    <a:p>
                      <a:r>
                        <a:rPr lang="en-GB" dirty="0"/>
                        <a:t>1.83</a:t>
                      </a:r>
                    </a:p>
                  </a:txBody>
                  <a:tcPr/>
                </a:tc>
                <a:extLst>
                  <a:ext uri="{0D108BD9-81ED-4DB2-BD59-A6C34878D82A}">
                    <a16:rowId xmlns:a16="http://schemas.microsoft.com/office/drawing/2014/main" val="1226878018"/>
                  </a:ext>
                </a:extLst>
              </a:tr>
              <a:tr h="379486">
                <a:tc>
                  <a:txBody>
                    <a:bodyPr/>
                    <a:lstStyle/>
                    <a:p>
                      <a:r>
                        <a:rPr lang="en-GB" dirty="0"/>
                        <a:t>SNR change (dB)</a:t>
                      </a:r>
                    </a:p>
                  </a:txBody>
                  <a:tcPr/>
                </a:tc>
                <a:tc>
                  <a:txBody>
                    <a:bodyPr/>
                    <a:lstStyle/>
                    <a:p>
                      <a:r>
                        <a:rPr lang="en-GB" dirty="0"/>
                        <a:t>0</a:t>
                      </a:r>
                    </a:p>
                  </a:txBody>
                  <a:tcPr/>
                </a:tc>
                <a:tc>
                  <a:txBody>
                    <a:bodyPr/>
                    <a:lstStyle/>
                    <a:p>
                      <a:r>
                        <a:rPr lang="en-GB" dirty="0"/>
                        <a:t>+0.9</a:t>
                      </a:r>
                    </a:p>
                  </a:txBody>
                  <a:tcPr/>
                </a:tc>
                <a:tc>
                  <a:txBody>
                    <a:bodyPr/>
                    <a:lstStyle/>
                    <a:p>
                      <a:r>
                        <a:rPr lang="en-GB" dirty="0"/>
                        <a:t>+2.7</a:t>
                      </a:r>
                    </a:p>
                  </a:txBody>
                  <a:tcPr/>
                </a:tc>
                <a:extLst>
                  <a:ext uri="{0D108BD9-81ED-4DB2-BD59-A6C34878D82A}">
                    <a16:rowId xmlns:a16="http://schemas.microsoft.com/office/drawing/2014/main" val="3067238869"/>
                  </a:ext>
                </a:extLst>
              </a:tr>
            </a:tbl>
          </a:graphicData>
        </a:graphic>
      </p:graphicFrame>
    </p:spTree>
    <p:extLst>
      <p:ext uri="{BB962C8B-B14F-4D97-AF65-F5344CB8AC3E}">
        <p14:creationId xmlns:p14="http://schemas.microsoft.com/office/powerpoint/2010/main" val="221496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a:xfrm>
            <a:off x="804900" y="670673"/>
            <a:ext cx="10580085" cy="1065213"/>
          </a:xfrm>
        </p:spPr>
        <p:txBody>
          <a:bodyPr/>
          <a:lstStyle/>
          <a:p>
            <a:r>
              <a:rPr lang="en-GB" sz="2800" dirty="0"/>
              <a:t>Operating at 940nm offer an the possibility to have an additional 0.5 dB of SNR relative to 808nm with the same detector size</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82375"/>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l">
              <a:buNone/>
            </a:pPr>
            <a:r>
              <a:rPr lang="en-GB" sz="2400" dirty="0"/>
              <a:t>Table below shows how the change in detector responsivity with wavelength would affect SNR assuming that all other factors (Detector size, position, orientation and Source power) remained the same.  The reference is 808nm.</a:t>
            </a: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r>
              <a:rPr lang="en-GB" sz="2400" dirty="0">
                <a:latin typeface="+mj-lt"/>
              </a:rPr>
              <a:t>Better detector responsivity leads to 0.5 dB improvement in the SNR at 940nm.</a:t>
            </a:r>
          </a:p>
          <a:p>
            <a:pPr algn="l"/>
            <a:endParaRPr lang="en-GB" sz="2400" dirty="0">
              <a:latin typeface="+mj-lt"/>
            </a:endParaRP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484428635"/>
              </p:ext>
            </p:extLst>
          </p:nvPr>
        </p:nvGraphicFramePr>
        <p:xfrm>
          <a:off x="1594443" y="3347649"/>
          <a:ext cx="9001000" cy="156473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Detector responsivity </a:t>
                      </a:r>
                    </a:p>
                  </a:txBody>
                  <a:tcPr/>
                </a:tc>
                <a:tc>
                  <a:txBody>
                    <a:bodyPr/>
                    <a:lstStyle/>
                    <a:p>
                      <a:r>
                        <a:rPr lang="en-GB" dirty="0"/>
                        <a:t>0.5</a:t>
                      </a:r>
                    </a:p>
                  </a:txBody>
                  <a:tcPr/>
                </a:tc>
                <a:tc>
                  <a:txBody>
                    <a:bodyPr/>
                    <a:lstStyle/>
                    <a:p>
                      <a:r>
                        <a:rPr lang="en-GB" dirty="0"/>
                        <a:t>0.53</a:t>
                      </a:r>
                    </a:p>
                  </a:txBody>
                  <a:tcPr/>
                </a:tc>
                <a:tc>
                  <a:txBody>
                    <a:bodyPr/>
                    <a:lstStyle/>
                    <a:p>
                      <a:r>
                        <a:rPr lang="en-GB" dirty="0"/>
                        <a:t>0.55</a:t>
                      </a:r>
                    </a:p>
                  </a:txBody>
                  <a:tcPr/>
                </a:tc>
                <a:extLst>
                  <a:ext uri="{0D108BD9-81ED-4DB2-BD59-A6C34878D82A}">
                    <a16:rowId xmlns:a16="http://schemas.microsoft.com/office/drawing/2014/main" val="1226878018"/>
                  </a:ext>
                </a:extLst>
              </a:tr>
              <a:tr h="379486">
                <a:tc>
                  <a:txBody>
                    <a:bodyPr/>
                    <a:lstStyle/>
                    <a:p>
                      <a:r>
                        <a:rPr lang="en-GB" dirty="0"/>
                        <a:t>SNR change (dB)</a:t>
                      </a:r>
                    </a:p>
                  </a:txBody>
                  <a:tcPr/>
                </a:tc>
                <a:tc>
                  <a:txBody>
                    <a:bodyPr/>
                    <a:lstStyle/>
                    <a:p>
                      <a:r>
                        <a:rPr lang="en-GB" dirty="0"/>
                        <a:t>0</a:t>
                      </a:r>
                    </a:p>
                  </a:txBody>
                  <a:tcPr/>
                </a:tc>
                <a:tc>
                  <a:txBody>
                    <a:bodyPr/>
                    <a:lstStyle/>
                    <a:p>
                      <a:r>
                        <a:rPr lang="en-GB" dirty="0"/>
                        <a:t>+0.3</a:t>
                      </a:r>
                    </a:p>
                  </a:txBody>
                  <a:tcPr/>
                </a:tc>
                <a:tc>
                  <a:txBody>
                    <a:bodyPr/>
                    <a:lstStyle/>
                    <a:p>
                      <a:r>
                        <a:rPr lang="en-GB" dirty="0"/>
                        <a:t>+0.5</a:t>
                      </a:r>
                    </a:p>
                  </a:txBody>
                  <a:tcPr/>
                </a:tc>
                <a:extLst>
                  <a:ext uri="{0D108BD9-81ED-4DB2-BD59-A6C34878D82A}">
                    <a16:rowId xmlns:a16="http://schemas.microsoft.com/office/drawing/2014/main" val="3067238869"/>
                  </a:ext>
                </a:extLst>
              </a:tr>
            </a:tbl>
          </a:graphicData>
        </a:graphic>
      </p:graphicFrame>
    </p:spTree>
    <p:extLst>
      <p:ext uri="{BB962C8B-B14F-4D97-AF65-F5344CB8AC3E}">
        <p14:creationId xmlns:p14="http://schemas.microsoft.com/office/powerpoint/2010/main" val="76630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sz="2800" dirty="0"/>
              <a:t>Technical and commercial reasons indicate that a 940nm source and detector are the best choice for a common-mode wavelength</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l"/>
            <a:r>
              <a:rPr lang="en-GB" sz="2400" dirty="0"/>
              <a:t>There is expected to be little change in detector responsivity with wavelength within the region of interest (800nm – 950nm) if the detectors are doped to match.</a:t>
            </a:r>
          </a:p>
          <a:p>
            <a:pPr marL="0" indent="0" algn="l"/>
            <a:endParaRPr lang="en-GB" sz="2400" dirty="0"/>
          </a:p>
          <a:p>
            <a:pPr marL="0" indent="0" algn="l"/>
            <a:r>
              <a:rPr lang="en-GB" sz="2400" dirty="0"/>
              <a:t>However, the source power can be increased by 85% with a source operating at 940nm when compared to a source operating at 808nm and so with all other factors being equal that would lead to about a 2.7 dB increase in SNR.</a:t>
            </a:r>
          </a:p>
          <a:p>
            <a:pPr marL="0" indent="0" algn="l"/>
            <a:endParaRPr lang="en-GB" sz="2400" dirty="0"/>
          </a:p>
          <a:p>
            <a:pPr marL="0" indent="0" algn="l"/>
            <a:r>
              <a:rPr lang="en-GB" sz="2400" dirty="0"/>
              <a:t>In addition, currently there are more emitting sources available at 940nm, making them more cost effective for mass market introduction. </a:t>
            </a:r>
          </a:p>
          <a:p>
            <a:endParaRPr lang="en-GB" sz="2400" dirty="0"/>
          </a:p>
          <a:p>
            <a:pPr marL="0" indent="0"/>
            <a:endParaRPr lang="en-GB" sz="2400" dirty="0"/>
          </a:p>
          <a:p>
            <a:endParaRPr lang="en-GB" sz="2400" dirty="0">
              <a:latin typeface="+mj-lt"/>
            </a:endParaRPr>
          </a:p>
        </p:txBody>
      </p:sp>
    </p:spTree>
    <p:extLst>
      <p:ext uri="{BB962C8B-B14F-4D97-AF65-F5344CB8AC3E}">
        <p14:creationId xmlns:p14="http://schemas.microsoft.com/office/powerpoint/2010/main" val="211315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PROPOSAL: Common-mode mandatory wavelength</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2400" b="1" dirty="0"/>
              <a:t>Straw Poll: Should </a:t>
            </a:r>
            <a:r>
              <a:rPr lang="en-GB" sz="2400" b="1" dirty="0" err="1"/>
              <a:t>TGbb</a:t>
            </a:r>
            <a:r>
              <a:rPr lang="en-GB" sz="2400" b="1" dirty="0"/>
              <a:t> make 800nm – 1000nm the common-mode mandatory wavelength for all </a:t>
            </a:r>
            <a:r>
              <a:rPr lang="en-GB" sz="2400" b="1" dirty="0" err="1"/>
              <a:t>TGbb</a:t>
            </a:r>
            <a:r>
              <a:rPr lang="en-GB" sz="2400" b="1" dirty="0"/>
              <a:t> STAs?</a:t>
            </a:r>
          </a:p>
          <a:p>
            <a:pPr algn="l"/>
            <a:endParaRPr lang="en-GB" sz="2400" b="1" dirty="0"/>
          </a:p>
          <a:p>
            <a:pPr algn="l"/>
            <a:r>
              <a:rPr lang="en-GB" sz="2400" b="1" dirty="0"/>
              <a:t>Y / N / A </a:t>
            </a:r>
          </a:p>
          <a:p>
            <a:pPr algn="l"/>
            <a:endParaRPr lang="en-GB" sz="2400" b="1" dirty="0"/>
          </a:p>
          <a:p>
            <a:pPr algn="l"/>
            <a:r>
              <a:rPr lang="en-GB" sz="2400" b="1" dirty="0"/>
              <a:t>Result: 7 / 0 / 11</a:t>
            </a:r>
          </a:p>
        </p:txBody>
      </p:sp>
    </p:spTree>
    <p:extLst>
      <p:ext uri="{BB962C8B-B14F-4D97-AF65-F5344CB8AC3E}">
        <p14:creationId xmlns:p14="http://schemas.microsoft.com/office/powerpoint/2010/main" val="310059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F6030-CEA9-4DF2-A9FA-5B700D86F957}"/>
              </a:ext>
            </a:extLst>
          </p:cNvPr>
          <p:cNvSpPr>
            <a:spLocks noGrp="1"/>
          </p:cNvSpPr>
          <p:nvPr>
            <p:ph sz="quarter" idx="12"/>
          </p:nvPr>
        </p:nvSpPr>
        <p:spPr>
          <a:xfrm>
            <a:off x="839416" y="1484784"/>
            <a:ext cx="10436069" cy="4897008"/>
          </a:xfrm>
        </p:spPr>
        <p:txBody>
          <a:bodyPr/>
          <a:lstStyle/>
          <a:p>
            <a:r>
              <a:rPr lang="en-US" altLang="en-US" sz="2000" b="0" dirty="0"/>
              <a:t>Simulations show the performance of 11a PHY in LC scenarios as a basis and compare it to 11ax PHY in the same environments, where 11ax performs better than an 11a.</a:t>
            </a:r>
          </a:p>
          <a:p>
            <a:endParaRPr lang="en-US" altLang="en-US" sz="2000" b="0" dirty="0"/>
          </a:p>
          <a:p>
            <a:r>
              <a:rPr lang="en-US" altLang="en-US" dirty="0"/>
              <a:t>Simulation set-up: </a:t>
            </a:r>
          </a:p>
          <a:p>
            <a:pPr>
              <a:defRPr/>
            </a:pPr>
            <a:r>
              <a:rPr lang="en-US" altLang="en-US" sz="2000" dirty="0"/>
              <a:t>Preamble: 100,000 repetitions</a:t>
            </a:r>
          </a:p>
          <a:p>
            <a:pPr>
              <a:defRPr/>
            </a:pPr>
            <a:r>
              <a:rPr lang="en-US" altLang="en-US" sz="2000" dirty="0"/>
              <a:t>Header: 10,000 repetitions</a:t>
            </a:r>
          </a:p>
          <a:p>
            <a:pPr>
              <a:defRPr/>
            </a:pPr>
            <a:r>
              <a:rPr lang="en-US" altLang="en-US" sz="2000" dirty="0"/>
              <a:t>Payload: 1,000 repetitions</a:t>
            </a:r>
          </a:p>
          <a:p>
            <a:pPr>
              <a:defRPr/>
            </a:pPr>
            <a:r>
              <a:rPr lang="en-US" altLang="en-US" sz="2000" dirty="0"/>
              <a:t>Signal bandwidth: 20MHz</a:t>
            </a:r>
          </a:p>
          <a:p>
            <a:endParaRPr lang="en-GB" dirty="0"/>
          </a:p>
        </p:txBody>
      </p:sp>
      <p:sp>
        <p:nvSpPr>
          <p:cNvPr id="3" name="Title 2">
            <a:extLst>
              <a:ext uri="{FF2B5EF4-FFF2-40B4-BE49-F238E27FC236}">
                <a16:creationId xmlns:a16="http://schemas.microsoft.com/office/drawing/2014/main" id="{D06FAE44-7286-4216-9532-5C45980F3DD9}"/>
              </a:ext>
            </a:extLst>
          </p:cNvPr>
          <p:cNvSpPr>
            <a:spLocks noGrp="1"/>
          </p:cNvSpPr>
          <p:nvPr>
            <p:ph type="title"/>
          </p:nvPr>
        </p:nvSpPr>
        <p:spPr/>
        <p:txBody>
          <a:bodyPr/>
          <a:lstStyle/>
          <a:p>
            <a:r>
              <a:rPr lang="en-GB" dirty="0"/>
              <a:t>Simulation set-up for 11ax PHY in LC scenarios</a:t>
            </a:r>
          </a:p>
        </p:txBody>
      </p:sp>
      <p:sp>
        <p:nvSpPr>
          <p:cNvPr id="5" name="Slide Number Placeholder 4">
            <a:extLst>
              <a:ext uri="{FF2B5EF4-FFF2-40B4-BE49-F238E27FC236}">
                <a16:creationId xmlns:a16="http://schemas.microsoft.com/office/drawing/2014/main" id="{A7E78353-05E0-4991-BFCF-55160617D531}"/>
              </a:ext>
            </a:extLst>
          </p:cNvPr>
          <p:cNvSpPr>
            <a:spLocks noGrp="1"/>
          </p:cNvSpPr>
          <p:nvPr>
            <p:ph type="sldNum" sz="quarter" idx="14"/>
          </p:nvPr>
        </p:nvSpPr>
        <p:spPr/>
        <p:txBody>
          <a:bodyPr/>
          <a:lstStyle/>
          <a:p>
            <a:fld id="{BABAAEC6-4650-4F8D-93E2-685F1A538864}" type="slidenum">
              <a:rPr lang="en-GB" smtClean="0"/>
              <a:pPr/>
              <a:t>19</a:t>
            </a:fld>
            <a:endParaRPr lang="en-GB" dirty="0"/>
          </a:p>
        </p:txBody>
      </p:sp>
      <p:pic>
        <p:nvPicPr>
          <p:cNvPr id="10" name="Picture 9">
            <a:extLst>
              <a:ext uri="{FF2B5EF4-FFF2-40B4-BE49-F238E27FC236}">
                <a16:creationId xmlns:a16="http://schemas.microsoft.com/office/drawing/2014/main" id="{4045A41F-4E22-4EF2-9EDB-3174752B7072}"/>
              </a:ext>
            </a:extLst>
          </p:cNvPr>
          <p:cNvPicPr>
            <a:picLocks noChangeAspect="1"/>
          </p:cNvPicPr>
          <p:nvPr/>
        </p:nvPicPr>
        <p:blipFill>
          <a:blip r:embed="rId2"/>
          <a:stretch>
            <a:fillRect/>
          </a:stretch>
        </p:blipFill>
        <p:spPr>
          <a:xfrm>
            <a:off x="1833623" y="2420888"/>
            <a:ext cx="7919390" cy="4608975"/>
          </a:xfrm>
          <a:prstGeom prst="rect">
            <a:avLst/>
          </a:prstGeom>
        </p:spPr>
      </p:pic>
      <p:sp>
        <p:nvSpPr>
          <p:cNvPr id="6" name="Footer Placeholder 5">
            <a:extLst>
              <a:ext uri="{FF2B5EF4-FFF2-40B4-BE49-F238E27FC236}">
                <a16:creationId xmlns:a16="http://schemas.microsoft.com/office/drawing/2014/main" id="{0845746F-123F-4718-A418-62CA4BD099A2}"/>
              </a:ext>
            </a:extLst>
          </p:cNvPr>
          <p:cNvSpPr>
            <a:spLocks noGrp="1"/>
          </p:cNvSpPr>
          <p:nvPr>
            <p:ph type="ftr" sz="quarter" idx="13"/>
          </p:nvPr>
        </p:nvSpPr>
        <p:spPr/>
        <p:txBody>
          <a:bodyPr/>
          <a:lstStyle/>
          <a:p>
            <a:r>
              <a:rPr lang="en-GB"/>
              <a:t>Nikola Serafimovski, pureLiFi</a:t>
            </a:r>
            <a:endParaRPr lang="en-GB" dirty="0"/>
          </a:p>
        </p:txBody>
      </p:sp>
    </p:spTree>
    <p:extLst>
      <p:ext uri="{BB962C8B-B14F-4D97-AF65-F5344CB8AC3E}">
        <p14:creationId xmlns:p14="http://schemas.microsoft.com/office/powerpoint/2010/main" val="236846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14401" y="1751014"/>
            <a:ext cx="10361084" cy="4113213"/>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This presentation highlights key LC features and studies that show the relevance and applicability of using the existing 11ax PHY to LC. Specifically, we detail:</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Circuit diagram showing the ease of converting existing RF solutions to operate for LC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Consequences of good and poor front-end, optical antenna, design on the responsivity of the system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Relevance of </a:t>
            </a:r>
            <a:r>
              <a:rPr lang="en-GB" b="0" dirty="0" err="1"/>
              <a:t>NLoS</a:t>
            </a:r>
            <a:r>
              <a:rPr lang="en-GB" b="0" dirty="0"/>
              <a:t> scenarios for LC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Considerations for the common-mode wavelength and a proposal for </a:t>
            </a:r>
            <a:r>
              <a:rPr lang="en-GB" b="0" dirty="0" err="1"/>
              <a:t>TGbb</a:t>
            </a:r>
            <a:endParaRPr lang="en-GB"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Simulation results showing the performance of 11ax PHY in LC</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That show how an 11ax PHY is a suitable basis for a common-mode mandatory PHY for 11bb.</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67BD16-C13D-4D17-AAD3-9A28DF9663BB}"/>
              </a:ext>
            </a:extLst>
          </p:cNvPr>
          <p:cNvSpPr>
            <a:spLocks noGrp="1"/>
          </p:cNvSpPr>
          <p:nvPr>
            <p:ph sz="quarter" idx="12"/>
          </p:nvPr>
        </p:nvSpPr>
        <p:spPr>
          <a:xfrm>
            <a:off x="767408" y="2060848"/>
            <a:ext cx="10368457" cy="4248936"/>
          </a:xfrm>
        </p:spPr>
        <p:txBody>
          <a:bodyPr/>
          <a:lstStyle/>
          <a:p>
            <a:r>
              <a:rPr lang="en-US" altLang="en-US" sz="2000" dirty="0"/>
              <a:t>Min. SNR for detection rate &gt; 0.999:</a:t>
            </a:r>
          </a:p>
          <a:p>
            <a:endParaRPr lang="en-GB" dirty="0"/>
          </a:p>
        </p:txBody>
      </p:sp>
      <p:sp>
        <p:nvSpPr>
          <p:cNvPr id="3" name="Title 2">
            <a:extLst>
              <a:ext uri="{FF2B5EF4-FFF2-40B4-BE49-F238E27FC236}">
                <a16:creationId xmlns:a16="http://schemas.microsoft.com/office/drawing/2014/main" id="{CB7C1ADE-C4DD-4A3B-9008-BFF5C3EE7CCA}"/>
              </a:ext>
            </a:extLst>
          </p:cNvPr>
          <p:cNvSpPr>
            <a:spLocks noGrp="1"/>
          </p:cNvSpPr>
          <p:nvPr>
            <p:ph type="title"/>
          </p:nvPr>
        </p:nvSpPr>
        <p:spPr>
          <a:xfrm>
            <a:off x="914401" y="620688"/>
            <a:ext cx="10361084" cy="1065213"/>
          </a:xfrm>
        </p:spPr>
        <p:txBody>
          <a:bodyPr/>
          <a:lstStyle/>
          <a:p>
            <a:r>
              <a:rPr lang="en-US" altLang="en-US" sz="2800" dirty="0"/>
              <a:t>Preamble simulation results show that 11ax has better performance than 11a in an LC channel </a:t>
            </a:r>
            <a:endParaRPr lang="en-GB" sz="2800" dirty="0"/>
          </a:p>
        </p:txBody>
      </p:sp>
      <p:sp>
        <p:nvSpPr>
          <p:cNvPr id="4" name="Footer Placeholder 3">
            <a:extLst>
              <a:ext uri="{FF2B5EF4-FFF2-40B4-BE49-F238E27FC236}">
                <a16:creationId xmlns:a16="http://schemas.microsoft.com/office/drawing/2014/main" id="{C8E1FAD1-E9FE-4F33-A875-C26399D12E9C}"/>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2D25948-B0E7-4135-9B40-1769C4E22005}"/>
              </a:ext>
            </a:extLst>
          </p:cNvPr>
          <p:cNvSpPr>
            <a:spLocks noGrp="1"/>
          </p:cNvSpPr>
          <p:nvPr>
            <p:ph type="sldNum" sz="quarter" idx="14"/>
          </p:nvPr>
        </p:nvSpPr>
        <p:spPr/>
        <p:txBody>
          <a:bodyPr/>
          <a:lstStyle/>
          <a:p>
            <a:fld id="{BABAAEC6-4650-4F8D-93E2-685F1A538864}" type="slidenum">
              <a:rPr lang="en-GB" smtClean="0"/>
              <a:pPr/>
              <a:t>20</a:t>
            </a:fld>
            <a:endParaRPr lang="en-GB" dirty="0"/>
          </a:p>
        </p:txBody>
      </p:sp>
      <p:graphicFrame>
        <p:nvGraphicFramePr>
          <p:cNvPr id="6" name="Table 5">
            <a:extLst>
              <a:ext uri="{FF2B5EF4-FFF2-40B4-BE49-F238E27FC236}">
                <a16:creationId xmlns:a16="http://schemas.microsoft.com/office/drawing/2014/main" id="{4E3C77BA-E28B-4CB7-BC8A-003D5A2817F6}"/>
              </a:ext>
            </a:extLst>
          </p:cNvPr>
          <p:cNvGraphicFramePr>
            <a:graphicFrameLocks noGrp="1"/>
          </p:cNvGraphicFramePr>
          <p:nvPr>
            <p:extLst>
              <p:ext uri="{D42A27DB-BD31-4B8C-83A1-F6EECF244321}">
                <p14:modId xmlns:p14="http://schemas.microsoft.com/office/powerpoint/2010/main" val="1921920786"/>
              </p:ext>
            </p:extLst>
          </p:nvPr>
        </p:nvGraphicFramePr>
        <p:xfrm>
          <a:off x="982736" y="2951008"/>
          <a:ext cx="3352800" cy="2468616"/>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1081673968"/>
                    </a:ext>
                  </a:extLst>
                </a:gridCol>
                <a:gridCol w="838200">
                  <a:extLst>
                    <a:ext uri="{9D8B030D-6E8A-4147-A177-3AD203B41FA5}">
                      <a16:colId xmlns:a16="http://schemas.microsoft.com/office/drawing/2014/main" val="3489601544"/>
                    </a:ext>
                  </a:extLst>
                </a:gridCol>
              </a:tblGrid>
              <a:tr h="640021">
                <a:tc>
                  <a:txBody>
                    <a:bodyPr/>
                    <a:lstStyle/>
                    <a:p>
                      <a:r>
                        <a:rPr lang="en-GB" sz="1800" dirty="0"/>
                        <a:t>Scenario</a:t>
                      </a:r>
                    </a:p>
                  </a:txBody>
                  <a:tcPr marT="45698" marB="45698"/>
                </a:tc>
                <a:tc>
                  <a:txBody>
                    <a:bodyPr/>
                    <a:lstStyle/>
                    <a:p>
                      <a:r>
                        <a:rPr lang="en-GB" sz="1800" dirty="0"/>
                        <a:t>Min SNR</a:t>
                      </a:r>
                    </a:p>
                  </a:txBody>
                  <a:tcPr marT="45698" marB="45698"/>
                </a:tc>
                <a:extLst>
                  <a:ext uri="{0D108BD9-81ED-4DB2-BD59-A6C34878D82A}">
                    <a16:rowId xmlns:a16="http://schemas.microsoft.com/office/drawing/2014/main" val="1531982541"/>
                  </a:ext>
                </a:extLst>
              </a:tr>
              <a:tr h="365708">
                <a:tc>
                  <a:txBody>
                    <a:bodyPr/>
                    <a:lstStyle/>
                    <a:p>
                      <a:r>
                        <a:rPr lang="en-GB" sz="1600" dirty="0"/>
                        <a:t>Enterprise conf</a:t>
                      </a:r>
                      <a:r>
                        <a:rPr lang="en-GB" sz="1400" dirty="0"/>
                        <a:t>. room S1-D1</a:t>
                      </a:r>
                    </a:p>
                  </a:txBody>
                  <a:tcPr marT="45698" marB="45698"/>
                </a:tc>
                <a:tc>
                  <a:txBody>
                    <a:bodyPr/>
                    <a:lstStyle/>
                    <a:p>
                      <a:r>
                        <a:rPr lang="en-GB" sz="1800" dirty="0"/>
                        <a:t>4.6 dB</a:t>
                      </a:r>
                    </a:p>
                  </a:txBody>
                  <a:tcPr marT="45698" marB="45698"/>
                </a:tc>
                <a:extLst>
                  <a:ext uri="{0D108BD9-81ED-4DB2-BD59-A6C34878D82A}">
                    <a16:rowId xmlns:a16="http://schemas.microsoft.com/office/drawing/2014/main" val="1570772788"/>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S1-D2</a:t>
                      </a:r>
                    </a:p>
                  </a:txBody>
                  <a:tcPr marT="45698" marB="45698"/>
                </a:tc>
                <a:tc>
                  <a:txBody>
                    <a:bodyPr/>
                    <a:lstStyle/>
                    <a:p>
                      <a:r>
                        <a:rPr lang="en-GB" sz="1800" dirty="0"/>
                        <a:t>5.0 dB</a:t>
                      </a:r>
                    </a:p>
                  </a:txBody>
                  <a:tcPr marT="45698" marB="45698"/>
                </a:tc>
                <a:extLst>
                  <a:ext uri="{0D108BD9-81ED-4DB2-BD59-A6C34878D82A}">
                    <a16:rowId xmlns:a16="http://schemas.microsoft.com/office/drawing/2014/main" val="66060207"/>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S3-D1</a:t>
                      </a:r>
                    </a:p>
                  </a:txBody>
                  <a:tcPr marT="45698" marB="45698"/>
                </a:tc>
                <a:tc>
                  <a:txBody>
                    <a:bodyPr/>
                    <a:lstStyle/>
                    <a:p>
                      <a:r>
                        <a:rPr lang="en-GB" sz="1800" dirty="0"/>
                        <a:t>5.2 dB</a:t>
                      </a:r>
                    </a:p>
                  </a:txBody>
                  <a:tcPr marT="45698" marB="45698"/>
                </a:tc>
                <a:extLst>
                  <a:ext uri="{0D108BD9-81ED-4DB2-BD59-A6C34878D82A}">
                    <a16:rowId xmlns:a16="http://schemas.microsoft.com/office/drawing/2014/main" val="1429158542"/>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S3-D2</a:t>
                      </a:r>
                    </a:p>
                  </a:txBody>
                  <a:tcPr marT="45698" marB="45698"/>
                </a:tc>
                <a:tc>
                  <a:txBody>
                    <a:bodyPr/>
                    <a:lstStyle/>
                    <a:p>
                      <a:r>
                        <a:rPr lang="en-GB" sz="1800"/>
                        <a:t>4.8 </a:t>
                      </a:r>
                      <a:r>
                        <a:rPr lang="en-GB" sz="1800" dirty="0"/>
                        <a:t>dB</a:t>
                      </a:r>
                    </a:p>
                  </a:txBody>
                  <a:tcPr marT="45698" marB="45698"/>
                </a:tc>
                <a:extLst>
                  <a:ext uri="{0D108BD9-81ED-4DB2-BD59-A6C34878D82A}">
                    <a16:rowId xmlns:a16="http://schemas.microsoft.com/office/drawing/2014/main" val="3404010428"/>
                  </a:ext>
                </a:extLst>
              </a:tr>
              <a:tr h="365708">
                <a:tc>
                  <a:txBody>
                    <a:bodyPr/>
                    <a:lstStyle/>
                    <a:p>
                      <a:r>
                        <a:rPr lang="en-GB" sz="1400" dirty="0"/>
                        <a:t>Industrial wireless</a:t>
                      </a:r>
                    </a:p>
                  </a:txBody>
                  <a:tcPr marT="45698" marB="45698"/>
                </a:tc>
                <a:tc>
                  <a:txBody>
                    <a:bodyPr/>
                    <a:lstStyle/>
                    <a:p>
                      <a:r>
                        <a:rPr lang="en-GB" sz="1800" dirty="0"/>
                        <a:t>7.5 dB</a:t>
                      </a:r>
                    </a:p>
                  </a:txBody>
                  <a:tcPr marT="45698" marB="45698"/>
                </a:tc>
                <a:extLst>
                  <a:ext uri="{0D108BD9-81ED-4DB2-BD59-A6C34878D82A}">
                    <a16:rowId xmlns:a16="http://schemas.microsoft.com/office/drawing/2014/main" val="382595541"/>
                  </a:ext>
                </a:extLst>
              </a:tr>
            </a:tbl>
          </a:graphicData>
        </a:graphic>
      </p:graphicFrame>
      <p:pic>
        <p:nvPicPr>
          <p:cNvPr id="8" name="Content Placeholder 12" descr="A close up of a map&#10;&#10;Description automatically generated">
            <a:extLst>
              <a:ext uri="{FF2B5EF4-FFF2-40B4-BE49-F238E27FC236}">
                <a16:creationId xmlns:a16="http://schemas.microsoft.com/office/drawing/2014/main" id="{72BC02E3-4AE7-467E-B4D1-3E089735F5DF}"/>
              </a:ext>
            </a:extLst>
          </p:cNvPr>
          <p:cNvPicPr>
            <a:picLocks noChangeAspect="1"/>
          </p:cNvPicPr>
          <p:nvPr/>
        </p:nvPicPr>
        <p:blipFill rotWithShape="1">
          <a:blip r:embed="rId2">
            <a:extLst>
              <a:ext uri="{28A0092B-C50C-407E-A947-70E740481C1C}">
                <a14:useLocalDpi xmlns:a14="http://schemas.microsoft.com/office/drawing/2010/main" val="0"/>
              </a:ext>
            </a:extLst>
          </a:blip>
          <a:srcRect r="7194" b="6237"/>
          <a:stretch/>
        </p:blipFill>
        <p:spPr bwMode="auto">
          <a:xfrm>
            <a:off x="4949659" y="1614067"/>
            <a:ext cx="6474933" cy="4558132"/>
          </a:xfrm>
          <a:prstGeom prst="rect">
            <a:avLst/>
          </a:prstGeom>
          <a:noFill/>
          <a:ln w="9525">
            <a:noFill/>
            <a:round/>
            <a:headEnd/>
            <a:tailEnd/>
          </a:ln>
          <a:effectLst/>
        </p:spPr>
      </p:pic>
    </p:spTree>
    <p:extLst>
      <p:ext uri="{BB962C8B-B14F-4D97-AF65-F5344CB8AC3E}">
        <p14:creationId xmlns:p14="http://schemas.microsoft.com/office/powerpoint/2010/main" val="368200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85DA5F-279C-48B2-86F7-ADA4470A923D}"/>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861850F7-B757-4C79-BA1E-EDB350311BEC}"/>
              </a:ext>
            </a:extLst>
          </p:cNvPr>
          <p:cNvSpPr>
            <a:spLocks noGrp="1"/>
          </p:cNvSpPr>
          <p:nvPr>
            <p:ph type="sldNum" sz="quarter" idx="14"/>
          </p:nvPr>
        </p:nvSpPr>
        <p:spPr/>
        <p:txBody>
          <a:bodyPr/>
          <a:lstStyle/>
          <a:p>
            <a:fld id="{BABAAEC6-4650-4F8D-93E2-685F1A538864}" type="slidenum">
              <a:rPr lang="en-GB" smtClean="0"/>
              <a:pPr/>
              <a:t>21</a:t>
            </a:fld>
            <a:endParaRPr lang="en-GB" dirty="0"/>
          </a:p>
        </p:txBody>
      </p:sp>
      <p:sp>
        <p:nvSpPr>
          <p:cNvPr id="9" name="Content Placeholder 1">
            <a:extLst>
              <a:ext uri="{FF2B5EF4-FFF2-40B4-BE49-F238E27FC236}">
                <a16:creationId xmlns:a16="http://schemas.microsoft.com/office/drawing/2014/main" id="{B38D942C-B5DE-4CFC-AA1C-FE5C74E13C90}"/>
              </a:ext>
            </a:extLst>
          </p:cNvPr>
          <p:cNvSpPr txBox="1">
            <a:spLocks/>
          </p:cNvSpPr>
          <p:nvPr/>
        </p:nvSpPr>
        <p:spPr>
          <a:xfrm>
            <a:off x="975616" y="1700808"/>
            <a:ext cx="10368457" cy="4778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400" b="1" dirty="0"/>
              <a:t>802.11a: </a:t>
            </a:r>
          </a:p>
          <a:p>
            <a:pPr lvl="1"/>
            <a:r>
              <a:rPr lang="en-GB" altLang="en-US" sz="2000" dirty="0"/>
              <a:t>MCS0: BPSK, ½ coding rate</a:t>
            </a:r>
          </a:p>
          <a:p>
            <a:pPr lvl="1"/>
            <a:r>
              <a:rPr lang="en-GB" altLang="en-US" sz="2000" dirty="0"/>
              <a:t>PHY rate: 6 Mbps</a:t>
            </a:r>
          </a:p>
          <a:p>
            <a:pPr lvl="1"/>
            <a:r>
              <a:rPr lang="en-GB" altLang="en-US" sz="2000" dirty="0"/>
              <a:t>BW = 20 MHz</a:t>
            </a:r>
          </a:p>
          <a:p>
            <a:pPr lvl="1"/>
            <a:r>
              <a:rPr lang="en-GB" altLang="en-US" sz="2000" dirty="0"/>
              <a:t>Eb/N0 = SNR + 5.23dB</a:t>
            </a:r>
          </a:p>
          <a:p>
            <a:pPr lvl="1"/>
            <a:r>
              <a:rPr lang="en-GB" altLang="en-US" sz="2000" dirty="0"/>
              <a:t>10,000 packets</a:t>
            </a:r>
          </a:p>
          <a:p>
            <a:r>
              <a:rPr lang="en-GB" altLang="en-US" sz="2400" b="1" dirty="0"/>
              <a:t>802.11ax: </a:t>
            </a:r>
          </a:p>
          <a:p>
            <a:pPr lvl="1"/>
            <a:r>
              <a:rPr lang="en-GB" altLang="en-US" sz="2000" dirty="0"/>
              <a:t>MCS0: BPSK, ½ coding rate</a:t>
            </a:r>
          </a:p>
          <a:p>
            <a:pPr lvl="1"/>
            <a:r>
              <a:rPr lang="en-GB" altLang="en-US" sz="2000" dirty="0"/>
              <a:t>PHY rate: 7.3 Mbps</a:t>
            </a:r>
          </a:p>
          <a:p>
            <a:pPr lvl="1"/>
            <a:r>
              <a:rPr lang="en-GB" altLang="en-US" sz="2000" dirty="0"/>
              <a:t>BW = 20 MHz</a:t>
            </a:r>
          </a:p>
          <a:p>
            <a:pPr lvl="1"/>
            <a:r>
              <a:rPr lang="en-GB" altLang="en-US" sz="2000" dirty="0"/>
              <a:t>Eb/N0 = SNR + 4.38dB</a:t>
            </a:r>
          </a:p>
          <a:p>
            <a:pPr lvl="1"/>
            <a:r>
              <a:rPr lang="en-GB" altLang="en-US" sz="2000" dirty="0"/>
              <a:t>10,000 packets</a:t>
            </a:r>
          </a:p>
        </p:txBody>
      </p:sp>
      <p:pic>
        <p:nvPicPr>
          <p:cNvPr id="10" name="Content Placeholder 10" descr="A close up of a map&#10;&#10;Description automatically generated">
            <a:extLst>
              <a:ext uri="{FF2B5EF4-FFF2-40B4-BE49-F238E27FC236}">
                <a16:creationId xmlns:a16="http://schemas.microsoft.com/office/drawing/2014/main" id="{0C191CD7-DD03-405D-8149-584EEDAD91FB}"/>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198621" y="1700808"/>
            <a:ext cx="6514003" cy="4551660"/>
          </a:xfrm>
        </p:spPr>
      </p:pic>
      <p:sp>
        <p:nvSpPr>
          <p:cNvPr id="12" name="Title 2">
            <a:extLst>
              <a:ext uri="{FF2B5EF4-FFF2-40B4-BE49-F238E27FC236}">
                <a16:creationId xmlns:a16="http://schemas.microsoft.com/office/drawing/2014/main" id="{8EA50231-442B-4A6C-A08C-4C44B621C28E}"/>
              </a:ext>
            </a:extLst>
          </p:cNvPr>
          <p:cNvSpPr>
            <a:spLocks noGrp="1"/>
          </p:cNvSpPr>
          <p:nvPr>
            <p:ph type="title"/>
          </p:nvPr>
        </p:nvSpPr>
        <p:spPr>
          <a:xfrm>
            <a:off x="914401" y="620688"/>
            <a:ext cx="10361084" cy="1065213"/>
          </a:xfrm>
        </p:spPr>
        <p:txBody>
          <a:bodyPr/>
          <a:lstStyle/>
          <a:p>
            <a:r>
              <a:rPr lang="en-US" altLang="en-US" sz="2800" dirty="0"/>
              <a:t>Header simulation results show that 11ax has better performance than 11a in an LC channel </a:t>
            </a:r>
            <a:endParaRPr lang="en-GB" sz="2800" dirty="0"/>
          </a:p>
        </p:txBody>
      </p:sp>
    </p:spTree>
    <p:extLst>
      <p:ext uri="{BB962C8B-B14F-4D97-AF65-F5344CB8AC3E}">
        <p14:creationId xmlns:p14="http://schemas.microsoft.com/office/powerpoint/2010/main" val="213322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9AA2-A14F-4C4D-96B0-AFF9F03E237B}"/>
              </a:ext>
            </a:extLst>
          </p:cNvPr>
          <p:cNvSpPr>
            <a:spLocks noGrp="1"/>
          </p:cNvSpPr>
          <p:nvPr>
            <p:ph type="title"/>
          </p:nvPr>
        </p:nvSpPr>
        <p:spPr/>
        <p:txBody>
          <a:bodyPr/>
          <a:lstStyle/>
          <a:p>
            <a:r>
              <a:rPr lang="en-GB" altLang="en-US" dirty="0"/>
              <a:t>Payload simulation results – MCS0</a:t>
            </a:r>
            <a:endParaRPr lang="en-GB" dirty="0"/>
          </a:p>
        </p:txBody>
      </p:sp>
      <p:sp>
        <p:nvSpPr>
          <p:cNvPr id="4" name="Footer Placeholder 3">
            <a:extLst>
              <a:ext uri="{FF2B5EF4-FFF2-40B4-BE49-F238E27FC236}">
                <a16:creationId xmlns:a16="http://schemas.microsoft.com/office/drawing/2014/main" id="{895A1D3E-8829-4B96-A7A6-D5153133AEA0}"/>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BE29A5E-899E-46C1-8210-075E2C05F9CB}"/>
              </a:ext>
            </a:extLst>
          </p:cNvPr>
          <p:cNvSpPr>
            <a:spLocks noGrp="1"/>
          </p:cNvSpPr>
          <p:nvPr>
            <p:ph type="sldNum" sz="quarter" idx="14"/>
          </p:nvPr>
        </p:nvSpPr>
        <p:spPr/>
        <p:txBody>
          <a:bodyPr/>
          <a:lstStyle/>
          <a:p>
            <a:fld id="{BABAAEC6-4650-4F8D-93E2-685F1A538864}" type="slidenum">
              <a:rPr lang="en-GB" smtClean="0"/>
              <a:pPr/>
              <a:t>22</a:t>
            </a:fld>
            <a:endParaRPr lang="en-GB" dirty="0"/>
          </a:p>
        </p:txBody>
      </p:sp>
      <p:sp>
        <p:nvSpPr>
          <p:cNvPr id="8" name="Content Placeholder 1">
            <a:extLst>
              <a:ext uri="{FF2B5EF4-FFF2-40B4-BE49-F238E27FC236}">
                <a16:creationId xmlns:a16="http://schemas.microsoft.com/office/drawing/2014/main" id="{418C04B3-F04E-4219-BFF7-8E483BA4BD2C}"/>
              </a:ext>
            </a:extLst>
          </p:cNvPr>
          <p:cNvSpPr>
            <a:spLocks noGrp="1"/>
          </p:cNvSpPr>
          <p:nvPr>
            <p:ph sz="quarter" idx="12"/>
          </p:nvPr>
        </p:nvSpPr>
        <p:spPr>
          <a:xfrm>
            <a:off x="1016623" y="1584633"/>
            <a:ext cx="10368457" cy="4778696"/>
          </a:xfrm>
        </p:spPr>
        <p:txBody>
          <a:bodyPr>
            <a:normAutofit/>
          </a:bodyPr>
          <a:lstStyle/>
          <a:p>
            <a:r>
              <a:rPr lang="en-GB" altLang="en-US" b="1" dirty="0"/>
              <a:t>802.11a: </a:t>
            </a:r>
          </a:p>
          <a:p>
            <a:pPr lvl="1"/>
            <a:r>
              <a:rPr lang="en-GB" altLang="en-US" dirty="0"/>
              <a:t>MCS0: BPSK, ½ coding rate</a:t>
            </a:r>
          </a:p>
          <a:p>
            <a:pPr lvl="1"/>
            <a:r>
              <a:rPr lang="en-GB" altLang="en-US" dirty="0"/>
              <a:t>PHY rate: 6 Mbps</a:t>
            </a:r>
          </a:p>
          <a:p>
            <a:pPr lvl="1"/>
            <a:r>
              <a:rPr lang="en-GB" altLang="en-US" dirty="0"/>
              <a:t>Eb/N0 = SNR + 5.23dB</a:t>
            </a:r>
          </a:p>
          <a:p>
            <a:pPr lvl="1"/>
            <a:r>
              <a:rPr lang="en-GB" altLang="en-US" dirty="0"/>
              <a:t>1,000 packets</a:t>
            </a:r>
          </a:p>
          <a:p>
            <a:r>
              <a:rPr lang="en-GB" altLang="en-US" b="1" dirty="0"/>
              <a:t>802.11ax: </a:t>
            </a:r>
          </a:p>
          <a:p>
            <a:pPr lvl="1"/>
            <a:r>
              <a:rPr lang="en-GB" altLang="en-US" dirty="0"/>
              <a:t>MCS0: BPSK, ½ coding rate</a:t>
            </a:r>
          </a:p>
          <a:p>
            <a:pPr lvl="1"/>
            <a:r>
              <a:rPr lang="en-GB" altLang="en-US" dirty="0"/>
              <a:t>PHY rate: 7.3 Mbps</a:t>
            </a:r>
          </a:p>
          <a:p>
            <a:pPr lvl="1"/>
            <a:r>
              <a:rPr lang="en-GB" altLang="en-US" dirty="0"/>
              <a:t>Eb/N0 = SNR + 4.38dB</a:t>
            </a:r>
          </a:p>
          <a:p>
            <a:pPr lvl="1"/>
            <a:r>
              <a:rPr lang="en-GB" altLang="en-US" dirty="0"/>
              <a:t>1,000 packets</a:t>
            </a:r>
          </a:p>
        </p:txBody>
      </p:sp>
      <p:pic>
        <p:nvPicPr>
          <p:cNvPr id="9" name="Picture 8" descr="A close up of a map&#10;&#10;Description automatically generated">
            <a:extLst>
              <a:ext uri="{FF2B5EF4-FFF2-40B4-BE49-F238E27FC236}">
                <a16:creationId xmlns:a16="http://schemas.microsoft.com/office/drawing/2014/main" id="{A44E312A-FF19-4AEA-AF64-A61703E9F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896" y="1393503"/>
            <a:ext cx="6783212" cy="4778696"/>
          </a:xfrm>
          <a:prstGeom prst="rect">
            <a:avLst/>
          </a:prstGeom>
        </p:spPr>
      </p:pic>
      <p:sp>
        <p:nvSpPr>
          <p:cNvPr id="2" name="TextBox 1">
            <a:extLst>
              <a:ext uri="{FF2B5EF4-FFF2-40B4-BE49-F238E27FC236}">
                <a16:creationId xmlns:a16="http://schemas.microsoft.com/office/drawing/2014/main" id="{8479179C-A934-479C-86B9-570D71D2426D}"/>
              </a:ext>
            </a:extLst>
          </p:cNvPr>
          <p:cNvSpPr txBox="1"/>
          <p:nvPr/>
        </p:nvSpPr>
        <p:spPr>
          <a:xfrm>
            <a:off x="1051412" y="5891177"/>
            <a:ext cx="6189515" cy="461665"/>
          </a:xfrm>
          <a:prstGeom prst="rect">
            <a:avLst/>
          </a:prstGeom>
          <a:noFill/>
        </p:spPr>
        <p:txBody>
          <a:bodyPr wrap="none" rtlCol="0">
            <a:spAutoFit/>
          </a:bodyPr>
          <a:lstStyle/>
          <a:p>
            <a:r>
              <a:rPr lang="en-GB" dirty="0">
                <a:solidFill>
                  <a:schemeClr val="tx1"/>
                </a:solidFill>
              </a:rPr>
              <a:t>The use of LDPC codes improves performance </a:t>
            </a:r>
          </a:p>
        </p:txBody>
      </p:sp>
    </p:spTree>
    <p:extLst>
      <p:ext uri="{BB962C8B-B14F-4D97-AF65-F5344CB8AC3E}">
        <p14:creationId xmlns:p14="http://schemas.microsoft.com/office/powerpoint/2010/main" val="372645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9AA2-A14F-4C4D-96B0-AFF9F03E237B}"/>
              </a:ext>
            </a:extLst>
          </p:cNvPr>
          <p:cNvSpPr>
            <a:spLocks noGrp="1"/>
          </p:cNvSpPr>
          <p:nvPr>
            <p:ph type="title"/>
          </p:nvPr>
        </p:nvSpPr>
        <p:spPr/>
        <p:txBody>
          <a:bodyPr/>
          <a:lstStyle/>
          <a:p>
            <a:r>
              <a:rPr lang="en-GB" altLang="en-US" dirty="0"/>
              <a:t>Payload simulation results – MCS7/9</a:t>
            </a:r>
            <a:endParaRPr lang="en-GB" dirty="0"/>
          </a:p>
        </p:txBody>
      </p:sp>
      <p:sp>
        <p:nvSpPr>
          <p:cNvPr id="4" name="Footer Placeholder 3">
            <a:extLst>
              <a:ext uri="{FF2B5EF4-FFF2-40B4-BE49-F238E27FC236}">
                <a16:creationId xmlns:a16="http://schemas.microsoft.com/office/drawing/2014/main" id="{895A1D3E-8829-4B96-A7A6-D5153133AEA0}"/>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BE29A5E-899E-46C1-8210-075E2C05F9CB}"/>
              </a:ext>
            </a:extLst>
          </p:cNvPr>
          <p:cNvSpPr>
            <a:spLocks noGrp="1"/>
          </p:cNvSpPr>
          <p:nvPr>
            <p:ph type="sldNum" sz="quarter" idx="14"/>
          </p:nvPr>
        </p:nvSpPr>
        <p:spPr/>
        <p:txBody>
          <a:bodyPr/>
          <a:lstStyle/>
          <a:p>
            <a:fld id="{BABAAEC6-4650-4F8D-93E2-685F1A538864}" type="slidenum">
              <a:rPr lang="en-GB" smtClean="0"/>
              <a:pPr/>
              <a:t>23</a:t>
            </a:fld>
            <a:endParaRPr lang="en-GB" dirty="0"/>
          </a:p>
        </p:txBody>
      </p:sp>
      <p:sp>
        <p:nvSpPr>
          <p:cNvPr id="8" name="Content Placeholder 1">
            <a:extLst>
              <a:ext uri="{FF2B5EF4-FFF2-40B4-BE49-F238E27FC236}">
                <a16:creationId xmlns:a16="http://schemas.microsoft.com/office/drawing/2014/main" id="{E2A32E34-014A-4385-A616-EE0D34CEDC02}"/>
              </a:ext>
            </a:extLst>
          </p:cNvPr>
          <p:cNvSpPr>
            <a:spLocks noGrp="1"/>
          </p:cNvSpPr>
          <p:nvPr>
            <p:ph sz="quarter" idx="12"/>
          </p:nvPr>
        </p:nvSpPr>
        <p:spPr>
          <a:xfrm>
            <a:off x="936800" y="1762232"/>
            <a:ext cx="10368457" cy="4619096"/>
          </a:xfrm>
        </p:spPr>
        <p:txBody>
          <a:bodyPr/>
          <a:lstStyle/>
          <a:p>
            <a:r>
              <a:rPr lang="en-GB" altLang="en-US" b="1" dirty="0"/>
              <a:t>802.11a: </a:t>
            </a:r>
          </a:p>
          <a:p>
            <a:pPr lvl="1"/>
            <a:r>
              <a:rPr lang="en-GB" altLang="en-US" dirty="0"/>
              <a:t>MCS7: 64QAM, 3/4 coding rate</a:t>
            </a:r>
          </a:p>
          <a:p>
            <a:pPr lvl="1"/>
            <a:r>
              <a:rPr lang="en-GB" altLang="en-US" dirty="0"/>
              <a:t>PHY rate: 54 Mbps</a:t>
            </a:r>
          </a:p>
          <a:p>
            <a:pPr lvl="1"/>
            <a:r>
              <a:rPr lang="en-GB" altLang="en-US" dirty="0"/>
              <a:t>Eb/N0 = SNR – 4.31dB</a:t>
            </a:r>
          </a:p>
          <a:p>
            <a:pPr lvl="1"/>
            <a:r>
              <a:rPr lang="en-GB" altLang="en-US" dirty="0"/>
              <a:t>10,000 packets</a:t>
            </a:r>
          </a:p>
          <a:p>
            <a:r>
              <a:rPr lang="en-GB" b="1" dirty="0"/>
              <a:t>802.11ax: </a:t>
            </a:r>
          </a:p>
          <a:p>
            <a:pPr lvl="1"/>
            <a:r>
              <a:rPr lang="en-GB" altLang="en-US" dirty="0"/>
              <a:t>MCS6: 64QAM, 3/4 coding rate</a:t>
            </a:r>
          </a:p>
          <a:p>
            <a:pPr lvl="1"/>
            <a:r>
              <a:rPr lang="en-GB" altLang="en-US" dirty="0"/>
              <a:t>PHY rate: 65.8 Mbps</a:t>
            </a:r>
          </a:p>
          <a:p>
            <a:pPr lvl="1"/>
            <a:r>
              <a:rPr lang="en-GB" altLang="en-US" dirty="0"/>
              <a:t>Eb/N0 = SNR – 5.17dB</a:t>
            </a:r>
          </a:p>
          <a:p>
            <a:pPr lvl="1"/>
            <a:r>
              <a:rPr lang="en-GB" altLang="en-US" dirty="0"/>
              <a:t>1,000 packets</a:t>
            </a:r>
          </a:p>
        </p:txBody>
      </p:sp>
      <p:pic>
        <p:nvPicPr>
          <p:cNvPr id="7" name="Picture 6" descr="A close up of a map&#10;&#10;Description automatically generated">
            <a:extLst>
              <a:ext uri="{FF2B5EF4-FFF2-40B4-BE49-F238E27FC236}">
                <a16:creationId xmlns:a16="http://schemas.microsoft.com/office/drawing/2014/main" id="{B10C5EA5-136E-44ED-9B2C-55D6C03E17BE}"/>
              </a:ext>
            </a:extLst>
          </p:cNvPr>
          <p:cNvPicPr>
            <a:picLocks noChangeAspect="1"/>
          </p:cNvPicPr>
          <p:nvPr/>
        </p:nvPicPr>
        <p:blipFill rotWithShape="1">
          <a:blip r:embed="rId2">
            <a:extLst>
              <a:ext uri="{28A0092B-C50C-407E-A947-70E740481C1C}">
                <a14:useLocalDpi xmlns:a14="http://schemas.microsoft.com/office/drawing/2010/main" val="0"/>
              </a:ext>
            </a:extLst>
          </a:blip>
          <a:srcRect b="6052"/>
          <a:stretch/>
        </p:blipFill>
        <p:spPr>
          <a:xfrm>
            <a:off x="5591944" y="1668146"/>
            <a:ext cx="6218459" cy="4707236"/>
          </a:xfrm>
          <a:prstGeom prst="rect">
            <a:avLst/>
          </a:prstGeom>
        </p:spPr>
      </p:pic>
    </p:spTree>
    <p:extLst>
      <p:ext uri="{BB962C8B-B14F-4D97-AF65-F5344CB8AC3E}">
        <p14:creationId xmlns:p14="http://schemas.microsoft.com/office/powerpoint/2010/main" val="279921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F6030-CEA9-4DF2-A9FA-5B700D86F957}"/>
              </a:ext>
            </a:extLst>
          </p:cNvPr>
          <p:cNvSpPr>
            <a:spLocks noGrp="1"/>
          </p:cNvSpPr>
          <p:nvPr>
            <p:ph sz="quarter" idx="12"/>
          </p:nvPr>
        </p:nvSpPr>
        <p:spPr>
          <a:xfrm>
            <a:off x="839416" y="1844824"/>
            <a:ext cx="10436069" cy="4536968"/>
          </a:xfrm>
        </p:spPr>
        <p:txBody>
          <a:bodyPr/>
          <a:lstStyle/>
          <a:p>
            <a:pPr>
              <a:buFont typeface="Arial" panose="020B0604020202020204" pitchFamily="34" charset="0"/>
              <a:buChar char="•"/>
            </a:pPr>
            <a:r>
              <a:rPr lang="en-GB" sz="2000" dirty="0"/>
              <a:t>Channel bandwidth: 20 MHz</a:t>
            </a:r>
          </a:p>
          <a:p>
            <a:pPr>
              <a:buFont typeface="Arial" panose="020B0604020202020204" pitchFamily="34" charset="0"/>
              <a:buChar char="•"/>
            </a:pPr>
            <a:r>
              <a:rPr lang="en-GB" sz="2000" dirty="0"/>
              <a:t>Number of transmit antennas: 1 </a:t>
            </a:r>
          </a:p>
          <a:p>
            <a:pPr>
              <a:buFont typeface="Arial" panose="020B0604020202020204" pitchFamily="34" charset="0"/>
              <a:buChar char="•"/>
            </a:pPr>
            <a:r>
              <a:rPr lang="en-GB" sz="2000" dirty="0"/>
              <a:t>HE PPDU 								(Sub-clause 27.3.4)</a:t>
            </a:r>
          </a:p>
          <a:p>
            <a:pPr lvl="1">
              <a:buFont typeface="Arial" panose="020B0604020202020204" pitchFamily="34" charset="0"/>
              <a:buChar char="•"/>
            </a:pPr>
            <a:r>
              <a:rPr lang="en-GB" sz="1600" dirty="0"/>
              <a:t>ER PPDU not used but if it was used, then it would likely result in a 6dB improvement for the operating point</a:t>
            </a:r>
          </a:p>
          <a:p>
            <a:pPr lvl="1">
              <a:buFont typeface="Arial" panose="020B0604020202020204" pitchFamily="34" charset="0"/>
              <a:buChar char="•"/>
            </a:pPr>
            <a:r>
              <a:rPr lang="en-GB" sz="1600" dirty="0"/>
              <a:t>The gain comes from a longer preamble along with improved data field (“repetition coding in frequency”)</a:t>
            </a:r>
          </a:p>
          <a:p>
            <a:pPr>
              <a:buFont typeface="Arial" panose="020B0604020202020204" pitchFamily="34" charset="0"/>
              <a:buChar char="•"/>
            </a:pPr>
            <a:r>
              <a:rPr lang="en-GB" sz="2000" dirty="0"/>
              <a:t>Number of space-time stream: 1 			(Sub-clause 27.3.5)</a:t>
            </a:r>
          </a:p>
          <a:p>
            <a:pPr>
              <a:buFont typeface="Arial" panose="020B0604020202020204" pitchFamily="34" charset="0"/>
              <a:buChar char="•"/>
            </a:pPr>
            <a:r>
              <a:rPr lang="en-GB" sz="2000" dirty="0"/>
              <a:t>HE preamble 							(Sub-clause 27.3.10.1)</a:t>
            </a:r>
          </a:p>
          <a:p>
            <a:pPr>
              <a:buFont typeface="Arial" panose="020B0604020202020204" pitchFamily="34" charset="0"/>
              <a:buChar char="•"/>
            </a:pPr>
            <a:r>
              <a:rPr lang="en-GB" sz="2000" dirty="0"/>
              <a:t>Subcarrier spacing: 312.5 kHz 			(Sub-clause 27.3.11.1) </a:t>
            </a:r>
          </a:p>
          <a:p>
            <a:pPr>
              <a:buFont typeface="Arial" panose="020B0604020202020204" pitchFamily="34" charset="0"/>
              <a:buChar char="•"/>
            </a:pPr>
            <a:r>
              <a:rPr lang="en-GB" sz="2000" dirty="0"/>
              <a:t>LDPC coding 							(Sub-clause 27.3.11.5.2)</a:t>
            </a:r>
          </a:p>
          <a:p>
            <a:pPr>
              <a:buFont typeface="Arial" panose="020B0604020202020204" pitchFamily="34" charset="0"/>
              <a:buChar char="•"/>
            </a:pPr>
            <a:r>
              <a:rPr lang="en-GB" sz="2000" dirty="0"/>
              <a:t>Transmit spectral mask 					(Sub-clause 27.3.18.1)</a:t>
            </a:r>
          </a:p>
          <a:p>
            <a:pPr>
              <a:buFont typeface="Arial" panose="020B0604020202020204" pitchFamily="34" charset="0"/>
              <a:buChar char="•"/>
            </a:pPr>
            <a:r>
              <a:rPr lang="en-GB" sz="2000" dirty="0"/>
              <a:t>MCS 0 BPSK1/2 and MCS 6 64QAM3/4 	(Sub-clause 27.5.1)</a:t>
            </a:r>
          </a:p>
          <a:p>
            <a:pPr lvl="1">
              <a:buFont typeface="Arial" panose="020B0604020202020204" pitchFamily="34" charset="0"/>
              <a:buChar char="•"/>
            </a:pPr>
            <a:r>
              <a:rPr lang="en-GB" sz="1600" dirty="0"/>
              <a:t>ER PPDU would create MCS 0 with DCS, resulting in data rates of around 1 Mbps but 6dB improvement in the operating point</a:t>
            </a:r>
          </a:p>
        </p:txBody>
      </p:sp>
      <p:sp>
        <p:nvSpPr>
          <p:cNvPr id="3" name="Title 2">
            <a:extLst>
              <a:ext uri="{FF2B5EF4-FFF2-40B4-BE49-F238E27FC236}">
                <a16:creationId xmlns:a16="http://schemas.microsoft.com/office/drawing/2014/main" id="{D06FAE44-7286-4216-9532-5C45980F3DD9}"/>
              </a:ext>
            </a:extLst>
          </p:cNvPr>
          <p:cNvSpPr>
            <a:spLocks noGrp="1"/>
          </p:cNvSpPr>
          <p:nvPr>
            <p:ph type="title"/>
          </p:nvPr>
        </p:nvSpPr>
        <p:spPr/>
        <p:txBody>
          <a:bodyPr/>
          <a:lstStyle/>
          <a:p>
            <a:r>
              <a:rPr lang="en-GB" dirty="0"/>
              <a:t>11ax PHY profile used for the simulations</a:t>
            </a:r>
          </a:p>
        </p:txBody>
      </p:sp>
      <p:sp>
        <p:nvSpPr>
          <p:cNvPr id="5" name="Slide Number Placeholder 4">
            <a:extLst>
              <a:ext uri="{FF2B5EF4-FFF2-40B4-BE49-F238E27FC236}">
                <a16:creationId xmlns:a16="http://schemas.microsoft.com/office/drawing/2014/main" id="{A7E78353-05E0-4991-BFCF-55160617D531}"/>
              </a:ext>
            </a:extLst>
          </p:cNvPr>
          <p:cNvSpPr>
            <a:spLocks noGrp="1"/>
          </p:cNvSpPr>
          <p:nvPr>
            <p:ph type="sldNum" sz="quarter" idx="14"/>
          </p:nvPr>
        </p:nvSpPr>
        <p:spPr/>
        <p:txBody>
          <a:bodyPr/>
          <a:lstStyle/>
          <a:p>
            <a:fld id="{BABAAEC6-4650-4F8D-93E2-685F1A538864}" type="slidenum">
              <a:rPr lang="en-GB" smtClean="0"/>
              <a:pPr/>
              <a:t>24</a:t>
            </a:fld>
            <a:endParaRPr lang="en-GB" dirty="0"/>
          </a:p>
        </p:txBody>
      </p:sp>
      <p:sp>
        <p:nvSpPr>
          <p:cNvPr id="6" name="Footer Placeholder 5">
            <a:extLst>
              <a:ext uri="{FF2B5EF4-FFF2-40B4-BE49-F238E27FC236}">
                <a16:creationId xmlns:a16="http://schemas.microsoft.com/office/drawing/2014/main" id="{0845746F-123F-4718-A418-62CA4BD099A2}"/>
              </a:ext>
            </a:extLst>
          </p:cNvPr>
          <p:cNvSpPr>
            <a:spLocks noGrp="1"/>
          </p:cNvSpPr>
          <p:nvPr>
            <p:ph type="ftr" sz="quarter" idx="13"/>
          </p:nvPr>
        </p:nvSpPr>
        <p:spPr/>
        <p:txBody>
          <a:bodyPr/>
          <a:lstStyle/>
          <a:p>
            <a:r>
              <a:rPr lang="en-GB"/>
              <a:t>Nikola Serafimovski, pureLiFi</a:t>
            </a:r>
            <a:endParaRPr lang="en-GB" dirty="0"/>
          </a:p>
        </p:txBody>
      </p:sp>
    </p:spTree>
    <p:extLst>
      <p:ext uri="{BB962C8B-B14F-4D97-AF65-F5344CB8AC3E}">
        <p14:creationId xmlns:p14="http://schemas.microsoft.com/office/powerpoint/2010/main" val="1094335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31EB3-8C8C-4732-93CF-45F450C0B870}"/>
              </a:ext>
            </a:extLst>
          </p:cNvPr>
          <p:cNvSpPr>
            <a:spLocks noGrp="1"/>
          </p:cNvSpPr>
          <p:nvPr>
            <p:ph sz="quarter" idx="12"/>
          </p:nvPr>
        </p:nvSpPr>
        <p:spPr>
          <a:xfrm>
            <a:off x="1200152" y="1916832"/>
            <a:ext cx="10368457" cy="4392952"/>
          </a:xfrm>
        </p:spPr>
        <p:txBody>
          <a:bodyPr/>
          <a:lstStyle/>
          <a:p>
            <a:r>
              <a:rPr lang="en-GB" dirty="0"/>
              <a:t>Move to adopt the 800nm – 1000nm wavelength spectrum as the mandatory, common mode wavelength for all </a:t>
            </a:r>
            <a:r>
              <a:rPr lang="en-GB" dirty="0" err="1"/>
              <a:t>TGbb</a:t>
            </a:r>
            <a:r>
              <a:rPr lang="en-GB" dirty="0"/>
              <a:t> STAs.</a:t>
            </a:r>
          </a:p>
          <a:p>
            <a:endParaRPr lang="en-GB" dirty="0"/>
          </a:p>
          <a:p>
            <a:r>
              <a:rPr lang="en-GB" dirty="0"/>
              <a:t>Moved:		</a:t>
            </a:r>
          </a:p>
          <a:p>
            <a:r>
              <a:rPr lang="en-GB" dirty="0"/>
              <a:t>Seconded:		</a:t>
            </a:r>
          </a:p>
          <a:p>
            <a:endParaRPr lang="en-GB" dirty="0"/>
          </a:p>
          <a:p>
            <a:r>
              <a:rPr lang="en-GB" dirty="0"/>
              <a:t>Result (Y / N / A):	</a:t>
            </a:r>
          </a:p>
        </p:txBody>
      </p:sp>
      <p:sp>
        <p:nvSpPr>
          <p:cNvPr id="3" name="Title 2">
            <a:extLst>
              <a:ext uri="{FF2B5EF4-FFF2-40B4-BE49-F238E27FC236}">
                <a16:creationId xmlns:a16="http://schemas.microsoft.com/office/drawing/2014/main" id="{BE14A96B-72E4-4571-A102-90B5D07D9C7B}"/>
              </a:ext>
            </a:extLst>
          </p:cNvPr>
          <p:cNvSpPr>
            <a:spLocks noGrp="1"/>
          </p:cNvSpPr>
          <p:nvPr>
            <p:ph type="title"/>
          </p:nvPr>
        </p:nvSpPr>
        <p:spPr/>
        <p:txBody>
          <a:bodyPr/>
          <a:lstStyle/>
          <a:p>
            <a:r>
              <a:rPr lang="en-GB" dirty="0"/>
              <a:t>MOTION</a:t>
            </a:r>
          </a:p>
        </p:txBody>
      </p:sp>
      <p:sp>
        <p:nvSpPr>
          <p:cNvPr id="4" name="Footer Placeholder 3">
            <a:extLst>
              <a:ext uri="{FF2B5EF4-FFF2-40B4-BE49-F238E27FC236}">
                <a16:creationId xmlns:a16="http://schemas.microsoft.com/office/drawing/2014/main" id="{F6BC13C0-3EBC-4AB3-8FB2-7C38D7FED2FB}"/>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5A1A7304-079F-449A-87F6-79A1F9820C09}"/>
              </a:ext>
            </a:extLst>
          </p:cNvPr>
          <p:cNvSpPr>
            <a:spLocks noGrp="1"/>
          </p:cNvSpPr>
          <p:nvPr>
            <p:ph type="sldNum" sz="quarter" idx="14"/>
          </p:nvPr>
        </p:nvSpPr>
        <p:spPr/>
        <p:txBody>
          <a:bodyPr/>
          <a:lstStyle/>
          <a:p>
            <a:fld id="{BABAAEC6-4650-4F8D-93E2-685F1A538864}" type="slidenum">
              <a:rPr lang="en-GB" smtClean="0"/>
              <a:pPr/>
              <a:t>25</a:t>
            </a:fld>
            <a:endParaRPr lang="en-GB" dirty="0"/>
          </a:p>
        </p:txBody>
      </p:sp>
    </p:spTree>
    <p:extLst>
      <p:ext uri="{BB962C8B-B14F-4D97-AF65-F5344CB8AC3E}">
        <p14:creationId xmlns:p14="http://schemas.microsoft.com/office/powerpoint/2010/main" val="3516600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31EB3-8C8C-4732-93CF-45F450C0B870}"/>
              </a:ext>
            </a:extLst>
          </p:cNvPr>
          <p:cNvSpPr>
            <a:spLocks noGrp="1"/>
          </p:cNvSpPr>
          <p:nvPr>
            <p:ph sz="quarter" idx="12"/>
          </p:nvPr>
        </p:nvSpPr>
        <p:spPr>
          <a:xfrm>
            <a:off x="1200152" y="1916832"/>
            <a:ext cx="10368457" cy="4392952"/>
          </a:xfrm>
        </p:spPr>
        <p:txBody>
          <a:bodyPr/>
          <a:lstStyle/>
          <a:p>
            <a:r>
              <a:rPr lang="en-GB"/>
              <a:t>Move to </a:t>
            </a:r>
            <a:r>
              <a:rPr lang="en-GB" dirty="0"/>
              <a:t>a</a:t>
            </a:r>
            <a:r>
              <a:rPr lang="en-GB"/>
              <a:t>dopt </a:t>
            </a:r>
            <a:r>
              <a:rPr lang="en-GB" dirty="0"/>
              <a:t>the SISO, 20 MHz bandwidth 11ax PHY as a mandatory, common mode for all </a:t>
            </a:r>
            <a:r>
              <a:rPr lang="en-GB" dirty="0" err="1"/>
              <a:t>TGbb</a:t>
            </a:r>
            <a:r>
              <a:rPr lang="en-GB" dirty="0"/>
              <a:t> STAs and use other 11ax features or an LC-optimized PHY based on the ITU-T Rec. G.9991 as optional for all </a:t>
            </a:r>
            <a:r>
              <a:rPr lang="en-GB" dirty="0" err="1"/>
              <a:t>TGbb</a:t>
            </a:r>
            <a:r>
              <a:rPr lang="en-GB" dirty="0"/>
              <a:t> STAs.</a:t>
            </a:r>
          </a:p>
          <a:p>
            <a:endParaRPr lang="en-GB" dirty="0"/>
          </a:p>
          <a:p>
            <a:r>
              <a:rPr lang="en-GB" dirty="0"/>
              <a:t>Moved:		</a:t>
            </a:r>
          </a:p>
          <a:p>
            <a:r>
              <a:rPr lang="en-GB" dirty="0"/>
              <a:t>Seconded:		</a:t>
            </a:r>
          </a:p>
          <a:p>
            <a:endParaRPr lang="en-GB" dirty="0"/>
          </a:p>
          <a:p>
            <a:r>
              <a:rPr lang="en-GB" dirty="0"/>
              <a:t>Result (Y / N / A):	</a:t>
            </a:r>
          </a:p>
        </p:txBody>
      </p:sp>
      <p:sp>
        <p:nvSpPr>
          <p:cNvPr id="3" name="Title 2">
            <a:extLst>
              <a:ext uri="{FF2B5EF4-FFF2-40B4-BE49-F238E27FC236}">
                <a16:creationId xmlns:a16="http://schemas.microsoft.com/office/drawing/2014/main" id="{BE14A96B-72E4-4571-A102-90B5D07D9C7B}"/>
              </a:ext>
            </a:extLst>
          </p:cNvPr>
          <p:cNvSpPr>
            <a:spLocks noGrp="1"/>
          </p:cNvSpPr>
          <p:nvPr>
            <p:ph type="title"/>
          </p:nvPr>
        </p:nvSpPr>
        <p:spPr/>
        <p:txBody>
          <a:bodyPr/>
          <a:lstStyle/>
          <a:p>
            <a:r>
              <a:rPr lang="en-GB" dirty="0"/>
              <a:t>MOTION</a:t>
            </a:r>
          </a:p>
        </p:txBody>
      </p:sp>
      <p:sp>
        <p:nvSpPr>
          <p:cNvPr id="4" name="Footer Placeholder 3">
            <a:extLst>
              <a:ext uri="{FF2B5EF4-FFF2-40B4-BE49-F238E27FC236}">
                <a16:creationId xmlns:a16="http://schemas.microsoft.com/office/drawing/2014/main" id="{F6BC13C0-3EBC-4AB3-8FB2-7C38D7FED2FB}"/>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5A1A7304-079F-449A-87F6-79A1F9820C09}"/>
              </a:ext>
            </a:extLst>
          </p:cNvPr>
          <p:cNvSpPr>
            <a:spLocks noGrp="1"/>
          </p:cNvSpPr>
          <p:nvPr>
            <p:ph type="sldNum" sz="quarter" idx="14"/>
          </p:nvPr>
        </p:nvSpPr>
        <p:spPr/>
        <p:txBody>
          <a:bodyPr/>
          <a:lstStyle/>
          <a:p>
            <a:fld id="{BABAAEC6-4650-4F8D-93E2-685F1A538864}" type="slidenum">
              <a:rPr lang="en-GB" smtClean="0"/>
              <a:pPr/>
              <a:t>26</a:t>
            </a:fld>
            <a:endParaRPr lang="en-GB" dirty="0"/>
          </a:p>
        </p:txBody>
      </p:sp>
    </p:spTree>
    <p:extLst>
      <p:ext uri="{BB962C8B-B14F-4D97-AF65-F5344CB8AC3E}">
        <p14:creationId xmlns:p14="http://schemas.microsoft.com/office/powerpoint/2010/main" val="201586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LC base-band interface circuit is very simple to implement enabling 11ax baseband chips to be used for LC</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 name="Footer Placeholder 4"/>
          <p:cNvSpPr>
            <a:spLocks noGrp="1"/>
          </p:cNvSpPr>
          <p:nvPr>
            <p:ph type="ftr" idx="14"/>
          </p:nvPr>
        </p:nvSpPr>
        <p:spPr/>
        <p:txBody>
          <a:bodyPr/>
          <a:lstStyle/>
          <a:p>
            <a:r>
              <a:rPr lang="en-GB"/>
              <a:t>Nikola Serafimovski, pureLiFi</a:t>
            </a:r>
          </a:p>
        </p:txBody>
      </p:sp>
      <p:grpSp>
        <p:nvGrpSpPr>
          <p:cNvPr id="9" name="Group 8">
            <a:extLst>
              <a:ext uri="{FF2B5EF4-FFF2-40B4-BE49-F238E27FC236}">
                <a16:creationId xmlns:a16="http://schemas.microsoft.com/office/drawing/2014/main" id="{0B2234F0-860D-4E50-A4A5-435D17454359}"/>
              </a:ext>
            </a:extLst>
          </p:cNvPr>
          <p:cNvGrpSpPr/>
          <p:nvPr/>
        </p:nvGrpSpPr>
        <p:grpSpPr>
          <a:xfrm>
            <a:off x="2596207" y="1830390"/>
            <a:ext cx="7099069" cy="4171246"/>
            <a:chOff x="2759827" y="1488852"/>
            <a:chExt cx="7099069" cy="4171246"/>
          </a:xfrm>
        </p:grpSpPr>
        <p:sp>
          <p:nvSpPr>
            <p:cNvPr id="10" name="Rectangle 9">
              <a:extLst>
                <a:ext uri="{FF2B5EF4-FFF2-40B4-BE49-F238E27FC236}">
                  <a16:creationId xmlns:a16="http://schemas.microsoft.com/office/drawing/2014/main" id="{C3F081DB-79A3-4F53-8CAD-758127535034}"/>
                </a:ext>
              </a:extLst>
            </p:cNvPr>
            <p:cNvSpPr/>
            <p:nvPr/>
          </p:nvSpPr>
          <p:spPr>
            <a:xfrm>
              <a:off x="2759828" y="3673289"/>
              <a:ext cx="7099068" cy="19343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CEF3594F-6686-4CA3-82CE-825FB3BCA659}"/>
                </a:ext>
              </a:extLst>
            </p:cNvPr>
            <p:cNvSpPr/>
            <p:nvPr/>
          </p:nvSpPr>
          <p:spPr>
            <a:xfrm>
              <a:off x="2759827" y="1488852"/>
              <a:ext cx="7099068" cy="19401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2604473-FC60-47F4-BE8C-033A4DA4A1A2}"/>
                </a:ext>
              </a:extLst>
            </p:cNvPr>
            <p:cNvGrpSpPr/>
            <p:nvPr/>
          </p:nvGrpSpPr>
          <p:grpSpPr>
            <a:xfrm>
              <a:off x="5356745" y="2141294"/>
              <a:ext cx="512548" cy="512548"/>
              <a:chOff x="4884776" y="3013560"/>
              <a:chExt cx="512548" cy="512548"/>
            </a:xfrm>
          </p:grpSpPr>
          <p:sp>
            <p:nvSpPr>
              <p:cNvPr id="91" name="Oval 90">
                <a:extLst>
                  <a:ext uri="{FF2B5EF4-FFF2-40B4-BE49-F238E27FC236}">
                    <a16:creationId xmlns:a16="http://schemas.microsoft.com/office/drawing/2014/main" id="{A5FEF6BA-9F72-476B-BCFC-C3ADE1C8A388}"/>
                  </a:ext>
                </a:extLst>
              </p:cNvPr>
              <p:cNvSpPr/>
              <p:nvPr/>
            </p:nvSpPr>
            <p:spPr>
              <a:xfrm>
                <a:off x="4884776" y="3013560"/>
                <a:ext cx="512548" cy="512548"/>
              </a:xfrm>
              <a:prstGeom prst="ellips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92" name="Straight Connector 91">
                <a:extLst>
                  <a:ext uri="{FF2B5EF4-FFF2-40B4-BE49-F238E27FC236}">
                    <a16:creationId xmlns:a16="http://schemas.microsoft.com/office/drawing/2014/main" id="{7D3F0F59-B825-4C6F-AA27-D07D0E386FC2}"/>
                  </a:ext>
                </a:extLst>
              </p:cNvPr>
              <p:cNvCxnSpPr>
                <a:cxnSpLocks/>
                <a:stCxn id="91" idx="3"/>
                <a:endCxn id="91" idx="7"/>
              </p:cNvCxnSpPr>
              <p:nvPr/>
            </p:nvCxnSpPr>
            <p:spPr>
              <a:xfrm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3" name="Straight Connector 92">
                <a:extLst>
                  <a:ext uri="{FF2B5EF4-FFF2-40B4-BE49-F238E27FC236}">
                    <a16:creationId xmlns:a16="http://schemas.microsoft.com/office/drawing/2014/main" id="{1474B194-FA1B-4E16-A87E-2B7C409129E1}"/>
                  </a:ext>
                </a:extLst>
              </p:cNvPr>
              <p:cNvCxnSpPr>
                <a:cxnSpLocks/>
                <a:stCxn id="91" idx="5"/>
                <a:endCxn id="91" idx="1"/>
              </p:cNvCxnSpPr>
              <p:nvPr/>
            </p:nvCxnSpPr>
            <p:spPr>
              <a:xfrm flipH="1"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cxnSp>
          <p:nvCxnSpPr>
            <p:cNvPr id="13" name="Straight Connector 12">
              <a:extLst>
                <a:ext uri="{FF2B5EF4-FFF2-40B4-BE49-F238E27FC236}">
                  <a16:creationId xmlns:a16="http://schemas.microsoft.com/office/drawing/2014/main" id="{06CA1DA4-685A-4278-8AC0-658EB9268983}"/>
                </a:ext>
              </a:extLst>
            </p:cNvPr>
            <p:cNvCxnSpPr>
              <a:cxnSpLocks/>
            </p:cNvCxnSpPr>
            <p:nvPr/>
          </p:nvCxnSpPr>
          <p:spPr>
            <a:xfrm>
              <a:off x="7600195" y="2564645"/>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FCEC5196-A6B0-4DD9-BAA1-38407DF62071}"/>
                </a:ext>
              </a:extLst>
            </p:cNvPr>
            <p:cNvGrpSpPr/>
            <p:nvPr/>
          </p:nvGrpSpPr>
          <p:grpSpPr>
            <a:xfrm>
              <a:off x="7269936" y="2128340"/>
              <a:ext cx="858101" cy="543701"/>
              <a:chOff x="8559471" y="3638871"/>
              <a:chExt cx="858101" cy="543701"/>
            </a:xfrm>
          </p:grpSpPr>
          <p:grpSp>
            <p:nvGrpSpPr>
              <p:cNvPr id="84" name="Group 83">
                <a:extLst>
                  <a:ext uri="{FF2B5EF4-FFF2-40B4-BE49-F238E27FC236}">
                    <a16:creationId xmlns:a16="http://schemas.microsoft.com/office/drawing/2014/main" id="{A2B707D0-D9E6-40A9-821A-CB821397F804}"/>
                  </a:ext>
                </a:extLst>
              </p:cNvPr>
              <p:cNvGrpSpPr/>
              <p:nvPr/>
            </p:nvGrpSpPr>
            <p:grpSpPr>
              <a:xfrm flipH="1">
                <a:off x="8559471" y="3638871"/>
                <a:ext cx="512548" cy="543701"/>
                <a:chOff x="3059290" y="2743200"/>
                <a:chExt cx="255410" cy="270934"/>
              </a:xfrm>
            </p:grpSpPr>
            <p:sp>
              <p:nvSpPr>
                <p:cNvPr id="86" name="Rectangle 85">
                  <a:extLst>
                    <a:ext uri="{FF2B5EF4-FFF2-40B4-BE49-F238E27FC236}">
                      <a16:creationId xmlns:a16="http://schemas.microsoft.com/office/drawing/2014/main" id="{E168F7B8-C5BD-4165-AF7D-5ECF41527B09}"/>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7" name="Oval 86">
                  <a:extLst>
                    <a:ext uri="{FF2B5EF4-FFF2-40B4-BE49-F238E27FC236}">
                      <a16:creationId xmlns:a16="http://schemas.microsoft.com/office/drawing/2014/main" id="{BBDDB911-F6C4-44C0-893F-BD2EE8F560DB}"/>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8" name="Oval 87">
                  <a:extLst>
                    <a:ext uri="{FF2B5EF4-FFF2-40B4-BE49-F238E27FC236}">
                      <a16:creationId xmlns:a16="http://schemas.microsoft.com/office/drawing/2014/main" id="{997A5BC8-4CBA-43D1-8EEE-8DC029031DF0}"/>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9" name="Oval 88">
                  <a:extLst>
                    <a:ext uri="{FF2B5EF4-FFF2-40B4-BE49-F238E27FC236}">
                      <a16:creationId xmlns:a16="http://schemas.microsoft.com/office/drawing/2014/main" id="{3AFD6F81-B662-47E5-AF4D-BD25B2DF870C}"/>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90" name="Straight Connector 89">
                  <a:extLst>
                    <a:ext uri="{FF2B5EF4-FFF2-40B4-BE49-F238E27FC236}">
                      <a16:creationId xmlns:a16="http://schemas.microsoft.com/office/drawing/2014/main" id="{698B186E-6DB5-4E66-9351-BF5C471D750F}"/>
                    </a:ext>
                  </a:extLst>
                </p:cNvPr>
                <p:cNvCxnSpPr>
                  <a:cxnSpLocks/>
                  <a:stCxn id="87" idx="1"/>
                  <a:endCxn id="89"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85" name="Straight Arrow Connector 84">
                <a:extLst>
                  <a:ext uri="{FF2B5EF4-FFF2-40B4-BE49-F238E27FC236}">
                    <a16:creationId xmlns:a16="http://schemas.microsoft.com/office/drawing/2014/main" id="{DDD0A121-F551-47D9-AB7F-4CE38D71FDEA}"/>
                  </a:ext>
                </a:extLst>
              </p:cNvPr>
              <p:cNvCxnSpPr>
                <a:cxnSpLocks/>
              </p:cNvCxnSpPr>
              <p:nvPr/>
            </p:nvCxnSpPr>
            <p:spPr>
              <a:xfrm flipH="1" flipV="1">
                <a:off x="9001470" y="4067235"/>
                <a:ext cx="416102" cy="1"/>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035DD57F-982A-448C-8D42-3A79781D8A84}"/>
                </a:ext>
              </a:extLst>
            </p:cNvPr>
            <p:cNvSpPr txBox="1"/>
            <p:nvPr/>
          </p:nvSpPr>
          <p:spPr>
            <a:xfrm>
              <a:off x="7213009" y="1605007"/>
              <a:ext cx="630173"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PA _EN</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08468B3-90E3-4AF9-929D-43A5624990C5}"/>
                </a:ext>
              </a:extLst>
            </p:cNvPr>
            <p:cNvSpPr txBox="1"/>
            <p:nvPr/>
          </p:nvSpPr>
          <p:spPr>
            <a:xfrm>
              <a:off x="8064548" y="2389844"/>
              <a:ext cx="588623" cy="276999"/>
            </a:xfrm>
            <a:prstGeom prst="rect">
              <a:avLst/>
            </a:prstGeom>
            <a:noFill/>
          </p:spPr>
          <p:txBody>
            <a:bodyPr wrap="none" rtlCol="0">
              <a:spAutoFit/>
            </a:bodyPr>
            <a:lstStyle/>
            <a:p>
              <a:r>
                <a:rPr lang="en-US" sz="1200" dirty="0" err="1">
                  <a:solidFill>
                    <a:schemeClr val="tx1"/>
                  </a:solidFill>
                  <a:latin typeface="Calibri" panose="020F0502020204030204" pitchFamily="34" charset="0"/>
                  <a:cs typeface="Calibri" panose="020F0502020204030204" pitchFamily="34" charset="0"/>
                </a:rPr>
                <a:t>LiFi</a:t>
              </a:r>
              <a:r>
                <a:rPr lang="en-US" sz="1200" dirty="0">
                  <a:solidFill>
                    <a:schemeClr val="tx1"/>
                  </a:solidFill>
                  <a:latin typeface="Calibri" panose="020F0502020204030204" pitchFamily="34" charset="0"/>
                  <a:cs typeface="Calibri" panose="020F0502020204030204" pitchFamily="34" charset="0"/>
                </a:rPr>
                <a:t> RX</a:t>
              </a:r>
              <a:endParaRPr lang="en-GB" sz="1200" dirty="0">
                <a:solidFill>
                  <a:schemeClr val="tx1"/>
                </a:solidFill>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08CFF9E4-3A58-4D34-AE85-F023E79C5390}"/>
                </a:ext>
              </a:extLst>
            </p:cNvPr>
            <p:cNvSpPr/>
            <p:nvPr/>
          </p:nvSpPr>
          <p:spPr>
            <a:xfrm>
              <a:off x="5110461" y="2799430"/>
              <a:ext cx="998548" cy="578882"/>
            </a:xfrm>
            <a:prstGeom prst="round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tx2"/>
                  </a:solidFill>
                  <a:latin typeface="Calibri" panose="020F0502020204030204" pitchFamily="34" charset="0"/>
                  <a:cs typeface="Calibri" panose="020F0502020204030204" pitchFamily="34" charset="0"/>
                </a:rPr>
                <a:t>TBD, </a:t>
              </a:r>
              <a:r>
                <a:rPr lang="en-US" sz="1400" i="1" dirty="0">
                  <a:solidFill>
                    <a:schemeClr val="tx2"/>
                  </a:solidFill>
                  <a:latin typeface="Calibri" panose="020F0502020204030204" pitchFamily="34" charset="0"/>
                  <a:cs typeface="Calibri" panose="020F0502020204030204" pitchFamily="34" charset="0"/>
                </a:rPr>
                <a:t>e.g.</a:t>
              </a:r>
              <a:r>
                <a:rPr lang="en-US" sz="1400" dirty="0">
                  <a:solidFill>
                    <a:schemeClr val="tx2"/>
                  </a:solidFill>
                  <a:latin typeface="Calibri" panose="020F0502020204030204" pitchFamily="34" charset="0"/>
                  <a:cs typeface="Calibri" panose="020F0502020204030204" pitchFamily="34" charset="0"/>
                </a:rPr>
                <a:t>, 5.16 GHz</a:t>
              </a:r>
              <a:endParaRPr lang="en-GB" sz="1400" dirty="0">
                <a:solidFill>
                  <a:schemeClr val="tx2"/>
                </a:solidFill>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0BAA58C0-A3C6-418F-A29A-EFAC6FCEF73F}"/>
                </a:ext>
              </a:extLst>
            </p:cNvPr>
            <p:cNvCxnSpPr>
              <a:cxnSpLocks/>
              <a:stCxn id="17" idx="0"/>
              <a:endCxn id="91" idx="4"/>
            </p:cNvCxnSpPr>
            <p:nvPr/>
          </p:nvCxnSpPr>
          <p:spPr>
            <a:xfrm flipV="1">
              <a:off x="5609735" y="2653842"/>
              <a:ext cx="3284" cy="14558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C42C61C6-CF68-4F5E-8786-306B7D54B1A9}"/>
                </a:ext>
              </a:extLst>
            </p:cNvPr>
            <p:cNvCxnSpPr>
              <a:cxnSpLocks/>
              <a:stCxn id="15" idx="2"/>
              <a:endCxn id="86" idx="0"/>
            </p:cNvCxnSpPr>
            <p:nvPr/>
          </p:nvCxnSpPr>
          <p:spPr>
            <a:xfrm flipH="1">
              <a:off x="7526210" y="1882006"/>
              <a:ext cx="1886" cy="246334"/>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2342EDF-E07A-4711-ACA2-9FA7330910F3}"/>
                </a:ext>
              </a:extLst>
            </p:cNvPr>
            <p:cNvCxnSpPr>
              <a:cxnSpLocks/>
              <a:stCxn id="91" idx="6"/>
              <a:endCxn id="86" idx="3"/>
            </p:cNvCxnSpPr>
            <p:nvPr/>
          </p:nvCxnSpPr>
          <p:spPr>
            <a:xfrm>
              <a:off x="5869293" y="2397568"/>
              <a:ext cx="1400643" cy="2623"/>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455CD2AD-7E5E-4063-9899-74A15291FAA5}"/>
                </a:ext>
              </a:extLst>
            </p:cNvPr>
            <p:cNvSpPr txBox="1"/>
            <p:nvPr/>
          </p:nvSpPr>
          <p:spPr>
            <a:xfrm>
              <a:off x="2889351" y="1974435"/>
              <a:ext cx="1216808"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RF (fc=5.25 GHz)</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9EACD33-08DD-4E8F-9B56-E89542B8AF45}"/>
                </a:ext>
              </a:extLst>
            </p:cNvPr>
            <p:cNvSpPr txBox="1"/>
            <p:nvPr/>
          </p:nvSpPr>
          <p:spPr>
            <a:xfrm>
              <a:off x="5849860" y="2136836"/>
              <a:ext cx="1528688"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IF (TBD, </a:t>
              </a:r>
              <a:r>
                <a:rPr lang="en-US" sz="1200" i="1" dirty="0">
                  <a:solidFill>
                    <a:schemeClr val="tx2">
                      <a:lumMod val="75000"/>
                    </a:schemeClr>
                  </a:solidFill>
                  <a:latin typeface="Calibri" panose="020F0502020204030204" pitchFamily="34" charset="0"/>
                  <a:cs typeface="Calibri" panose="020F0502020204030204" pitchFamily="34" charset="0"/>
                </a:rPr>
                <a:t>e.g.</a:t>
              </a:r>
              <a:r>
                <a:rPr lang="en-US" sz="1200" dirty="0">
                  <a:solidFill>
                    <a:schemeClr val="tx2">
                      <a:lumMod val="75000"/>
                    </a:schemeClr>
                  </a:solidFill>
                  <a:latin typeface="Calibri" panose="020F0502020204030204" pitchFamily="34" charset="0"/>
                  <a:cs typeface="Calibri" panose="020F0502020204030204" pitchFamily="34" charset="0"/>
                </a:rPr>
                <a:t>, 90MHz) </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DC24EB83-4F56-4D42-9859-D797E4DBEE91}"/>
                </a:ext>
              </a:extLst>
            </p:cNvPr>
            <p:cNvCxnSpPr>
              <a:cxnSpLocks/>
            </p:cNvCxnSpPr>
            <p:nvPr/>
          </p:nvCxnSpPr>
          <p:spPr>
            <a:xfrm>
              <a:off x="7607798" y="3870939"/>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139AF5FA-8283-4611-A87B-3AE63FA914EB}"/>
                </a:ext>
              </a:extLst>
            </p:cNvPr>
            <p:cNvCxnSpPr>
              <a:cxnSpLocks/>
            </p:cNvCxnSpPr>
            <p:nvPr/>
          </p:nvCxnSpPr>
          <p:spPr>
            <a:xfrm flipH="1">
              <a:off x="4575534" y="2383387"/>
              <a:ext cx="781213" cy="0"/>
            </a:xfrm>
            <a:prstGeom prst="line">
              <a:avLst/>
            </a:prstGeom>
          </p:spPr>
          <p:style>
            <a:lnRef idx="2">
              <a:schemeClr val="dk1"/>
            </a:lnRef>
            <a:fillRef idx="0">
              <a:schemeClr val="dk1"/>
            </a:fillRef>
            <a:effectRef idx="1">
              <a:schemeClr val="dk1"/>
            </a:effectRef>
            <a:fontRef idx="minor">
              <a:schemeClr val="tx1"/>
            </a:fontRef>
          </p:style>
        </p:cxnSp>
        <p:sp>
          <p:nvSpPr>
            <p:cNvPr id="25" name="Isosceles Triangle 24">
              <a:extLst>
                <a:ext uri="{FF2B5EF4-FFF2-40B4-BE49-F238E27FC236}">
                  <a16:creationId xmlns:a16="http://schemas.microsoft.com/office/drawing/2014/main" id="{B77D876F-0091-41C6-B6D1-6B7C76F25EDE}"/>
                </a:ext>
              </a:extLst>
            </p:cNvPr>
            <p:cNvSpPr/>
            <p:nvPr/>
          </p:nvSpPr>
          <p:spPr>
            <a:xfrm rot="5400000">
              <a:off x="8042847" y="2156814"/>
              <a:ext cx="256580" cy="22119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9E3611EC-6EFF-4460-88BF-2BD4594FC5C9}"/>
                </a:ext>
              </a:extLst>
            </p:cNvPr>
            <p:cNvCxnSpPr>
              <a:cxnSpLocks/>
              <a:stCxn id="87" idx="2"/>
              <a:endCxn id="25" idx="3"/>
            </p:cNvCxnSpPr>
            <p:nvPr/>
          </p:nvCxnSpPr>
          <p:spPr>
            <a:xfrm>
              <a:off x="7711936" y="2265961"/>
              <a:ext cx="348606" cy="144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8C2056FE-A267-47D5-A910-059E745A5A56}"/>
                </a:ext>
              </a:extLst>
            </p:cNvPr>
            <p:cNvCxnSpPr/>
            <p:nvPr/>
          </p:nvCxnSpPr>
          <p:spPr>
            <a:xfrm>
              <a:off x="8293565" y="2270898"/>
              <a:ext cx="238309"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B3086E67-04CE-4557-9E86-F347EED25452}"/>
                </a:ext>
              </a:extLst>
            </p:cNvPr>
            <p:cNvSpPr txBox="1"/>
            <p:nvPr/>
          </p:nvSpPr>
          <p:spPr>
            <a:xfrm>
              <a:off x="8487086" y="2139870"/>
              <a:ext cx="580608" cy="276999"/>
            </a:xfrm>
            <a:prstGeom prst="rect">
              <a:avLst/>
            </a:prstGeom>
            <a:noFill/>
          </p:spPr>
          <p:txBody>
            <a:bodyPr wrap="none" rtlCol="0">
              <a:spAutoFit/>
            </a:bodyPr>
            <a:lstStyle/>
            <a:p>
              <a:r>
                <a:rPr lang="en-US" sz="1200" dirty="0" err="1">
                  <a:solidFill>
                    <a:schemeClr val="tx1"/>
                  </a:solidFill>
                  <a:latin typeface="Calibri" panose="020F0502020204030204" pitchFamily="34" charset="0"/>
                  <a:cs typeface="Calibri" panose="020F0502020204030204" pitchFamily="34" charset="0"/>
                </a:rPr>
                <a:t>LiFi</a:t>
              </a:r>
              <a:r>
                <a:rPr lang="en-US" sz="1200" dirty="0">
                  <a:solidFill>
                    <a:schemeClr val="tx1"/>
                  </a:solidFill>
                  <a:latin typeface="Calibri" panose="020F0502020204030204" pitchFamily="34" charset="0"/>
                  <a:cs typeface="Calibri" panose="020F0502020204030204" pitchFamily="34" charset="0"/>
                </a:rPr>
                <a:t> TX</a:t>
              </a:r>
              <a:endParaRPr lang="en-GB" sz="1200" dirty="0">
                <a:solidFill>
                  <a:schemeClr val="tx1"/>
                </a:solidFill>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BF00B199-CD41-4A70-B1B7-6695BA3CDB71}"/>
                </a:ext>
              </a:extLst>
            </p:cNvPr>
            <p:cNvGrpSpPr/>
            <p:nvPr/>
          </p:nvGrpSpPr>
          <p:grpSpPr>
            <a:xfrm>
              <a:off x="5353921" y="4305806"/>
              <a:ext cx="512548" cy="512548"/>
              <a:chOff x="4884776" y="3013560"/>
              <a:chExt cx="512548" cy="512548"/>
            </a:xfrm>
          </p:grpSpPr>
          <p:sp>
            <p:nvSpPr>
              <p:cNvPr id="81" name="Oval 80">
                <a:extLst>
                  <a:ext uri="{FF2B5EF4-FFF2-40B4-BE49-F238E27FC236}">
                    <a16:creationId xmlns:a16="http://schemas.microsoft.com/office/drawing/2014/main" id="{8E4608DB-DE23-43A8-84B8-7A339EC4741A}"/>
                  </a:ext>
                </a:extLst>
              </p:cNvPr>
              <p:cNvSpPr/>
              <p:nvPr/>
            </p:nvSpPr>
            <p:spPr>
              <a:xfrm>
                <a:off x="4884776" y="3013560"/>
                <a:ext cx="512548" cy="512548"/>
              </a:xfrm>
              <a:prstGeom prst="ellips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82" name="Straight Connector 81">
                <a:extLst>
                  <a:ext uri="{FF2B5EF4-FFF2-40B4-BE49-F238E27FC236}">
                    <a16:creationId xmlns:a16="http://schemas.microsoft.com/office/drawing/2014/main" id="{130A669E-303E-455C-ADC3-75E561A50B6E}"/>
                  </a:ext>
                </a:extLst>
              </p:cNvPr>
              <p:cNvCxnSpPr>
                <a:cxnSpLocks/>
                <a:stCxn id="81" idx="3"/>
                <a:endCxn id="81" idx="7"/>
              </p:cNvCxnSpPr>
              <p:nvPr/>
            </p:nvCxnSpPr>
            <p:spPr>
              <a:xfrm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83" name="Straight Connector 82">
                <a:extLst>
                  <a:ext uri="{FF2B5EF4-FFF2-40B4-BE49-F238E27FC236}">
                    <a16:creationId xmlns:a16="http://schemas.microsoft.com/office/drawing/2014/main" id="{0A0C995B-84FD-46F6-97D2-31BC645F4706}"/>
                  </a:ext>
                </a:extLst>
              </p:cNvPr>
              <p:cNvCxnSpPr>
                <a:cxnSpLocks/>
                <a:stCxn id="81" idx="5"/>
                <a:endCxn id="81" idx="1"/>
              </p:cNvCxnSpPr>
              <p:nvPr/>
            </p:nvCxnSpPr>
            <p:spPr>
              <a:xfrm flipH="1"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cxnSp>
          <p:nvCxnSpPr>
            <p:cNvPr id="30" name="Straight Connector 29">
              <a:extLst>
                <a:ext uri="{FF2B5EF4-FFF2-40B4-BE49-F238E27FC236}">
                  <a16:creationId xmlns:a16="http://schemas.microsoft.com/office/drawing/2014/main" id="{A6940F9F-6C76-489F-A2BB-7436E013C01C}"/>
                </a:ext>
              </a:extLst>
            </p:cNvPr>
            <p:cNvCxnSpPr>
              <a:cxnSpLocks/>
            </p:cNvCxnSpPr>
            <p:nvPr/>
          </p:nvCxnSpPr>
          <p:spPr>
            <a:xfrm>
              <a:off x="7597371" y="4729157"/>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31" name="Group 30">
              <a:extLst>
                <a:ext uri="{FF2B5EF4-FFF2-40B4-BE49-F238E27FC236}">
                  <a16:creationId xmlns:a16="http://schemas.microsoft.com/office/drawing/2014/main" id="{74A8B3C7-CA8E-44EE-8971-7A82A14851E9}"/>
                </a:ext>
              </a:extLst>
            </p:cNvPr>
            <p:cNvGrpSpPr/>
            <p:nvPr/>
          </p:nvGrpSpPr>
          <p:grpSpPr>
            <a:xfrm>
              <a:off x="7267112" y="4292852"/>
              <a:ext cx="858101" cy="543701"/>
              <a:chOff x="8559471" y="3638871"/>
              <a:chExt cx="858101" cy="543701"/>
            </a:xfrm>
          </p:grpSpPr>
          <p:grpSp>
            <p:nvGrpSpPr>
              <p:cNvPr id="74" name="Group 73">
                <a:extLst>
                  <a:ext uri="{FF2B5EF4-FFF2-40B4-BE49-F238E27FC236}">
                    <a16:creationId xmlns:a16="http://schemas.microsoft.com/office/drawing/2014/main" id="{BE77BE17-B147-4FC2-8F7E-76951608F983}"/>
                  </a:ext>
                </a:extLst>
              </p:cNvPr>
              <p:cNvGrpSpPr/>
              <p:nvPr/>
            </p:nvGrpSpPr>
            <p:grpSpPr>
              <a:xfrm flipH="1">
                <a:off x="8559471" y="3638871"/>
                <a:ext cx="512548" cy="543701"/>
                <a:chOff x="3059290" y="2743200"/>
                <a:chExt cx="255410" cy="270934"/>
              </a:xfrm>
            </p:grpSpPr>
            <p:sp>
              <p:nvSpPr>
                <p:cNvPr id="76" name="Rectangle 75">
                  <a:extLst>
                    <a:ext uri="{FF2B5EF4-FFF2-40B4-BE49-F238E27FC236}">
                      <a16:creationId xmlns:a16="http://schemas.microsoft.com/office/drawing/2014/main" id="{96D21B3B-FA11-4E87-B3FA-40BE39FAA13A}"/>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7" name="Oval 76">
                  <a:extLst>
                    <a:ext uri="{FF2B5EF4-FFF2-40B4-BE49-F238E27FC236}">
                      <a16:creationId xmlns:a16="http://schemas.microsoft.com/office/drawing/2014/main" id="{A91DDB8C-3F94-4B9F-BC6D-C44378F772E4}"/>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8" name="Oval 77">
                  <a:extLst>
                    <a:ext uri="{FF2B5EF4-FFF2-40B4-BE49-F238E27FC236}">
                      <a16:creationId xmlns:a16="http://schemas.microsoft.com/office/drawing/2014/main" id="{2D855BB0-A4A4-4AF5-9A8D-92370B3685BB}"/>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9" name="Oval 78">
                  <a:extLst>
                    <a:ext uri="{FF2B5EF4-FFF2-40B4-BE49-F238E27FC236}">
                      <a16:creationId xmlns:a16="http://schemas.microsoft.com/office/drawing/2014/main" id="{ACCBF120-3C67-4371-A028-34CC7809B1D6}"/>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80" name="Straight Connector 79">
                  <a:extLst>
                    <a:ext uri="{FF2B5EF4-FFF2-40B4-BE49-F238E27FC236}">
                      <a16:creationId xmlns:a16="http://schemas.microsoft.com/office/drawing/2014/main" id="{3D1E7584-3996-497F-879B-9E9A05A1434B}"/>
                    </a:ext>
                  </a:extLst>
                </p:cNvPr>
                <p:cNvCxnSpPr>
                  <a:cxnSpLocks/>
                  <a:stCxn id="77" idx="1"/>
                  <a:endCxn id="79"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75" name="Straight Arrow Connector 74">
                <a:extLst>
                  <a:ext uri="{FF2B5EF4-FFF2-40B4-BE49-F238E27FC236}">
                    <a16:creationId xmlns:a16="http://schemas.microsoft.com/office/drawing/2014/main" id="{96B0D340-F7ED-4969-8D01-B312C000571E}"/>
                  </a:ext>
                </a:extLst>
              </p:cNvPr>
              <p:cNvCxnSpPr>
                <a:cxnSpLocks/>
              </p:cNvCxnSpPr>
              <p:nvPr/>
            </p:nvCxnSpPr>
            <p:spPr>
              <a:xfrm flipH="1" flipV="1">
                <a:off x="9001470" y="4067235"/>
                <a:ext cx="416102" cy="1"/>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grpSp>
        <p:sp>
          <p:nvSpPr>
            <p:cNvPr id="32" name="TextBox 31">
              <a:extLst>
                <a:ext uri="{FF2B5EF4-FFF2-40B4-BE49-F238E27FC236}">
                  <a16:creationId xmlns:a16="http://schemas.microsoft.com/office/drawing/2014/main" id="{B9919AC5-9E36-41C3-8AD1-CD74FA75CFD0}"/>
                </a:ext>
              </a:extLst>
            </p:cNvPr>
            <p:cNvSpPr txBox="1"/>
            <p:nvPr/>
          </p:nvSpPr>
          <p:spPr>
            <a:xfrm>
              <a:off x="7210185" y="3769519"/>
              <a:ext cx="63017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PA _EN</a:t>
              </a:r>
              <a:endParaRPr lang="en-GB" sz="12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B355E81-2E28-4346-8F1D-4C367628D452}"/>
                </a:ext>
              </a:extLst>
            </p:cNvPr>
            <p:cNvSpPr txBox="1"/>
            <p:nvPr/>
          </p:nvSpPr>
          <p:spPr>
            <a:xfrm>
              <a:off x="8061724" y="4554356"/>
              <a:ext cx="588623"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LiFi</a:t>
              </a:r>
              <a:r>
                <a:rPr lang="en-US" sz="1200" dirty="0">
                  <a:latin typeface="Calibri" panose="020F0502020204030204" pitchFamily="34" charset="0"/>
                  <a:cs typeface="Calibri" panose="020F0502020204030204" pitchFamily="34" charset="0"/>
                </a:rPr>
                <a:t> RX</a:t>
              </a:r>
              <a:endParaRPr lang="en-GB" sz="1200" dirty="0">
                <a:latin typeface="Calibri" panose="020F0502020204030204" pitchFamily="34" charset="0"/>
                <a:cs typeface="Calibri" panose="020F0502020204030204" pitchFamily="34" charset="0"/>
              </a:endParaRPr>
            </a:p>
          </p:txBody>
        </p:sp>
        <p:sp>
          <p:nvSpPr>
            <p:cNvPr id="34" name="Rectangle: Rounded Corners 33">
              <a:extLst>
                <a:ext uri="{FF2B5EF4-FFF2-40B4-BE49-F238E27FC236}">
                  <a16:creationId xmlns:a16="http://schemas.microsoft.com/office/drawing/2014/main" id="{BF6E6FAE-A816-4F6B-BBE9-89891F84F40A}"/>
                </a:ext>
              </a:extLst>
            </p:cNvPr>
            <p:cNvSpPr/>
            <p:nvPr/>
          </p:nvSpPr>
          <p:spPr>
            <a:xfrm>
              <a:off x="5107637" y="4956852"/>
              <a:ext cx="998548" cy="578882"/>
            </a:xfrm>
            <a:prstGeom prst="round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tx2"/>
                  </a:solidFill>
                  <a:latin typeface="Calibri" panose="020F0502020204030204" pitchFamily="34" charset="0"/>
                  <a:cs typeface="Calibri" panose="020F0502020204030204" pitchFamily="34" charset="0"/>
                </a:rPr>
                <a:t>TBD, </a:t>
              </a:r>
              <a:r>
                <a:rPr lang="en-US" sz="1400" i="1" dirty="0">
                  <a:solidFill>
                    <a:schemeClr val="tx2"/>
                  </a:solidFill>
                  <a:latin typeface="Calibri" panose="020F0502020204030204" pitchFamily="34" charset="0"/>
                  <a:cs typeface="Calibri" panose="020F0502020204030204" pitchFamily="34" charset="0"/>
                </a:rPr>
                <a:t>e.g.</a:t>
              </a:r>
              <a:r>
                <a:rPr lang="en-US" sz="1400" dirty="0">
                  <a:solidFill>
                    <a:schemeClr val="tx2"/>
                  </a:solidFill>
                  <a:latin typeface="Calibri" panose="020F0502020204030204" pitchFamily="34" charset="0"/>
                  <a:cs typeface="Calibri" panose="020F0502020204030204" pitchFamily="34" charset="0"/>
                </a:rPr>
                <a:t>, 5.16 GHz</a:t>
              </a:r>
              <a:endParaRPr lang="en-GB" sz="1400" dirty="0">
                <a:solidFill>
                  <a:schemeClr val="tx2"/>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32DE3F3E-81EC-491E-B33C-1607B9412EB5}"/>
                </a:ext>
              </a:extLst>
            </p:cNvPr>
            <p:cNvCxnSpPr>
              <a:cxnSpLocks/>
              <a:stCxn id="34" idx="0"/>
              <a:endCxn id="81" idx="4"/>
            </p:cNvCxnSpPr>
            <p:nvPr/>
          </p:nvCxnSpPr>
          <p:spPr>
            <a:xfrm flipV="1">
              <a:off x="5606911" y="4818354"/>
              <a:ext cx="3284" cy="13849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9FCF8ED-E1AB-4D00-9D3A-B805D66A6CE4}"/>
                </a:ext>
              </a:extLst>
            </p:cNvPr>
            <p:cNvCxnSpPr>
              <a:cxnSpLocks/>
              <a:stCxn id="32" idx="2"/>
              <a:endCxn id="76" idx="0"/>
            </p:cNvCxnSpPr>
            <p:nvPr/>
          </p:nvCxnSpPr>
          <p:spPr>
            <a:xfrm flipH="1">
              <a:off x="7523386" y="4046518"/>
              <a:ext cx="1886" cy="246334"/>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DC4568B6-3500-41B5-A116-66018541C24B}"/>
                </a:ext>
              </a:extLst>
            </p:cNvPr>
            <p:cNvCxnSpPr>
              <a:cxnSpLocks/>
              <a:stCxn id="81" idx="6"/>
              <a:endCxn id="76" idx="3"/>
            </p:cNvCxnSpPr>
            <p:nvPr/>
          </p:nvCxnSpPr>
          <p:spPr>
            <a:xfrm>
              <a:off x="5866469" y="4562080"/>
              <a:ext cx="1400643" cy="2623"/>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A7C282C0-45A0-4A4E-935A-6E4ACFA2BFE7}"/>
                </a:ext>
              </a:extLst>
            </p:cNvPr>
            <p:cNvSpPr txBox="1"/>
            <p:nvPr/>
          </p:nvSpPr>
          <p:spPr>
            <a:xfrm>
              <a:off x="5863603" y="4317592"/>
              <a:ext cx="1528688" cy="276999"/>
            </a:xfrm>
            <a:prstGeom prst="rect">
              <a:avLst/>
            </a:prstGeom>
            <a:noFill/>
          </p:spPr>
          <p:txBody>
            <a:bodyPr wrap="none" rtlCol="0">
              <a:spAutoFit/>
            </a:bodyPr>
            <a:lstStyle/>
            <a:p>
              <a:r>
                <a:rPr lang="en-GB" sz="1200" dirty="0">
                  <a:latin typeface="Calibri" panose="020F0502020204030204" pitchFamily="34" charset="0"/>
                  <a:cs typeface="Calibri" panose="020F0502020204030204" pitchFamily="34" charset="0"/>
                </a:rPr>
                <a:t>IF (TBD, </a:t>
              </a:r>
              <a:r>
                <a:rPr lang="en-GB" sz="1200" i="1" dirty="0">
                  <a:latin typeface="Calibri" panose="020F0502020204030204" pitchFamily="34" charset="0"/>
                  <a:cs typeface="Calibri" panose="020F0502020204030204" pitchFamily="34" charset="0"/>
                </a:rPr>
                <a:t>e.g.</a:t>
              </a:r>
              <a:r>
                <a:rPr lang="en-GB" sz="1200" dirty="0">
                  <a:latin typeface="Calibri" panose="020F0502020204030204" pitchFamily="34" charset="0"/>
                  <a:cs typeface="Calibri" panose="020F0502020204030204" pitchFamily="34" charset="0"/>
                </a:rPr>
                <a:t>, 90MHz) </a:t>
              </a:r>
            </a:p>
          </p:txBody>
        </p:sp>
        <p:cxnSp>
          <p:nvCxnSpPr>
            <p:cNvPr id="39" name="Straight Connector 38">
              <a:extLst>
                <a:ext uri="{FF2B5EF4-FFF2-40B4-BE49-F238E27FC236}">
                  <a16:creationId xmlns:a16="http://schemas.microsoft.com/office/drawing/2014/main" id="{8413FB2B-E6CD-433F-AEE7-48F28A4A606C}"/>
                </a:ext>
              </a:extLst>
            </p:cNvPr>
            <p:cNvCxnSpPr>
              <a:cxnSpLocks/>
            </p:cNvCxnSpPr>
            <p:nvPr/>
          </p:nvCxnSpPr>
          <p:spPr>
            <a:xfrm>
              <a:off x="7604514" y="5660098"/>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9B250E15-B9C4-47CA-B1FE-0D2C9E937423}"/>
                </a:ext>
              </a:extLst>
            </p:cNvPr>
            <p:cNvCxnSpPr>
              <a:cxnSpLocks/>
            </p:cNvCxnSpPr>
            <p:nvPr/>
          </p:nvCxnSpPr>
          <p:spPr>
            <a:xfrm flipH="1">
              <a:off x="4551775" y="4547899"/>
              <a:ext cx="802148" cy="0"/>
            </a:xfrm>
            <a:prstGeom prst="line">
              <a:avLst/>
            </a:prstGeom>
          </p:spPr>
          <p:style>
            <a:lnRef idx="2">
              <a:schemeClr val="dk1"/>
            </a:lnRef>
            <a:fillRef idx="0">
              <a:schemeClr val="dk1"/>
            </a:fillRef>
            <a:effectRef idx="1">
              <a:schemeClr val="dk1"/>
            </a:effectRef>
            <a:fontRef idx="minor">
              <a:schemeClr val="tx1"/>
            </a:fontRef>
          </p:style>
        </p:cxnSp>
        <p:sp>
          <p:nvSpPr>
            <p:cNvPr id="41" name="Isosceles Triangle 40">
              <a:extLst>
                <a:ext uri="{FF2B5EF4-FFF2-40B4-BE49-F238E27FC236}">
                  <a16:creationId xmlns:a16="http://schemas.microsoft.com/office/drawing/2014/main" id="{D974138B-EA07-47E2-9EAE-25DDFE557E6A}"/>
                </a:ext>
              </a:extLst>
            </p:cNvPr>
            <p:cNvSpPr/>
            <p:nvPr/>
          </p:nvSpPr>
          <p:spPr>
            <a:xfrm rot="5400000">
              <a:off x="8040023" y="4321326"/>
              <a:ext cx="256580" cy="22119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8ECAC28F-21BD-4231-9F50-AF8F552AF107}"/>
                </a:ext>
              </a:extLst>
            </p:cNvPr>
            <p:cNvCxnSpPr>
              <a:cxnSpLocks/>
              <a:stCxn id="77" idx="2"/>
              <a:endCxn id="41" idx="3"/>
            </p:cNvCxnSpPr>
            <p:nvPr/>
          </p:nvCxnSpPr>
          <p:spPr>
            <a:xfrm>
              <a:off x="7709112" y="4430473"/>
              <a:ext cx="348606" cy="1448"/>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4F3021A0-D0FB-4E36-BC68-B7BC202D75BA}"/>
                </a:ext>
              </a:extLst>
            </p:cNvPr>
            <p:cNvCxnSpPr/>
            <p:nvPr/>
          </p:nvCxnSpPr>
          <p:spPr>
            <a:xfrm>
              <a:off x="8290741" y="4435410"/>
              <a:ext cx="238309"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3D03F49C-F09F-4FF5-B905-B03D3E992B1D}"/>
                </a:ext>
              </a:extLst>
            </p:cNvPr>
            <p:cNvSpPr txBox="1"/>
            <p:nvPr/>
          </p:nvSpPr>
          <p:spPr>
            <a:xfrm>
              <a:off x="8484262" y="4304382"/>
              <a:ext cx="580608"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LiFi</a:t>
              </a:r>
              <a:r>
                <a:rPr lang="en-US" sz="1200" dirty="0">
                  <a:latin typeface="Calibri" panose="020F0502020204030204" pitchFamily="34" charset="0"/>
                  <a:cs typeface="Calibri" panose="020F0502020204030204" pitchFamily="34" charset="0"/>
                </a:rPr>
                <a:t> TX</a:t>
              </a:r>
              <a:endParaRPr lang="en-GB" sz="12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886B0531-D468-436E-AC00-15947BF398BF}"/>
                </a:ext>
              </a:extLst>
            </p:cNvPr>
            <p:cNvSpPr txBox="1"/>
            <p:nvPr/>
          </p:nvSpPr>
          <p:spPr>
            <a:xfrm>
              <a:off x="4962878" y="1913126"/>
              <a:ext cx="1596912" cy="246221"/>
            </a:xfrm>
            <a:prstGeom prst="rect">
              <a:avLst/>
            </a:prstGeom>
            <a:noFill/>
          </p:spPr>
          <p:txBody>
            <a:bodyPr wrap="none" rtlCol="0">
              <a:spAutoFit/>
            </a:bodyPr>
            <a:lstStyle/>
            <a:p>
              <a:r>
                <a:rPr lang="en-US" sz="1000" dirty="0">
                  <a:solidFill>
                    <a:schemeClr val="tx1"/>
                  </a:solidFill>
                </a:rPr>
                <a:t>Up/down-converting mixer</a:t>
              </a:r>
              <a:endParaRPr lang="en-GB" sz="1000" dirty="0">
                <a:solidFill>
                  <a:schemeClr val="tx1"/>
                </a:solidFill>
              </a:endParaRPr>
            </a:p>
          </p:txBody>
        </p:sp>
        <p:sp>
          <p:nvSpPr>
            <p:cNvPr id="46" name="TextBox 45">
              <a:extLst>
                <a:ext uri="{FF2B5EF4-FFF2-40B4-BE49-F238E27FC236}">
                  <a16:creationId xmlns:a16="http://schemas.microsoft.com/office/drawing/2014/main" id="{F452BB83-4436-415D-9484-C804B8DDBAF2}"/>
                </a:ext>
              </a:extLst>
            </p:cNvPr>
            <p:cNvSpPr txBox="1"/>
            <p:nvPr/>
          </p:nvSpPr>
          <p:spPr>
            <a:xfrm>
              <a:off x="4925545" y="4057935"/>
              <a:ext cx="1596912" cy="246221"/>
            </a:xfrm>
            <a:prstGeom prst="rect">
              <a:avLst/>
            </a:prstGeom>
            <a:noFill/>
          </p:spPr>
          <p:txBody>
            <a:bodyPr wrap="none" rtlCol="0">
              <a:spAutoFit/>
            </a:bodyPr>
            <a:lstStyle/>
            <a:p>
              <a:r>
                <a:rPr lang="en-US" sz="1000" dirty="0"/>
                <a:t>Up/down-converting mixer</a:t>
              </a:r>
              <a:endParaRPr lang="en-GB" sz="1000" dirty="0"/>
            </a:p>
          </p:txBody>
        </p:sp>
        <p:cxnSp>
          <p:nvCxnSpPr>
            <p:cNvPr id="47" name="Connector: Elbow 46">
              <a:extLst>
                <a:ext uri="{FF2B5EF4-FFF2-40B4-BE49-F238E27FC236}">
                  <a16:creationId xmlns:a16="http://schemas.microsoft.com/office/drawing/2014/main" id="{DF182195-4B46-49D1-BC6F-891E3D967682}"/>
                </a:ext>
              </a:extLst>
            </p:cNvPr>
            <p:cNvCxnSpPr>
              <a:stCxn id="44" idx="3"/>
              <a:endCxn id="16" idx="3"/>
            </p:cNvCxnSpPr>
            <p:nvPr/>
          </p:nvCxnSpPr>
          <p:spPr>
            <a:xfrm flipH="1" flipV="1">
              <a:off x="8653171" y="2528344"/>
              <a:ext cx="411699" cy="1914538"/>
            </a:xfrm>
            <a:prstGeom prst="bentConnector3">
              <a:avLst>
                <a:gd name="adj1" fmla="val -55526"/>
              </a:avLst>
            </a:prstGeom>
          </p:spPr>
          <p:style>
            <a:lnRef idx="2">
              <a:schemeClr val="dk1"/>
            </a:lnRef>
            <a:fillRef idx="0">
              <a:schemeClr val="dk1"/>
            </a:fillRef>
            <a:effectRef idx="1">
              <a:schemeClr val="dk1"/>
            </a:effectRef>
            <a:fontRef idx="minor">
              <a:schemeClr val="tx1"/>
            </a:fontRef>
          </p:style>
        </p:cxnSp>
        <p:cxnSp>
          <p:nvCxnSpPr>
            <p:cNvPr id="48" name="Connector: Elbow 47">
              <a:extLst>
                <a:ext uri="{FF2B5EF4-FFF2-40B4-BE49-F238E27FC236}">
                  <a16:creationId xmlns:a16="http://schemas.microsoft.com/office/drawing/2014/main" id="{39D142AE-651C-42C0-841E-1F2D2D94B215}"/>
                </a:ext>
              </a:extLst>
            </p:cNvPr>
            <p:cNvCxnSpPr>
              <a:stCxn id="28" idx="3"/>
              <a:endCxn id="33" idx="3"/>
            </p:cNvCxnSpPr>
            <p:nvPr/>
          </p:nvCxnSpPr>
          <p:spPr>
            <a:xfrm flipH="1">
              <a:off x="8650347" y="2278370"/>
              <a:ext cx="417347" cy="2414486"/>
            </a:xfrm>
            <a:prstGeom prst="bentConnector3">
              <a:avLst>
                <a:gd name="adj1" fmla="val -130463"/>
              </a:avLst>
            </a:prstGeom>
          </p:spPr>
          <p:style>
            <a:lnRef idx="2">
              <a:schemeClr val="dk1"/>
            </a:lnRef>
            <a:fillRef idx="0">
              <a:schemeClr val="dk1"/>
            </a:fillRef>
            <a:effectRef idx="1">
              <a:schemeClr val="dk1"/>
            </a:effectRef>
            <a:fontRef idx="minor">
              <a:schemeClr val="tx1"/>
            </a:fontRef>
          </p:style>
        </p:cxnSp>
        <p:sp>
          <p:nvSpPr>
            <p:cNvPr id="49" name="TextBox 48">
              <a:extLst>
                <a:ext uri="{FF2B5EF4-FFF2-40B4-BE49-F238E27FC236}">
                  <a16:creationId xmlns:a16="http://schemas.microsoft.com/office/drawing/2014/main" id="{C6435544-6DE7-4B83-A6DB-740902E857AC}"/>
                </a:ext>
              </a:extLst>
            </p:cNvPr>
            <p:cNvSpPr txBox="1"/>
            <p:nvPr/>
          </p:nvSpPr>
          <p:spPr>
            <a:xfrm rot="16200000">
              <a:off x="2361216" y="2696421"/>
              <a:ext cx="1137967" cy="338554"/>
            </a:xfrm>
            <a:prstGeom prst="rect">
              <a:avLst/>
            </a:prstGeom>
            <a:noFill/>
          </p:spPr>
          <p:txBody>
            <a:bodyPr wrap="square" rtlCol="0">
              <a:spAutoFit/>
            </a:bodyPr>
            <a:lstStyle/>
            <a:p>
              <a:r>
                <a:rPr lang="en-US" sz="1600" dirty="0"/>
                <a:t>Device 1</a:t>
              </a:r>
              <a:endParaRPr lang="en-GB" sz="1600" dirty="0"/>
            </a:p>
          </p:txBody>
        </p:sp>
        <p:sp>
          <p:nvSpPr>
            <p:cNvPr id="50" name="TextBox 49">
              <a:extLst>
                <a:ext uri="{FF2B5EF4-FFF2-40B4-BE49-F238E27FC236}">
                  <a16:creationId xmlns:a16="http://schemas.microsoft.com/office/drawing/2014/main" id="{4A6292F1-C313-49D1-801B-56D744CABD32}"/>
                </a:ext>
              </a:extLst>
            </p:cNvPr>
            <p:cNvSpPr txBox="1"/>
            <p:nvPr/>
          </p:nvSpPr>
          <p:spPr>
            <a:xfrm rot="16200000">
              <a:off x="2361217" y="4897293"/>
              <a:ext cx="1137967" cy="338554"/>
            </a:xfrm>
            <a:prstGeom prst="rect">
              <a:avLst/>
            </a:prstGeom>
            <a:noFill/>
          </p:spPr>
          <p:txBody>
            <a:bodyPr wrap="square" rtlCol="0">
              <a:spAutoFit/>
            </a:bodyPr>
            <a:lstStyle/>
            <a:p>
              <a:r>
                <a:rPr lang="en-US" sz="1600" dirty="0"/>
                <a:t>Device 2</a:t>
              </a:r>
              <a:endParaRPr lang="en-GB" sz="1600" dirty="0"/>
            </a:p>
          </p:txBody>
        </p:sp>
        <p:grpSp>
          <p:nvGrpSpPr>
            <p:cNvPr id="51" name="Group 50">
              <a:extLst>
                <a:ext uri="{FF2B5EF4-FFF2-40B4-BE49-F238E27FC236}">
                  <a16:creationId xmlns:a16="http://schemas.microsoft.com/office/drawing/2014/main" id="{537FE461-F59B-4281-86C9-B03B99777BD5}"/>
                </a:ext>
              </a:extLst>
            </p:cNvPr>
            <p:cNvGrpSpPr/>
            <p:nvPr/>
          </p:nvGrpSpPr>
          <p:grpSpPr>
            <a:xfrm flipH="1">
              <a:off x="4062986" y="1961672"/>
              <a:ext cx="512548" cy="543701"/>
              <a:chOff x="3059290" y="2743200"/>
              <a:chExt cx="255410" cy="270934"/>
            </a:xfrm>
          </p:grpSpPr>
          <p:sp>
            <p:nvSpPr>
              <p:cNvPr id="69" name="Rectangle 68">
                <a:extLst>
                  <a:ext uri="{FF2B5EF4-FFF2-40B4-BE49-F238E27FC236}">
                    <a16:creationId xmlns:a16="http://schemas.microsoft.com/office/drawing/2014/main" id="{09BBA5C4-10A7-4938-B262-E314B4BBE9DF}"/>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0" name="Oval 69">
                <a:extLst>
                  <a:ext uri="{FF2B5EF4-FFF2-40B4-BE49-F238E27FC236}">
                    <a16:creationId xmlns:a16="http://schemas.microsoft.com/office/drawing/2014/main" id="{421A4602-A23C-4ABD-8BF3-E2B803D08BC0}"/>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1" name="Oval 70">
                <a:extLst>
                  <a:ext uri="{FF2B5EF4-FFF2-40B4-BE49-F238E27FC236}">
                    <a16:creationId xmlns:a16="http://schemas.microsoft.com/office/drawing/2014/main" id="{CC6A7CF0-7241-4ADF-A8FD-8428E590A049}"/>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2" name="Oval 71">
                <a:extLst>
                  <a:ext uri="{FF2B5EF4-FFF2-40B4-BE49-F238E27FC236}">
                    <a16:creationId xmlns:a16="http://schemas.microsoft.com/office/drawing/2014/main" id="{998134E3-0466-4B29-9318-6EC17B69A434}"/>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BB3FAD46-2317-40A7-80D9-62BBA0864D9C}"/>
                  </a:ext>
                </a:extLst>
              </p:cNvPr>
              <p:cNvCxnSpPr>
                <a:cxnSpLocks/>
                <a:stCxn id="70" idx="1"/>
                <a:endCxn id="72"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52" name="Straight Connector 51">
              <a:extLst>
                <a:ext uri="{FF2B5EF4-FFF2-40B4-BE49-F238E27FC236}">
                  <a16:creationId xmlns:a16="http://schemas.microsoft.com/office/drawing/2014/main" id="{25B589FA-0B61-427D-BCDE-DA81FF710237}"/>
                </a:ext>
              </a:extLst>
            </p:cNvPr>
            <p:cNvCxnSpPr>
              <a:cxnSpLocks/>
            </p:cNvCxnSpPr>
            <p:nvPr/>
          </p:nvCxnSpPr>
          <p:spPr>
            <a:xfrm flipH="1">
              <a:off x="3699164" y="2233521"/>
              <a:ext cx="363823" cy="0"/>
            </a:xfrm>
            <a:prstGeom prst="line">
              <a:avLst/>
            </a:prstGeom>
          </p:spPr>
          <p:style>
            <a:lnRef idx="2">
              <a:schemeClr val="dk1"/>
            </a:lnRef>
            <a:fillRef idx="0">
              <a:schemeClr val="dk1"/>
            </a:fillRef>
            <a:effectRef idx="1">
              <a:schemeClr val="dk1"/>
            </a:effectRef>
            <a:fontRef idx="minor">
              <a:schemeClr val="tx1"/>
            </a:fontRef>
          </p:style>
        </p:cxnSp>
        <p:sp>
          <p:nvSpPr>
            <p:cNvPr id="53" name="Isosceles Triangle 52">
              <a:extLst>
                <a:ext uri="{FF2B5EF4-FFF2-40B4-BE49-F238E27FC236}">
                  <a16:creationId xmlns:a16="http://schemas.microsoft.com/office/drawing/2014/main" id="{6E0E1D70-8145-460A-BC49-197A75C9938C}"/>
                </a:ext>
              </a:extLst>
            </p:cNvPr>
            <p:cNvSpPr/>
            <p:nvPr/>
          </p:nvSpPr>
          <p:spPr>
            <a:xfrm flipV="1">
              <a:off x="4724002" y="1605007"/>
              <a:ext cx="210244" cy="293511"/>
            </a:xfrm>
            <a:prstGeom prst="triangl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54" name="Connector: Elbow 53">
              <a:extLst>
                <a:ext uri="{FF2B5EF4-FFF2-40B4-BE49-F238E27FC236}">
                  <a16:creationId xmlns:a16="http://schemas.microsoft.com/office/drawing/2014/main" id="{37189432-5241-4CBF-9977-876E20E449E3}"/>
                </a:ext>
              </a:extLst>
            </p:cNvPr>
            <p:cNvCxnSpPr>
              <a:cxnSpLocks/>
              <a:stCxn id="53" idx="0"/>
            </p:cNvCxnSpPr>
            <p:nvPr/>
          </p:nvCxnSpPr>
          <p:spPr>
            <a:xfrm rot="5400000">
              <a:off x="4594828" y="1878638"/>
              <a:ext cx="214417" cy="254176"/>
            </a:xfrm>
            <a:prstGeom prst="bentConnector2">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03B3771E-7901-49AE-BEB0-86EFCEC853D8}"/>
                </a:ext>
              </a:extLst>
            </p:cNvPr>
            <p:cNvCxnSpPr>
              <a:cxnSpLocks/>
              <a:stCxn id="56" idx="0"/>
              <a:endCxn id="69" idx="2"/>
            </p:cNvCxnSpPr>
            <p:nvPr/>
          </p:nvCxnSpPr>
          <p:spPr>
            <a:xfrm flipH="1" flipV="1">
              <a:off x="4319260" y="2505373"/>
              <a:ext cx="1457" cy="18700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CF128552-F9F7-49A5-9AB2-33C43D39B5EB}"/>
                </a:ext>
              </a:extLst>
            </p:cNvPr>
            <p:cNvSpPr txBox="1"/>
            <p:nvPr/>
          </p:nvSpPr>
          <p:spPr>
            <a:xfrm>
              <a:off x="3957476" y="2692381"/>
              <a:ext cx="726481" cy="276999"/>
            </a:xfrm>
            <a:prstGeom prst="rect">
              <a:avLst/>
            </a:prstGeom>
            <a:noFill/>
          </p:spPr>
          <p:txBody>
            <a:bodyPr wrap="none" rtlCol="0">
              <a:spAutoFit/>
            </a:bodyPr>
            <a:lstStyle/>
            <a:p>
              <a:r>
                <a:rPr lang="en-US" sz="1200" dirty="0" err="1">
                  <a:solidFill>
                    <a:schemeClr val="tx2">
                      <a:lumMod val="75000"/>
                    </a:schemeClr>
                  </a:solidFill>
                  <a:latin typeface="Calibri" panose="020F0502020204030204" pitchFamily="34" charset="0"/>
                  <a:cs typeface="Calibri" panose="020F0502020204030204" pitchFamily="34" charset="0"/>
                </a:rPr>
                <a:t>WiFi</a:t>
              </a:r>
              <a:r>
                <a:rPr lang="en-US" sz="1200" dirty="0">
                  <a:solidFill>
                    <a:schemeClr val="tx2">
                      <a:lumMod val="75000"/>
                    </a:schemeClr>
                  </a:solidFill>
                  <a:latin typeface="Calibri" panose="020F0502020204030204" pitchFamily="34" charset="0"/>
                  <a:cs typeface="Calibri" panose="020F0502020204030204" pitchFamily="34" charset="0"/>
                </a:rPr>
                <a:t>/</a:t>
              </a:r>
              <a:r>
                <a:rPr lang="en-US" sz="1200" dirty="0" err="1">
                  <a:solidFill>
                    <a:schemeClr val="tx2">
                      <a:lumMod val="75000"/>
                    </a:schemeClr>
                  </a:solidFill>
                  <a:latin typeface="Calibri" panose="020F0502020204030204" pitchFamily="34" charset="0"/>
                  <a:cs typeface="Calibri" panose="020F0502020204030204" pitchFamily="34" charset="0"/>
                </a:rPr>
                <a:t>LiFi</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BD6C9AB4-49CE-4507-B56E-B2CDFCA933BF}"/>
                </a:ext>
              </a:extLst>
            </p:cNvPr>
            <p:cNvSpPr txBox="1"/>
            <p:nvPr/>
          </p:nvSpPr>
          <p:spPr>
            <a:xfrm>
              <a:off x="2866178" y="4135687"/>
              <a:ext cx="121680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RF (fc=5.25 GHz)</a:t>
              </a:r>
              <a:endParaRPr lang="en-GB" sz="1200" dirty="0">
                <a:latin typeface="Calibri" panose="020F0502020204030204" pitchFamily="34" charset="0"/>
                <a:cs typeface="Calibri" panose="020F0502020204030204" pitchFamily="34" charset="0"/>
              </a:endParaRPr>
            </a:p>
          </p:txBody>
        </p:sp>
        <p:grpSp>
          <p:nvGrpSpPr>
            <p:cNvPr id="58" name="Group 57">
              <a:extLst>
                <a:ext uri="{FF2B5EF4-FFF2-40B4-BE49-F238E27FC236}">
                  <a16:creationId xmlns:a16="http://schemas.microsoft.com/office/drawing/2014/main" id="{97851F40-1702-499A-AA24-2B03A876EB25}"/>
                </a:ext>
              </a:extLst>
            </p:cNvPr>
            <p:cNvGrpSpPr/>
            <p:nvPr/>
          </p:nvGrpSpPr>
          <p:grpSpPr>
            <a:xfrm flipH="1">
              <a:off x="4039813" y="4122924"/>
              <a:ext cx="512548" cy="543701"/>
              <a:chOff x="3059290" y="2743200"/>
              <a:chExt cx="255410" cy="270934"/>
            </a:xfrm>
          </p:grpSpPr>
          <p:sp>
            <p:nvSpPr>
              <p:cNvPr id="64" name="Rectangle 63">
                <a:extLst>
                  <a:ext uri="{FF2B5EF4-FFF2-40B4-BE49-F238E27FC236}">
                    <a16:creationId xmlns:a16="http://schemas.microsoft.com/office/drawing/2014/main" id="{C2AF44DB-05D9-4F0D-8B37-EB8BA91173D5}"/>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5" name="Oval 64">
                <a:extLst>
                  <a:ext uri="{FF2B5EF4-FFF2-40B4-BE49-F238E27FC236}">
                    <a16:creationId xmlns:a16="http://schemas.microsoft.com/office/drawing/2014/main" id="{9A4526D0-9F6B-4B4C-84FA-B76DC7CB663E}"/>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6" name="Oval 65">
                <a:extLst>
                  <a:ext uri="{FF2B5EF4-FFF2-40B4-BE49-F238E27FC236}">
                    <a16:creationId xmlns:a16="http://schemas.microsoft.com/office/drawing/2014/main" id="{032BEFA0-DD08-4B2D-AF78-6670A728BDFB}"/>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7" name="Oval 66">
                <a:extLst>
                  <a:ext uri="{FF2B5EF4-FFF2-40B4-BE49-F238E27FC236}">
                    <a16:creationId xmlns:a16="http://schemas.microsoft.com/office/drawing/2014/main" id="{70B03F3F-4AF6-41D4-9B12-BBE3C22622AF}"/>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68" name="Straight Connector 67">
                <a:extLst>
                  <a:ext uri="{FF2B5EF4-FFF2-40B4-BE49-F238E27FC236}">
                    <a16:creationId xmlns:a16="http://schemas.microsoft.com/office/drawing/2014/main" id="{24A2F30B-5EBC-46CC-98A0-489B78DCE335}"/>
                  </a:ext>
                </a:extLst>
              </p:cNvPr>
              <p:cNvCxnSpPr>
                <a:cxnSpLocks/>
                <a:stCxn id="65" idx="1"/>
                <a:endCxn id="67"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59" name="Straight Connector 58">
              <a:extLst>
                <a:ext uri="{FF2B5EF4-FFF2-40B4-BE49-F238E27FC236}">
                  <a16:creationId xmlns:a16="http://schemas.microsoft.com/office/drawing/2014/main" id="{A2D9E22C-FF6F-41ED-B80E-87ED1434E65D}"/>
                </a:ext>
              </a:extLst>
            </p:cNvPr>
            <p:cNvCxnSpPr>
              <a:cxnSpLocks/>
            </p:cNvCxnSpPr>
            <p:nvPr/>
          </p:nvCxnSpPr>
          <p:spPr>
            <a:xfrm flipH="1">
              <a:off x="3675991" y="4394773"/>
              <a:ext cx="363823" cy="0"/>
            </a:xfrm>
            <a:prstGeom prst="line">
              <a:avLst/>
            </a:prstGeom>
          </p:spPr>
          <p:style>
            <a:lnRef idx="2">
              <a:schemeClr val="dk1"/>
            </a:lnRef>
            <a:fillRef idx="0">
              <a:schemeClr val="dk1"/>
            </a:fillRef>
            <a:effectRef idx="1">
              <a:schemeClr val="dk1"/>
            </a:effectRef>
            <a:fontRef idx="minor">
              <a:schemeClr val="tx1"/>
            </a:fontRef>
          </p:style>
        </p:cxnSp>
        <p:sp>
          <p:nvSpPr>
            <p:cNvPr id="60" name="Isosceles Triangle 59">
              <a:extLst>
                <a:ext uri="{FF2B5EF4-FFF2-40B4-BE49-F238E27FC236}">
                  <a16:creationId xmlns:a16="http://schemas.microsoft.com/office/drawing/2014/main" id="{8EE42DD3-F57C-42AE-B8F4-8CE82F6CFD37}"/>
                </a:ext>
              </a:extLst>
            </p:cNvPr>
            <p:cNvSpPr/>
            <p:nvPr/>
          </p:nvSpPr>
          <p:spPr>
            <a:xfrm flipV="1">
              <a:off x="4700829" y="3766259"/>
              <a:ext cx="210244" cy="293511"/>
            </a:xfrm>
            <a:prstGeom prst="triangl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61" name="Connector: Elbow 60">
              <a:extLst>
                <a:ext uri="{FF2B5EF4-FFF2-40B4-BE49-F238E27FC236}">
                  <a16:creationId xmlns:a16="http://schemas.microsoft.com/office/drawing/2014/main" id="{B0E22C99-FAC7-416A-922A-E855ADC6B006}"/>
                </a:ext>
              </a:extLst>
            </p:cNvPr>
            <p:cNvCxnSpPr>
              <a:cxnSpLocks/>
              <a:stCxn id="60" idx="0"/>
            </p:cNvCxnSpPr>
            <p:nvPr/>
          </p:nvCxnSpPr>
          <p:spPr>
            <a:xfrm rot="5400000">
              <a:off x="4571655" y="4039890"/>
              <a:ext cx="214417" cy="254176"/>
            </a:xfrm>
            <a:prstGeom prst="bentConnector2">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CCACBF8D-67FF-4C02-8D51-8A40F09B3F46}"/>
                </a:ext>
              </a:extLst>
            </p:cNvPr>
            <p:cNvCxnSpPr>
              <a:cxnSpLocks/>
              <a:stCxn id="63" idx="0"/>
              <a:endCxn id="64" idx="2"/>
            </p:cNvCxnSpPr>
            <p:nvPr/>
          </p:nvCxnSpPr>
          <p:spPr>
            <a:xfrm flipH="1" flipV="1">
              <a:off x="4296087" y="4666625"/>
              <a:ext cx="1457" cy="18700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63" name="TextBox 62">
              <a:extLst>
                <a:ext uri="{FF2B5EF4-FFF2-40B4-BE49-F238E27FC236}">
                  <a16:creationId xmlns:a16="http://schemas.microsoft.com/office/drawing/2014/main" id="{0F6D606E-10DC-4A3E-8F09-5154BCF8A6C0}"/>
                </a:ext>
              </a:extLst>
            </p:cNvPr>
            <p:cNvSpPr txBox="1"/>
            <p:nvPr/>
          </p:nvSpPr>
          <p:spPr>
            <a:xfrm>
              <a:off x="3934303" y="4853633"/>
              <a:ext cx="726481"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WiFi</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LiFi</a:t>
              </a:r>
              <a:endParaRPr lang="en-GB" sz="1200" dirty="0">
                <a:latin typeface="Calibri" panose="020F0502020204030204" pitchFamily="34" charset="0"/>
                <a:cs typeface="Calibri" panose="020F0502020204030204" pitchFamily="34"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front-end responses can vary and can be designed to easily operate with 11ax PHYs</a:t>
            </a:r>
          </a:p>
        </p:txBody>
      </p:sp>
      <p:sp>
        <p:nvSpPr>
          <p:cNvPr id="5122" name="Rectangle 2"/>
          <p:cNvSpPr>
            <a:spLocks noGrp="1" noChangeArrowheads="1"/>
          </p:cNvSpPr>
          <p:nvPr>
            <p:ph idx="1"/>
          </p:nvPr>
        </p:nvSpPr>
        <p:spPr>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As with all RF communications, LC front-ends can also vary in performance depending on the design.</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All front-end designs will have a low-pass characteristic</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Good front-end designs will have relatively broad and flat responses, as shown and agreed in </a:t>
            </a:r>
            <a:r>
              <a:rPr lang="en-GB" dirty="0">
                <a:hlinkClick r:id="rId3"/>
              </a:rPr>
              <a:t>doc. 11-18/1574r5</a:t>
            </a:r>
            <a:endParaRPr lang="en-GB"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4</a:t>
            </a:fld>
            <a:endParaRPr lang="en-GB"/>
          </a:p>
        </p:txBody>
      </p:sp>
      <p:sp>
        <p:nvSpPr>
          <p:cNvPr id="5" name="Footer Placeholder 4"/>
          <p:cNvSpPr>
            <a:spLocks noGrp="1"/>
          </p:cNvSpPr>
          <p:nvPr>
            <p:ph type="ftr" idx="14"/>
          </p:nvPr>
        </p:nvSpPr>
        <p:spPr/>
        <p:txBody>
          <a:bodyPr/>
          <a:lstStyle/>
          <a:p>
            <a:r>
              <a:rPr lang="en-GB"/>
              <a:t>Nikola Serafimovski, pureLiFi</a:t>
            </a:r>
          </a:p>
        </p:txBody>
      </p:sp>
    </p:spTree>
    <p:extLst>
      <p:ext uri="{BB962C8B-B14F-4D97-AF65-F5344CB8AC3E}">
        <p14:creationId xmlns:p14="http://schemas.microsoft.com/office/powerpoint/2010/main" val="830020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High-bandwidth transmitter front-end designs are well understood to enable even channel bandwidths of 160 MHz or more</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7" name="Content Placeholder 7">
            <a:extLst>
              <a:ext uri="{FF2B5EF4-FFF2-40B4-BE49-F238E27FC236}">
                <a16:creationId xmlns:a16="http://schemas.microsoft.com/office/drawing/2014/main" id="{7EEC98C0-F290-484A-ADBC-C2D7AE8DC3AF}"/>
              </a:ext>
            </a:extLst>
          </p:cNvPr>
          <p:cNvSpPr txBox="1">
            <a:spLocks/>
          </p:cNvSpPr>
          <p:nvPr/>
        </p:nvSpPr>
        <p:spPr>
          <a:xfrm>
            <a:off x="6172200" y="1825625"/>
            <a:ext cx="5217584" cy="43513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kern="0" dirty="0"/>
              <a:t>VCSEL used (940 nm center wavelength)</a:t>
            </a:r>
          </a:p>
          <a:p>
            <a:pPr>
              <a:buFont typeface="Arial" panose="020B0604020202020204" pitchFamily="34" charset="0"/>
              <a:buChar char="•"/>
            </a:pPr>
            <a:r>
              <a:rPr lang="en-US" b="0" kern="0" dirty="0"/>
              <a:t>Circuit can be tuned further for flatter response</a:t>
            </a:r>
          </a:p>
          <a:p>
            <a:pPr>
              <a:buFont typeface="Arial" panose="020B0604020202020204" pitchFamily="34" charset="0"/>
              <a:buChar char="•"/>
            </a:pPr>
            <a:r>
              <a:rPr lang="en-US" b="0" kern="0" dirty="0"/>
              <a:t>Detector used was Newport 1601FS-AC</a:t>
            </a:r>
          </a:p>
          <a:p>
            <a:pPr lvl="1">
              <a:buFont typeface="Arial" panose="020B0604020202020204" pitchFamily="34" charset="0"/>
              <a:buChar char="•"/>
            </a:pPr>
            <a:r>
              <a:rPr lang="en-GB" dirty="0"/>
              <a:t>Optical Receiver, 320-1000 nm Silicon Detector, 30 kHz to 1 GHz Bandwidth</a:t>
            </a:r>
          </a:p>
          <a:p>
            <a:pPr>
              <a:buFont typeface="Arial" panose="020B0604020202020204" pitchFamily="34" charset="0"/>
              <a:buChar char="•"/>
            </a:pPr>
            <a:r>
              <a:rPr lang="en-US" b="0" kern="0" dirty="0"/>
              <a:t>Transmission distance was on the order of 10 cm</a:t>
            </a:r>
          </a:p>
        </p:txBody>
      </p:sp>
      <p:pic>
        <p:nvPicPr>
          <p:cNvPr id="8" name="Content Placeholder 6">
            <a:extLst>
              <a:ext uri="{FF2B5EF4-FFF2-40B4-BE49-F238E27FC236}">
                <a16:creationId xmlns:a16="http://schemas.microsoft.com/office/drawing/2014/main" id="{93E7AA0E-06E4-4616-8E08-EB63B474B5FE}"/>
              </a:ext>
            </a:extLst>
          </p:cNvPr>
          <p:cNvPicPr>
            <a:picLocks noGrp="1" noChangeAspect="1"/>
          </p:cNvPicPr>
          <p:nvPr>
            <p:ph sz="half" idx="1"/>
          </p:nvPr>
        </p:nvPicPr>
        <p:blipFill>
          <a:blip r:embed="rId3"/>
          <a:stretch>
            <a:fillRect/>
          </a:stretch>
        </p:blipFill>
        <p:spPr>
          <a:xfrm>
            <a:off x="1452167" y="1825625"/>
            <a:ext cx="3953666" cy="4351338"/>
          </a:xfrm>
          <a:prstGeom prst="rect">
            <a:avLst/>
          </a:prstGeom>
        </p:spPr>
      </p:pic>
    </p:spTree>
    <p:extLst>
      <p:ext uri="{BB962C8B-B14F-4D97-AF65-F5344CB8AC3E}">
        <p14:creationId xmlns:p14="http://schemas.microsoft.com/office/powerpoint/2010/main" val="1018738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Achieving over 400 MHz of -3dB channel with a 940nm VCSEL is well understood – suitable for even a 320 MHz 11ax PHY</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graphicFrame>
        <p:nvGraphicFramePr>
          <p:cNvPr id="7" name="Content Placeholder 5">
            <a:extLst>
              <a:ext uri="{FF2B5EF4-FFF2-40B4-BE49-F238E27FC236}">
                <a16:creationId xmlns:a16="http://schemas.microsoft.com/office/drawing/2014/main" id="{872083ED-3E47-4756-942C-13F286042B00}"/>
              </a:ext>
            </a:extLst>
          </p:cNvPr>
          <p:cNvGraphicFramePr>
            <a:graphicFrameLocks noGrp="1"/>
          </p:cNvGraphicFramePr>
          <p:nvPr>
            <p:ph idx="1"/>
            <p:extLst>
              <p:ext uri="{D42A27DB-BD31-4B8C-83A1-F6EECF244321}">
                <p14:modId xmlns:p14="http://schemas.microsoft.com/office/powerpoint/2010/main" val="2483901227"/>
              </p:ext>
            </p:extLst>
          </p:nvPr>
        </p:nvGraphicFramePr>
        <p:xfrm>
          <a:off x="1356602" y="1757495"/>
          <a:ext cx="9578280" cy="39634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E7FDFB-F6CB-4D64-AD04-A780FA550E11}"/>
              </a:ext>
            </a:extLst>
          </p:cNvPr>
          <p:cNvSpPr txBox="1"/>
          <p:nvPr/>
        </p:nvSpPr>
        <p:spPr>
          <a:xfrm>
            <a:off x="2673241" y="5617861"/>
            <a:ext cx="7649851" cy="830997"/>
          </a:xfrm>
          <a:prstGeom prst="rect">
            <a:avLst/>
          </a:prstGeom>
          <a:noFill/>
        </p:spPr>
        <p:txBody>
          <a:bodyPr wrap="none" rtlCol="0">
            <a:spAutoFit/>
          </a:bodyPr>
          <a:lstStyle/>
          <a:p>
            <a:pPr algn="ctr"/>
            <a:r>
              <a:rPr lang="en-GB" dirty="0">
                <a:solidFill>
                  <a:schemeClr val="tx1"/>
                </a:solidFill>
              </a:rPr>
              <a:t>Simple Front-end design shows relatively flat response with </a:t>
            </a:r>
            <a:br>
              <a:rPr lang="en-GB" dirty="0">
                <a:solidFill>
                  <a:schemeClr val="tx1"/>
                </a:solidFill>
              </a:rPr>
            </a:br>
            <a:r>
              <a:rPr lang="en-GB" dirty="0">
                <a:solidFill>
                  <a:schemeClr val="tx1"/>
                </a:solidFill>
              </a:rPr>
              <a:t>over 400 MHz -3dB bandwidth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High-bandwidth receiver front-end designs are well understood suitable for 11ax PHY use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7" name="Content Placeholder 7">
            <a:extLst>
              <a:ext uri="{FF2B5EF4-FFF2-40B4-BE49-F238E27FC236}">
                <a16:creationId xmlns:a16="http://schemas.microsoft.com/office/drawing/2014/main" id="{7EEC98C0-F290-484A-ADBC-C2D7AE8DC3AF}"/>
              </a:ext>
            </a:extLst>
          </p:cNvPr>
          <p:cNvSpPr txBox="1">
            <a:spLocks/>
          </p:cNvSpPr>
          <p:nvPr/>
        </p:nvSpPr>
        <p:spPr>
          <a:xfrm>
            <a:off x="6172200" y="1825625"/>
            <a:ext cx="5217584" cy="43513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GB" kern="0" dirty="0"/>
              <a:t>Basic avalanche </a:t>
            </a:r>
            <a:r>
              <a:rPr lang="en-GB" kern="0" dirty="0" err="1"/>
              <a:t>photodiote</a:t>
            </a:r>
            <a:r>
              <a:rPr lang="en-GB" kern="0" dirty="0"/>
              <a:t> (APD) connected to a standard trans-</a:t>
            </a:r>
            <a:r>
              <a:rPr lang="en-GB" kern="0" dirty="0" err="1"/>
              <a:t>impedence</a:t>
            </a:r>
            <a:r>
              <a:rPr lang="en-GB" kern="0" dirty="0"/>
              <a:t> amplifier (TIA) tuned for wider bandwidth.</a:t>
            </a:r>
            <a:endParaRPr lang="en-US" kern="0" dirty="0"/>
          </a:p>
        </p:txBody>
      </p:sp>
      <p:pic>
        <p:nvPicPr>
          <p:cNvPr id="11" name="Content Placeholder 10">
            <a:extLst>
              <a:ext uri="{FF2B5EF4-FFF2-40B4-BE49-F238E27FC236}">
                <a16:creationId xmlns:a16="http://schemas.microsoft.com/office/drawing/2014/main" id="{64740210-C7AB-4EBA-A87E-9FF83A9A5D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216" y="2241570"/>
            <a:ext cx="5791200" cy="2847975"/>
          </a:xfrm>
        </p:spPr>
      </p:pic>
    </p:spTree>
    <p:extLst>
      <p:ext uri="{BB962C8B-B14F-4D97-AF65-F5344CB8AC3E}">
        <p14:creationId xmlns:p14="http://schemas.microsoft.com/office/powerpoint/2010/main" val="4016728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Combined front-end frequency response can easily be designed to achieve multiple 100s MHz</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3" name="TextBox 2">
            <a:extLst>
              <a:ext uri="{FF2B5EF4-FFF2-40B4-BE49-F238E27FC236}">
                <a16:creationId xmlns:a16="http://schemas.microsoft.com/office/drawing/2014/main" id="{4BE7FDFB-F6CB-4D64-AD04-A780FA550E11}"/>
              </a:ext>
            </a:extLst>
          </p:cNvPr>
          <p:cNvSpPr txBox="1"/>
          <p:nvPr/>
        </p:nvSpPr>
        <p:spPr>
          <a:xfrm>
            <a:off x="8040216" y="1830391"/>
            <a:ext cx="334956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rPr>
              <a:t>Combined frequency response has flat response within 180 MHz</a:t>
            </a:r>
          </a:p>
          <a:p>
            <a:pPr marL="285750" indent="-285750">
              <a:buFont typeface="Arial" panose="020B0604020202020204" pitchFamily="34" charset="0"/>
              <a:buChar char="•"/>
            </a:pPr>
            <a:r>
              <a:rPr lang="en-US" sz="2000" dirty="0">
                <a:solidFill>
                  <a:schemeClr val="tx1"/>
                </a:solidFill>
              </a:rPr>
              <a:t>Combined frequency response has 3 dB bandwidth of 250 MHz</a:t>
            </a:r>
          </a:p>
          <a:p>
            <a:pPr marL="285750" indent="-285750">
              <a:buFont typeface="Arial" panose="020B0604020202020204" pitchFamily="34" charset="0"/>
              <a:buChar char="•"/>
            </a:pPr>
            <a:r>
              <a:rPr lang="en-US" sz="2000" dirty="0">
                <a:solidFill>
                  <a:schemeClr val="tx1"/>
                </a:solidFill>
              </a:rPr>
              <a:t>Bandwidth can be further extended by optimizing detector bias</a:t>
            </a:r>
          </a:p>
          <a:p>
            <a:pPr marL="285750" indent="-285750">
              <a:buFont typeface="Arial" panose="020B0604020202020204" pitchFamily="34" charset="0"/>
              <a:buChar char="•"/>
            </a:pPr>
            <a:r>
              <a:rPr lang="en-US" sz="2000" dirty="0">
                <a:solidFill>
                  <a:schemeClr val="tx1"/>
                </a:solidFill>
              </a:rPr>
              <a:t>Device used was </a:t>
            </a:r>
            <a:r>
              <a:rPr lang="en-US" sz="2000" dirty="0" err="1">
                <a:solidFill>
                  <a:schemeClr val="tx1"/>
                </a:solidFill>
              </a:rPr>
              <a:t>LaserComponents</a:t>
            </a:r>
            <a:r>
              <a:rPr lang="en-US" sz="2000" dirty="0">
                <a:solidFill>
                  <a:schemeClr val="tx1"/>
                </a:solidFill>
              </a:rPr>
              <a:t> SAR1500H4 Si APD+TIA</a:t>
            </a:r>
          </a:p>
        </p:txBody>
      </p:sp>
      <p:pic>
        <p:nvPicPr>
          <p:cNvPr id="9" name="Content Placeholder 5">
            <a:extLst>
              <a:ext uri="{FF2B5EF4-FFF2-40B4-BE49-F238E27FC236}">
                <a16:creationId xmlns:a16="http://schemas.microsoft.com/office/drawing/2014/main" id="{73B37D81-589C-4AC5-8137-CCBB868E5D2E}"/>
              </a:ext>
            </a:extLst>
          </p:cNvPr>
          <p:cNvPicPr>
            <a:picLocks noGrp="1" noChangeAspect="1"/>
          </p:cNvPicPr>
          <p:nvPr>
            <p:ph idx="1"/>
          </p:nvPr>
        </p:nvPicPr>
        <p:blipFill>
          <a:blip r:embed="rId3"/>
          <a:stretch>
            <a:fillRect/>
          </a:stretch>
        </p:blipFill>
        <p:spPr>
          <a:xfrm>
            <a:off x="767408" y="1823105"/>
            <a:ext cx="6910619" cy="4630231"/>
          </a:xfrm>
          <a:prstGeom prst="rect">
            <a:avLst/>
          </a:prstGeom>
        </p:spPr>
      </p:pic>
      <p:sp>
        <p:nvSpPr>
          <p:cNvPr id="10" name="Rectangle 9">
            <a:extLst>
              <a:ext uri="{FF2B5EF4-FFF2-40B4-BE49-F238E27FC236}">
                <a16:creationId xmlns:a16="http://schemas.microsoft.com/office/drawing/2014/main" id="{B0F90EB5-27AD-4AA1-8546-8FAB624989B0}"/>
              </a:ext>
            </a:extLst>
          </p:cNvPr>
          <p:cNvSpPr/>
          <p:nvPr/>
        </p:nvSpPr>
        <p:spPr bwMode="auto">
          <a:xfrm>
            <a:off x="5951984" y="1916832"/>
            <a:ext cx="1656184" cy="648072"/>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800" b="0" i="0" u="none" strike="noStrike" cap="none" normalizeH="0" baseline="0" dirty="0" err="1">
                <a:ln>
                  <a:noFill/>
                </a:ln>
                <a:solidFill>
                  <a:schemeClr val="tx1"/>
                </a:solidFill>
                <a:effectLst/>
                <a:latin typeface="Times New Roman" pitchFamily="16" charset="0"/>
                <a:ea typeface="MS Gothic" charset="-128"/>
              </a:rPr>
              <a:t>Tx+Rx</a:t>
            </a:r>
            <a:r>
              <a:rPr kumimoji="0" lang="en-GB" sz="1800" b="0" i="0" u="none" strike="noStrike" cap="none" normalizeH="0" baseline="0" dirty="0">
                <a:ln>
                  <a:noFill/>
                </a:ln>
                <a:solidFill>
                  <a:schemeClr val="tx1"/>
                </a:solidFill>
                <a:effectLst/>
                <a:latin typeface="Times New Roman" pitchFamily="16" charset="0"/>
                <a:ea typeface="MS Gothic" charset="-128"/>
              </a:rPr>
              <a:t> measured</a:t>
            </a:r>
          </a:p>
        </p:txBody>
      </p:sp>
    </p:spTree>
    <p:extLst>
      <p:ext uri="{BB962C8B-B14F-4D97-AF65-F5344CB8AC3E}">
        <p14:creationId xmlns:p14="http://schemas.microsoft.com/office/powerpoint/2010/main" val="3440685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a:xfrm>
            <a:off x="466214" y="652067"/>
            <a:ext cx="10654207" cy="1065213"/>
          </a:xfrm>
        </p:spPr>
        <p:txBody>
          <a:bodyPr/>
          <a:lstStyle/>
          <a:p>
            <a:r>
              <a:rPr lang="en-GB" sz="2800" dirty="0"/>
              <a:t>Non-Line-of-Sight scenarios occur but are much less frequent than </a:t>
            </a:r>
            <a:r>
              <a:rPr lang="en-GB" sz="2800" dirty="0" err="1"/>
              <a:t>LoS</a:t>
            </a:r>
            <a:r>
              <a:rPr lang="en-GB" sz="2800" dirty="0"/>
              <a:t> for most use-cases of interest in LC with a generally flat channel</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p:txBody>
          <a:bodyPr/>
          <a:lstStyle/>
          <a:p>
            <a:pPr>
              <a:buFont typeface="Arial" panose="020B0604020202020204" pitchFamily="34" charset="0"/>
              <a:buChar char="•"/>
            </a:pPr>
            <a:r>
              <a:rPr lang="en-US" dirty="0"/>
              <a:t>Percentage distribution of use-cases that are </a:t>
            </a:r>
            <a:r>
              <a:rPr lang="en-US" dirty="0" err="1"/>
              <a:t>LoS</a:t>
            </a:r>
            <a:r>
              <a:rPr lang="en-US" dirty="0"/>
              <a:t> vs </a:t>
            </a:r>
            <a:r>
              <a:rPr lang="en-US" dirty="0" err="1"/>
              <a:t>NLoS</a:t>
            </a:r>
            <a:r>
              <a:rPr lang="en-US" dirty="0"/>
              <a:t> environments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Majority of use-cases are </a:t>
            </a:r>
            <a:r>
              <a:rPr lang="en-US" dirty="0" err="1"/>
              <a:t>LoS</a:t>
            </a:r>
            <a:r>
              <a:rPr lang="en-US" dirty="0"/>
              <a:t> only</a:t>
            </a:r>
            <a:endParaRPr lang="en-GB" dirty="0"/>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graphicFrame>
        <p:nvGraphicFramePr>
          <p:cNvPr id="7" name="Content Placeholder 5">
            <a:extLst>
              <a:ext uri="{FF2B5EF4-FFF2-40B4-BE49-F238E27FC236}">
                <a16:creationId xmlns:a16="http://schemas.microsoft.com/office/drawing/2014/main" id="{CFF7991E-095D-4CE0-8247-42A3EA9E50CC}"/>
              </a:ext>
            </a:extLst>
          </p:cNvPr>
          <p:cNvGraphicFramePr>
            <a:graphicFrameLocks/>
          </p:cNvGraphicFramePr>
          <p:nvPr>
            <p:extLst>
              <p:ext uri="{D42A27DB-BD31-4B8C-83A1-F6EECF244321}">
                <p14:modId xmlns:p14="http://schemas.microsoft.com/office/powerpoint/2010/main" val="2065906509"/>
              </p:ext>
            </p:extLst>
          </p:nvPr>
        </p:nvGraphicFramePr>
        <p:xfrm>
          <a:off x="1506900" y="2420888"/>
          <a:ext cx="9176085" cy="3040842"/>
        </p:xfrm>
        <a:graphic>
          <a:graphicData uri="http://schemas.openxmlformats.org/drawingml/2006/table">
            <a:tbl>
              <a:tblPr firstRow="1" bandRow="1">
                <a:tableStyleId>{5C22544A-7EE6-4342-B048-85BDC9FD1C3A}</a:tableStyleId>
              </a:tblPr>
              <a:tblGrid>
                <a:gridCol w="4507832">
                  <a:extLst>
                    <a:ext uri="{9D8B030D-6E8A-4147-A177-3AD203B41FA5}">
                      <a16:colId xmlns:a16="http://schemas.microsoft.com/office/drawing/2014/main" val="2242884088"/>
                    </a:ext>
                  </a:extLst>
                </a:gridCol>
                <a:gridCol w="2566737">
                  <a:extLst>
                    <a:ext uri="{9D8B030D-6E8A-4147-A177-3AD203B41FA5}">
                      <a16:colId xmlns:a16="http://schemas.microsoft.com/office/drawing/2014/main" val="1620988110"/>
                    </a:ext>
                  </a:extLst>
                </a:gridCol>
                <a:gridCol w="2101516">
                  <a:extLst>
                    <a:ext uri="{9D8B030D-6E8A-4147-A177-3AD203B41FA5}">
                      <a16:colId xmlns:a16="http://schemas.microsoft.com/office/drawing/2014/main" val="2221985110"/>
                    </a:ext>
                  </a:extLst>
                </a:gridCol>
              </a:tblGrid>
              <a:tr h="506807">
                <a:tc>
                  <a:txBody>
                    <a:bodyPr/>
                    <a:lstStyle/>
                    <a:p>
                      <a:pPr algn="ctr"/>
                      <a:r>
                        <a:rPr lang="en-GB" sz="2400" b="1" dirty="0"/>
                        <a:t>Scenarios</a:t>
                      </a:r>
                    </a:p>
                  </a:txBody>
                  <a:tcPr/>
                </a:tc>
                <a:tc>
                  <a:txBody>
                    <a:bodyPr/>
                    <a:lstStyle/>
                    <a:p>
                      <a:pPr algn="ctr"/>
                      <a:r>
                        <a:rPr lang="en-GB" sz="2400" dirty="0" err="1"/>
                        <a:t>LoS</a:t>
                      </a:r>
                      <a:endParaRPr lang="en-GB" sz="2400" dirty="0"/>
                    </a:p>
                  </a:txBody>
                  <a:tcPr/>
                </a:tc>
                <a:tc>
                  <a:txBody>
                    <a:bodyPr/>
                    <a:lstStyle/>
                    <a:p>
                      <a:pPr algn="ctr"/>
                      <a:r>
                        <a:rPr lang="en-GB" sz="2400" dirty="0" err="1"/>
                        <a:t>NLoS</a:t>
                      </a:r>
                      <a:endParaRPr lang="en-GB" sz="2400" dirty="0"/>
                    </a:p>
                  </a:txBody>
                  <a:tcPr/>
                </a:tc>
                <a:extLst>
                  <a:ext uri="{0D108BD9-81ED-4DB2-BD59-A6C34878D82A}">
                    <a16:rowId xmlns:a16="http://schemas.microsoft.com/office/drawing/2014/main" val="655676305"/>
                  </a:ext>
                </a:extLst>
              </a:tr>
              <a:tr h="506807">
                <a:tc>
                  <a:txBody>
                    <a:bodyPr/>
                    <a:lstStyle/>
                    <a:p>
                      <a:r>
                        <a:rPr lang="en-GB" sz="2400" b="1" dirty="0"/>
                        <a:t>Empty Room </a:t>
                      </a:r>
                    </a:p>
                  </a:txBody>
                  <a:tcPr/>
                </a:tc>
                <a:tc>
                  <a:txBody>
                    <a:bodyPr/>
                    <a:lstStyle/>
                    <a:p>
                      <a:pPr algn="ctr"/>
                      <a:r>
                        <a:rPr lang="en-GB" sz="2400" dirty="0"/>
                        <a:t>85.7%</a:t>
                      </a:r>
                    </a:p>
                  </a:txBody>
                  <a:tcPr/>
                </a:tc>
                <a:tc>
                  <a:txBody>
                    <a:bodyPr/>
                    <a:lstStyle/>
                    <a:p>
                      <a:pPr algn="ctr"/>
                      <a:r>
                        <a:rPr lang="en-GB" sz="2400" dirty="0"/>
                        <a:t>14.3%</a:t>
                      </a:r>
                    </a:p>
                  </a:txBody>
                  <a:tcPr/>
                </a:tc>
                <a:extLst>
                  <a:ext uri="{0D108BD9-81ED-4DB2-BD59-A6C34878D82A}">
                    <a16:rowId xmlns:a16="http://schemas.microsoft.com/office/drawing/2014/main" val="3582498207"/>
                  </a:ext>
                </a:extLst>
              </a:tr>
              <a:tr h="506807">
                <a:tc>
                  <a:txBody>
                    <a:bodyPr/>
                    <a:lstStyle/>
                    <a:p>
                      <a:r>
                        <a:rPr lang="en-GB" sz="2400" b="1" dirty="0"/>
                        <a:t>Enterprise-Conference Room </a:t>
                      </a:r>
                    </a:p>
                  </a:txBody>
                  <a:tcPr/>
                </a:tc>
                <a:tc>
                  <a:txBody>
                    <a:bodyPr/>
                    <a:lstStyle/>
                    <a:p>
                      <a:pPr algn="ctr"/>
                      <a:r>
                        <a:rPr lang="en-GB" sz="2400" dirty="0"/>
                        <a:t>58%</a:t>
                      </a:r>
                    </a:p>
                  </a:txBody>
                  <a:tcPr/>
                </a:tc>
                <a:tc>
                  <a:txBody>
                    <a:bodyPr/>
                    <a:lstStyle/>
                    <a:p>
                      <a:pPr algn="ctr"/>
                      <a:r>
                        <a:rPr lang="en-GB" sz="2400" dirty="0"/>
                        <a:t>42%</a:t>
                      </a:r>
                    </a:p>
                  </a:txBody>
                  <a:tcPr/>
                </a:tc>
                <a:extLst>
                  <a:ext uri="{0D108BD9-81ED-4DB2-BD59-A6C34878D82A}">
                    <a16:rowId xmlns:a16="http://schemas.microsoft.com/office/drawing/2014/main" val="1898894532"/>
                  </a:ext>
                </a:extLst>
              </a:tr>
              <a:tr h="506807">
                <a:tc>
                  <a:txBody>
                    <a:bodyPr/>
                    <a:lstStyle/>
                    <a:p>
                      <a:r>
                        <a:rPr lang="en-GB" sz="2400" b="1" dirty="0"/>
                        <a:t>Hospital Ward</a:t>
                      </a:r>
                    </a:p>
                  </a:txBody>
                  <a:tcPr/>
                </a:tc>
                <a:tc>
                  <a:txBody>
                    <a:bodyPr/>
                    <a:lstStyle/>
                    <a:p>
                      <a:pPr algn="ctr"/>
                      <a:r>
                        <a:rPr lang="en-GB" sz="2400" dirty="0"/>
                        <a:t>87.5%</a:t>
                      </a:r>
                    </a:p>
                  </a:txBody>
                  <a:tcPr/>
                </a:tc>
                <a:tc>
                  <a:txBody>
                    <a:bodyPr/>
                    <a:lstStyle/>
                    <a:p>
                      <a:pPr algn="ctr"/>
                      <a:r>
                        <a:rPr lang="en-GB" sz="2400" dirty="0"/>
                        <a:t>12.5%</a:t>
                      </a:r>
                    </a:p>
                  </a:txBody>
                  <a:tcPr/>
                </a:tc>
                <a:extLst>
                  <a:ext uri="{0D108BD9-81ED-4DB2-BD59-A6C34878D82A}">
                    <a16:rowId xmlns:a16="http://schemas.microsoft.com/office/drawing/2014/main" val="3697576440"/>
                  </a:ext>
                </a:extLst>
              </a:tr>
              <a:tr h="506807">
                <a:tc>
                  <a:txBody>
                    <a:bodyPr/>
                    <a:lstStyle/>
                    <a:p>
                      <a:r>
                        <a:rPr lang="en-GB" sz="2400" b="1" dirty="0"/>
                        <a:t>Residential </a:t>
                      </a:r>
                    </a:p>
                  </a:txBody>
                  <a:tcPr/>
                </a:tc>
                <a:tc>
                  <a:txBody>
                    <a:bodyPr/>
                    <a:lstStyle/>
                    <a:p>
                      <a:pPr algn="ctr"/>
                      <a:r>
                        <a:rPr lang="en-GB" sz="2400" dirty="0"/>
                        <a:t>100%</a:t>
                      </a:r>
                    </a:p>
                  </a:txBody>
                  <a:tcPr/>
                </a:tc>
                <a:tc>
                  <a:txBody>
                    <a:bodyPr/>
                    <a:lstStyle/>
                    <a:p>
                      <a:pPr algn="ctr"/>
                      <a:r>
                        <a:rPr lang="en-GB" sz="2400" dirty="0"/>
                        <a:t>0%</a:t>
                      </a:r>
                    </a:p>
                  </a:txBody>
                  <a:tcPr/>
                </a:tc>
                <a:extLst>
                  <a:ext uri="{0D108BD9-81ED-4DB2-BD59-A6C34878D82A}">
                    <a16:rowId xmlns:a16="http://schemas.microsoft.com/office/drawing/2014/main" val="3764401142"/>
                  </a:ext>
                </a:extLst>
              </a:tr>
              <a:tr h="506807">
                <a:tc>
                  <a:txBody>
                    <a:bodyPr/>
                    <a:lstStyle/>
                    <a:p>
                      <a:r>
                        <a:rPr lang="en-GB" sz="2400" b="1" dirty="0">
                          <a:solidFill>
                            <a:schemeClr val="tx1"/>
                          </a:solidFill>
                        </a:rPr>
                        <a:t>Industrial Wireless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16.7%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83.3%</a:t>
                      </a:r>
                    </a:p>
                  </a:txBody>
                  <a:tcPr/>
                </a:tc>
                <a:extLst>
                  <a:ext uri="{0D108BD9-81ED-4DB2-BD59-A6C34878D82A}">
                    <a16:rowId xmlns:a16="http://schemas.microsoft.com/office/drawing/2014/main" val="1920176224"/>
                  </a:ext>
                </a:extLst>
              </a:tr>
            </a:tbl>
          </a:graphicData>
        </a:graphic>
      </p:graphicFrame>
      <p:sp>
        <p:nvSpPr>
          <p:cNvPr id="8" name="Rectangle 7">
            <a:extLst>
              <a:ext uri="{FF2B5EF4-FFF2-40B4-BE49-F238E27FC236}">
                <a16:creationId xmlns:a16="http://schemas.microsoft.com/office/drawing/2014/main" id="{F9A58312-927C-47BC-8E77-EAE78C78F994}"/>
              </a:ext>
            </a:extLst>
          </p:cNvPr>
          <p:cNvSpPr/>
          <p:nvPr/>
        </p:nvSpPr>
        <p:spPr>
          <a:xfrm>
            <a:off x="1127448" y="6094414"/>
            <a:ext cx="7274024" cy="307777"/>
          </a:xfrm>
          <a:prstGeom prst="rect">
            <a:avLst/>
          </a:prstGeom>
        </p:spPr>
        <p:txBody>
          <a:bodyPr wrap="square">
            <a:spAutoFit/>
          </a:bodyPr>
          <a:lstStyle/>
          <a:p>
            <a:r>
              <a:rPr lang="en-GB" sz="1400" dirty="0">
                <a:solidFill>
                  <a:schemeClr val="tx1"/>
                </a:solidFill>
                <a:latin typeface="Times New Roman" panose="02020603050405020304" pitchFamily="18" charset="0"/>
                <a:cs typeface="Times New Roman" panose="02020603050405020304" pitchFamily="18" charset="0"/>
              </a:rPr>
              <a:t>Doc. 11-18/1582r4, </a:t>
            </a:r>
            <a:r>
              <a:rPr lang="en-US" sz="1400" dirty="0">
                <a:solidFill>
                  <a:schemeClr val="tx1"/>
                </a:solidFill>
                <a:latin typeface="Times New Roman" panose="02020603050405020304" pitchFamily="18" charset="0"/>
                <a:cs typeface="Times New Roman" panose="02020603050405020304" pitchFamily="18" charset="0"/>
              </a:rPr>
              <a:t>IEEE 802.11bb Reference Channel Models for Indoor Environments</a:t>
            </a:r>
            <a:r>
              <a:rPr lang="en-GB" sz="1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8947377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0</TotalTime>
  <Words>1889</Words>
  <Application>Microsoft Office PowerPoint</Application>
  <PresentationFormat>Widescreen</PresentationFormat>
  <Paragraphs>339</Paragraphs>
  <Slides>26</Slides>
  <Notes>8</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Cambria Math</vt:lpstr>
      <vt:lpstr>Symbol</vt:lpstr>
      <vt:lpstr>Times New Roman</vt:lpstr>
      <vt:lpstr>Office Theme</vt:lpstr>
      <vt:lpstr>Document</vt:lpstr>
      <vt:lpstr>Proposal for common-mode mandatory PHY</vt:lpstr>
      <vt:lpstr>Abstract</vt:lpstr>
      <vt:lpstr>LC base-band interface circuit is very simple to implement enabling 11ax baseband chips to be used for LC</vt:lpstr>
      <vt:lpstr>LC front-end responses can vary and can be designed to easily operate with 11ax PHYs</vt:lpstr>
      <vt:lpstr>High-bandwidth transmitter front-end designs are well understood to enable even channel bandwidths of 160 MHz or more</vt:lpstr>
      <vt:lpstr>Achieving over 400 MHz of -3dB channel with a 940nm VCSEL is well understood – suitable for even a 320 MHz 11ax PHY</vt:lpstr>
      <vt:lpstr>High-bandwidth receiver front-end designs are well understood suitable for 11ax PHY use</vt:lpstr>
      <vt:lpstr>Combined front-end frequency response can easily be designed to achieve multiple 100s MHz</vt:lpstr>
      <vt:lpstr>Non-Line-of-Sight scenarios occur but are much less frequent than LoS for most use-cases of interest in LC with a generally flat channel</vt:lpstr>
      <vt:lpstr>Appropriate system design can avoid nLoS scenarios, making 11ax suitable to be a common-mode PHY basis</vt:lpstr>
      <vt:lpstr>There are a several key areas to consider for the wavelength of interest of LC, leading to the conclusion that 900nm - 950nm is the best candidate for a common-mode mandatory wavelength</vt:lpstr>
      <vt:lpstr>Eye safety limits the total amount of power that a single source can emit</vt:lpstr>
      <vt:lpstr>Silicon detector responsivity impacts the available electrical bandwidth of an LC front-end</vt:lpstr>
      <vt:lpstr>The values of the wavelength dependent parameters are shown in the table below</vt:lpstr>
      <vt:lpstr>Operating at 940nm offer an the possibility to have an additional 2.7 dB of SNR relative to 808nm while maintaining eye-safe operation</vt:lpstr>
      <vt:lpstr>Operating at 940nm offer an the possibility to have an additional 0.5 dB of SNR relative to 808nm with the same detector size</vt:lpstr>
      <vt:lpstr>Technical and commercial reasons indicate that a 940nm source and detector are the best choice for a common-mode wavelength</vt:lpstr>
      <vt:lpstr>PROPOSAL: Common-mode mandatory wavelength</vt:lpstr>
      <vt:lpstr>Simulation set-up for 11ax PHY in LC scenarios</vt:lpstr>
      <vt:lpstr>Preamble simulation results show that 11ax has better performance than 11a in an LC channel </vt:lpstr>
      <vt:lpstr>Header simulation results show that 11ax has better performance than 11a in an LC channel </vt:lpstr>
      <vt:lpstr>Payload simulation results – MCS0</vt:lpstr>
      <vt:lpstr>Payload simulation results – MCS7/9</vt:lpstr>
      <vt:lpstr>11ax PHY profile used for the simulations</vt:lpstr>
      <vt:lpstr>MOTION</vt:lpstr>
      <vt:lpstr>MOTION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Common-mode mandatory PHY</dc:title>
  <dc:creator>Serafimovski, Nikola</dc:creator>
  <cp:lastModifiedBy>Serafimovski, Nikola</cp:lastModifiedBy>
  <cp:revision>51</cp:revision>
  <cp:lastPrinted>1601-01-01T00:00:00Z</cp:lastPrinted>
  <dcterms:created xsi:type="dcterms:W3CDTF">2019-08-14T14:49:24Z</dcterms:created>
  <dcterms:modified xsi:type="dcterms:W3CDTF">2019-09-17T04:50:02Z</dcterms:modified>
</cp:coreProperties>
</file>