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331" r:id="rId2"/>
    <p:sldId id="347" r:id="rId3"/>
    <p:sldId id="356" r:id="rId4"/>
    <p:sldId id="357" r:id="rId5"/>
    <p:sldId id="362" r:id="rId6"/>
    <p:sldId id="361" r:id="rId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6" autoAdjust="0"/>
    <p:restoredTop sz="88960" autoAdjust="0"/>
  </p:normalViewPr>
  <p:slideViewPr>
    <p:cSldViewPr>
      <p:cViewPr varScale="1">
        <p:scale>
          <a:sx n="62" d="100"/>
          <a:sy n="62" d="100"/>
        </p:scale>
        <p:origin x="1608"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smtClean="0"/>
              <a:t>doc.: IEEE 802.11-12/1616r0</a:t>
            </a:r>
            <a:endParaRPr lang="en-GB"/>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smtClean="0"/>
              <a:t>Oct 2019</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smtClean="0"/>
              <a:t>Cheng Chen, Intel</a:t>
            </a:r>
            <a:endParaRPr lang="en-GB"/>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smtClean="0"/>
              <a:t>doc.: IEEE 802.11-12/1616r0</a:t>
            </a:r>
            <a:endParaRPr lang="en-GB"/>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smtClean="0"/>
              <a:t>Oct 2019</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smtClean="0"/>
              <a:t>Cheng Chen, Intel</a:t>
            </a:r>
            <a:endParaRPr lang="en-GB"/>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xmlns=""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smtClean="0"/>
              <a:t>Oct 2019</a:t>
            </a:r>
            <a:endParaRPr lang="en-GB" altLang="en-US" sz="1400"/>
          </a:p>
        </p:txBody>
      </p:sp>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802.11-12/1616r0</a:t>
            </a:r>
            <a:endParaRPr lang="en-GB" altLang="en-US" sz="1400"/>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Cheng Chen, Intel</a:t>
            </a:r>
            <a:endParaRPr lang="en-GB" altLang="en-US"/>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smtClean="0"/>
              <a:t>Oct 2018</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smtClean="0"/>
              <a:t>Cheng Chen, Intel</a:t>
            </a:r>
            <a:endParaRPr lang="en-GB" dirty="0"/>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zh-CN" smtClean="0"/>
              <a:t>Oct 2018</a:t>
            </a:r>
            <a:endParaRPr lang="en-GB" altLang="en-US"/>
          </a:p>
        </p:txBody>
      </p:sp>
      <p:sp>
        <p:nvSpPr>
          <p:cNvPr id="5" name="Rectangle 5">
            <a:extLst>
              <a:ext uri="{FF2B5EF4-FFF2-40B4-BE49-F238E27FC236}">
                <a16:creationId xmlns:a16="http://schemas.microsoft.com/office/drawing/2014/main" xmlns="" id="{45E53EAD-1C78-4110-B6B7-5E5CDC6B7911}"/>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zh-CN" smtClean="0"/>
              <a:t>Oct 2018</a:t>
            </a:r>
            <a:endParaRPr lang="en-GB" altLang="en-US"/>
          </a:p>
        </p:txBody>
      </p:sp>
      <p:sp>
        <p:nvSpPr>
          <p:cNvPr id="5" name="Rectangle 5">
            <a:extLst>
              <a:ext uri="{FF2B5EF4-FFF2-40B4-BE49-F238E27FC236}">
                <a16:creationId xmlns:a16="http://schemas.microsoft.com/office/drawing/2014/main" xmlns="" id="{10AE9D73-7428-4ADB-9D8D-FB2ECC5BA0E8}"/>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10/7/2019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zh-CN" dirty="0" smtClean="0"/>
              <a:t>Oct 2018</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smtClean="0"/>
              <a:t>Cheng Chen, Intel</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zh-CN" smtClean="0"/>
              <a:t>Oct 2018</a:t>
            </a:r>
            <a:endParaRPr lang="en-GB" altLang="en-US"/>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zh-CN" smtClean="0"/>
              <a:t>Oct 2018</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zh-CN" smtClean="0"/>
              <a:t>Oct 2018</a:t>
            </a:r>
            <a:endParaRPr lang="en-GB" altLang="en-US"/>
          </a:p>
        </p:txBody>
      </p:sp>
      <p:sp>
        <p:nvSpPr>
          <p:cNvPr id="8" name="Rectangle 5">
            <a:extLst>
              <a:ext uri="{FF2B5EF4-FFF2-40B4-BE49-F238E27FC236}">
                <a16:creationId xmlns:a16="http://schemas.microsoft.com/office/drawing/2014/main" xmlns="" id="{7A8A164E-69A0-4853-A527-D828C50BA879}"/>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zh-CN" smtClean="0"/>
              <a:t>Oct 2018</a:t>
            </a:r>
            <a:endParaRPr lang="en-GB" altLang="en-US"/>
          </a:p>
        </p:txBody>
      </p:sp>
      <p:sp>
        <p:nvSpPr>
          <p:cNvPr id="4" name="Rectangle 5">
            <a:extLst>
              <a:ext uri="{FF2B5EF4-FFF2-40B4-BE49-F238E27FC236}">
                <a16:creationId xmlns:a16="http://schemas.microsoft.com/office/drawing/2014/main" xmlns="" id="{14C39687-C892-4869-B452-F4F727B58AB9}"/>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zh-CN" smtClean="0"/>
              <a:t>Oct 2018</a:t>
            </a:r>
            <a:endParaRPr lang="en-GB" altLang="en-US"/>
          </a:p>
        </p:txBody>
      </p:sp>
      <p:sp>
        <p:nvSpPr>
          <p:cNvPr id="3" name="Rectangle 5">
            <a:extLst>
              <a:ext uri="{FF2B5EF4-FFF2-40B4-BE49-F238E27FC236}">
                <a16:creationId xmlns:a16="http://schemas.microsoft.com/office/drawing/2014/main" xmlns="" id="{E2FFC688-9613-4E32-80B7-218FD81F5AD0}"/>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zh-CN" smtClean="0"/>
              <a:t>Oct 2018</a:t>
            </a:r>
            <a:endParaRPr lang="en-GB" altLang="en-US"/>
          </a:p>
        </p:txBody>
      </p:sp>
      <p:sp>
        <p:nvSpPr>
          <p:cNvPr id="6" name="Footer Placeholder 5">
            <a:extLst>
              <a:ext uri="{FF2B5EF4-FFF2-40B4-BE49-F238E27FC236}">
                <a16:creationId xmlns:a16="http://schemas.microsoft.com/office/drawing/2014/main" xmlns="" id="{94CF86C1-D1B0-41E8-8B66-737E10ACF6EA}"/>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zh-CN" smtClean="0"/>
              <a:t>Oct 2018</a:t>
            </a:r>
            <a:endParaRPr lang="en-GB" altLang="en-US"/>
          </a:p>
        </p:txBody>
      </p:sp>
      <p:sp>
        <p:nvSpPr>
          <p:cNvPr id="6" name="Footer Placeholder 5">
            <a:extLst>
              <a:ext uri="{FF2B5EF4-FFF2-40B4-BE49-F238E27FC236}">
                <a16:creationId xmlns:a16="http://schemas.microsoft.com/office/drawing/2014/main" xmlns="" id="{EE9ED55F-DE47-4B7D-B013-E46C4750922A}"/>
              </a:ext>
            </a:extLst>
          </p:cNvPr>
          <p:cNvSpPr>
            <a:spLocks noGrp="1" noChangeArrowheads="1"/>
          </p:cNvSpPr>
          <p:nvPr>
            <p:ph type="ftr" sz="quarter" idx="11"/>
          </p:nvPr>
        </p:nvSpPr>
        <p:spPr/>
        <p:txBody>
          <a:bodyPr/>
          <a:lstStyle>
            <a:lvl1pPr>
              <a:defRPr/>
            </a:lvl1pPr>
          </a:lstStyle>
          <a:p>
            <a:pPr>
              <a:defRPr/>
            </a:pPr>
            <a:r>
              <a:rPr lang="en-GB" smtClean="0"/>
              <a:t>Cheng Chen, Intel</a:t>
            </a:r>
            <a:endParaRPr lang="en-GB"/>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smtClean="0"/>
              <a:t>Oct 2018</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smtClean="0"/>
              <a:t>Cheng Chen, Intel</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802.11-19/1616r0</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p:nvPr>
        </p:nvSpPr>
        <p:spPr>
          <a:noFill/>
        </p:spPr>
        <p:txBody>
          <a:bodyPr/>
          <a:lstStyle/>
          <a:p>
            <a:r>
              <a:rPr lang="en-GB" altLang="en-US" dirty="0" smtClean="0"/>
              <a:t>Multi-AP Group Formation</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2019-10-10</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smtClean="0"/>
              <a:t>Cheng Chen, Intel</a:t>
            </a:r>
            <a:endParaRPr lang="en-GB" dirty="0"/>
          </a:p>
        </p:txBody>
      </p:sp>
      <p:graphicFrame>
        <p:nvGraphicFramePr>
          <p:cNvPr id="7" name="Table 6">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2063025726"/>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xmlns="" val="20000"/>
                    </a:ext>
                  </a:extLst>
                </a:gridCol>
                <a:gridCol w="1032311">
                  <a:extLst>
                    <a:ext uri="{9D8B030D-6E8A-4147-A177-3AD203B41FA5}">
                      <a16:colId xmlns:a16="http://schemas.microsoft.com/office/drawing/2014/main" xmlns="" val="20001"/>
                    </a:ext>
                  </a:extLst>
                </a:gridCol>
                <a:gridCol w="2144030">
                  <a:extLst>
                    <a:ext uri="{9D8B030D-6E8A-4147-A177-3AD203B41FA5}">
                      <a16:colId xmlns:a16="http://schemas.microsoft.com/office/drawing/2014/main" xmlns="" val="20002"/>
                    </a:ext>
                  </a:extLst>
                </a:gridCol>
                <a:gridCol w="714677">
                  <a:extLst>
                    <a:ext uri="{9D8B030D-6E8A-4147-A177-3AD203B41FA5}">
                      <a16:colId xmlns:a16="http://schemas.microsoft.com/office/drawing/2014/main" xmlns="" val="20003"/>
                    </a:ext>
                  </a:extLst>
                </a:gridCol>
                <a:gridCol w="2302847">
                  <a:extLst>
                    <a:ext uri="{9D8B030D-6E8A-4147-A177-3AD203B41FA5}">
                      <a16:colId xmlns:a16="http://schemas.microsoft.com/office/drawing/2014/main" xmlns=""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61403">
                <a:tc>
                  <a:txBody>
                    <a:bodyPr/>
                    <a:lstStyle/>
                    <a:p>
                      <a:pPr algn="ctr"/>
                      <a:r>
                        <a:rPr lang="en-US" sz="1100" dirty="0" smtClean="0"/>
                        <a:t>Cheng Chen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1100" dirty="0"/>
                    </a:p>
                    <a:p>
                      <a:pPr algn="ctr"/>
                      <a:endParaRPr lang="en-US" sz="1100" dirty="0" smtClean="0"/>
                    </a:p>
                    <a:p>
                      <a:pPr algn="ctr"/>
                      <a:endParaRPr lang="en-US" sz="1100" dirty="0" smtClean="0"/>
                    </a:p>
                    <a:p>
                      <a:pPr algn="ctr"/>
                      <a:endParaRPr lang="en-US" sz="1100" dirty="0" smtClean="0"/>
                    </a:p>
                    <a:p>
                      <a:pPr algn="ctr"/>
                      <a:r>
                        <a:rPr lang="en-US" sz="1100" dirty="0" smtClean="0"/>
                        <a:t>Intel</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cheng.chen@intel.com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Po-kai</a:t>
                      </a:r>
                      <a:r>
                        <a:rPr lang="en-US" sz="1100" baseline="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po-kai.huang@intel.com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Laurent Cariou</a:t>
                      </a: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laurent.cariou@intel.com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Carlos Cordeiro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carlos.cordeiro@intel.com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p:cNvSpPr>
            <a:spLocks noGrp="1"/>
          </p:cNvSpPr>
          <p:nvPr>
            <p:ph type="dt" sz="half" idx="10"/>
          </p:nvPr>
        </p:nvSpPr>
        <p:spPr/>
        <p:txBody>
          <a:bodyPr/>
          <a:lstStyle/>
          <a:p>
            <a:pPr>
              <a:defRPr/>
            </a:pPr>
            <a:r>
              <a:rPr lang="en-US" altLang="zh-CN" smtClean="0"/>
              <a:t>Oct 2018</a:t>
            </a:r>
            <a:endParaRPr lang="en-GB"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Abstract</a:t>
            </a:r>
            <a:endParaRPr lang="zh-CN" altLang="en-US" dirty="0"/>
          </a:p>
        </p:txBody>
      </p:sp>
      <p:sp>
        <p:nvSpPr>
          <p:cNvPr id="3" name="Content Placeholder 2"/>
          <p:cNvSpPr>
            <a:spLocks noGrp="1"/>
          </p:cNvSpPr>
          <p:nvPr>
            <p:ph idx="1"/>
          </p:nvPr>
        </p:nvSpPr>
        <p:spPr/>
        <p:txBody>
          <a:bodyPr/>
          <a:lstStyle/>
          <a:p>
            <a:r>
              <a:rPr lang="en-US" altLang="zh-CN" sz="2000" dirty="0" smtClean="0"/>
              <a:t>M</a:t>
            </a:r>
            <a:r>
              <a:rPr lang="en-US" altLang="zh-CN" sz="1800" dirty="0" smtClean="0"/>
              <a:t>ost EHT Multi-AP </a:t>
            </a:r>
            <a:r>
              <a:rPr lang="en-US" altLang="zh-CN" sz="1800" dirty="0"/>
              <a:t>contributions </a:t>
            </a:r>
            <a:r>
              <a:rPr lang="en-US" altLang="zh-CN" sz="1800" dirty="0" smtClean="0"/>
              <a:t>so far have primarily focused on how to leverage the coordination within a Multi-AP group, assuming some APs act as Triggering APs and others serve as Triggered APs.</a:t>
            </a:r>
          </a:p>
          <a:p>
            <a:pPr marL="457200" lvl="1" indent="0">
              <a:buNone/>
            </a:pPr>
            <a:endParaRPr lang="en-US" altLang="zh-CN" sz="1800" dirty="0"/>
          </a:p>
          <a:p>
            <a:r>
              <a:rPr lang="en-US" altLang="zh-CN" sz="1800" dirty="0" smtClean="0"/>
              <a:t>In this presentation we study the fundamental framework of Multi-AP operations, i.e., the formation of a group of APs for various Multi-AP coordination functions.</a:t>
            </a:r>
          </a:p>
          <a:p>
            <a:endParaRPr lang="en-US" altLang="zh-CN" sz="1800" dirty="0" smtClean="0"/>
          </a:p>
          <a:p>
            <a:r>
              <a:rPr lang="en-US" altLang="zh-CN" sz="1800" dirty="0" smtClean="0"/>
              <a:t>We focus on the management/control role of one AP among a group of APs that participate in Multi-AP coordination functions</a:t>
            </a:r>
            <a:r>
              <a:rPr lang="en-US" altLang="zh-CN" sz="1800" dirty="0"/>
              <a:t>. We do not consider the sequence-trigger roles, i.e., who can </a:t>
            </a:r>
            <a:r>
              <a:rPr lang="en-US" altLang="zh-CN" sz="1800" dirty="0" smtClean="0"/>
              <a:t>send Multi-AP </a:t>
            </a:r>
            <a:r>
              <a:rPr lang="en-US" altLang="zh-CN" sz="1800" dirty="0"/>
              <a:t>trigger frames </a:t>
            </a:r>
            <a:r>
              <a:rPr lang="en-US" altLang="zh-CN" sz="1800" dirty="0" smtClean="0"/>
              <a:t>etc. </a:t>
            </a:r>
          </a:p>
          <a:p>
            <a:pPr lvl="1"/>
            <a:r>
              <a:rPr lang="en-US" altLang="zh-CN" sz="1400" dirty="0"/>
              <a:t>We will call the set of these APs </a:t>
            </a:r>
            <a:r>
              <a:rPr lang="en-US" altLang="zh-CN" sz="1400" dirty="0" smtClean="0"/>
              <a:t>as an EHT </a:t>
            </a:r>
            <a:r>
              <a:rPr lang="en-US" altLang="zh-CN" sz="1400" dirty="0"/>
              <a:t>Multi-AP group.</a:t>
            </a:r>
          </a:p>
          <a:p>
            <a:pPr lvl="1"/>
            <a:r>
              <a:rPr lang="en-US" altLang="zh-CN" sz="1400" dirty="0" smtClean="0"/>
              <a:t>For simplicity, we use terminologies of the Coordinator AP and Coordinated APs in the management domain to differentiae it from the Master AP and Slave APs used in the domain of specific trigger operations as in most previous presentations. </a:t>
            </a:r>
            <a:endParaRPr lang="en-US" altLang="zh-CN" sz="1400" dirty="0"/>
          </a:p>
        </p:txBody>
      </p:sp>
      <p:sp>
        <p:nvSpPr>
          <p:cNvPr id="4" name="Footer Placeholder 3"/>
          <p:cNvSpPr>
            <a:spLocks noGrp="1"/>
          </p:cNvSpPr>
          <p:nvPr>
            <p:ph type="ftr" sz="quarter" idx="11"/>
          </p:nvPr>
        </p:nvSpPr>
        <p:spPr/>
        <p:txBody>
          <a:bodyPr/>
          <a:lstStyle/>
          <a:p>
            <a:pPr>
              <a:defRPr/>
            </a:pPr>
            <a:r>
              <a:rPr lang="en-GB" smtClean="0"/>
              <a:t>Cheng Chen,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a:p>
        </p:txBody>
      </p:sp>
      <p:sp>
        <p:nvSpPr>
          <p:cNvPr id="6" name="Date Placeholder 5"/>
          <p:cNvSpPr>
            <a:spLocks noGrp="1"/>
          </p:cNvSpPr>
          <p:nvPr>
            <p:ph type="dt" sz="half" idx="10"/>
          </p:nvPr>
        </p:nvSpPr>
        <p:spPr/>
        <p:txBody>
          <a:bodyPr/>
          <a:lstStyle/>
          <a:p>
            <a:pPr>
              <a:defRPr/>
            </a:pPr>
            <a:r>
              <a:rPr lang="en-US" altLang="zh-CN" smtClean="0"/>
              <a:t>Oct 2018</a:t>
            </a:r>
            <a:endParaRPr lang="en-GB" altLang="en-US" dirty="0"/>
          </a:p>
        </p:txBody>
      </p:sp>
    </p:spTree>
    <p:extLst>
      <p:ext uri="{BB962C8B-B14F-4D97-AF65-F5344CB8AC3E}">
        <p14:creationId xmlns:p14="http://schemas.microsoft.com/office/powerpoint/2010/main" val="1451480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Options for EHT Multi-AP group formation</a:t>
            </a:r>
            <a:endParaRPr lang="en-US" altLang="zh-CN" dirty="0"/>
          </a:p>
        </p:txBody>
      </p:sp>
      <p:sp>
        <p:nvSpPr>
          <p:cNvPr id="3" name="Content Placeholder 2"/>
          <p:cNvSpPr>
            <a:spLocks noGrp="1"/>
          </p:cNvSpPr>
          <p:nvPr>
            <p:ph idx="1"/>
          </p:nvPr>
        </p:nvSpPr>
        <p:spPr/>
        <p:txBody>
          <a:bodyPr/>
          <a:lstStyle/>
          <a:p>
            <a:r>
              <a:rPr lang="en-US" altLang="zh-CN" sz="2000" dirty="0" smtClean="0"/>
              <a:t>Option 1: The specific Multi-AP group formation procedures are not defined in 11be. </a:t>
            </a:r>
          </a:p>
          <a:p>
            <a:pPr lvl="1"/>
            <a:r>
              <a:rPr lang="en-US" altLang="zh-CN" sz="1600" dirty="0" smtClean="0"/>
              <a:t>In 11be, we simply assume there already exists an EHT Multi-AP group with a pre-configured Coordinator AP.</a:t>
            </a:r>
          </a:p>
          <a:p>
            <a:pPr lvl="1"/>
            <a:r>
              <a:rPr lang="en-US" altLang="zh-CN" sz="1600" dirty="0" smtClean="0"/>
              <a:t>Leave the formation of the group, and the designation of the Coordinator AP to some methods that are implementation specific </a:t>
            </a:r>
            <a:r>
              <a:rPr lang="en-US" altLang="zh-CN" sz="1600" dirty="0"/>
              <a:t>(e.g. through </a:t>
            </a:r>
            <a:r>
              <a:rPr lang="en-US" altLang="zh-CN" sz="1600" dirty="0" smtClean="0"/>
              <a:t>User </a:t>
            </a:r>
            <a:r>
              <a:rPr lang="en-US" altLang="zh-CN" sz="1600" dirty="0"/>
              <a:t>or Service Provider </a:t>
            </a:r>
            <a:r>
              <a:rPr lang="en-US" altLang="zh-CN" sz="1600" dirty="0" smtClean="0"/>
              <a:t>configuration).</a:t>
            </a:r>
          </a:p>
          <a:p>
            <a:pPr lvl="1"/>
            <a:endParaRPr lang="en-US" altLang="zh-CN" sz="1600" dirty="0"/>
          </a:p>
          <a:p>
            <a:pPr lvl="1"/>
            <a:endParaRPr lang="en-US" altLang="zh-CN" sz="1600" dirty="0" smtClean="0"/>
          </a:p>
          <a:p>
            <a:r>
              <a:rPr lang="en-US" altLang="zh-CN" sz="2000" dirty="0"/>
              <a:t>Option </a:t>
            </a:r>
            <a:r>
              <a:rPr lang="en-US" altLang="zh-CN" sz="2000" dirty="0" smtClean="0"/>
              <a:t>2: We define a complete set of Multi-AP group formation procedures in 11be. </a:t>
            </a:r>
            <a:endParaRPr lang="en-US" altLang="zh-CN" sz="2000" dirty="0"/>
          </a:p>
          <a:p>
            <a:pPr lvl="1"/>
            <a:endParaRPr lang="en-US" altLang="zh-CN" sz="1600" dirty="0"/>
          </a:p>
        </p:txBody>
      </p:sp>
      <p:sp>
        <p:nvSpPr>
          <p:cNvPr id="4" name="Footer Placeholder 3"/>
          <p:cNvSpPr>
            <a:spLocks noGrp="1"/>
          </p:cNvSpPr>
          <p:nvPr>
            <p:ph type="ftr" sz="quarter" idx="11"/>
          </p:nvPr>
        </p:nvSpPr>
        <p:spPr/>
        <p:txBody>
          <a:bodyPr/>
          <a:lstStyle/>
          <a:p>
            <a:pPr>
              <a:defRPr/>
            </a:pPr>
            <a:r>
              <a:rPr lang="en-GB" smtClean="0"/>
              <a:t>Cheng Chen,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a:p>
        </p:txBody>
      </p:sp>
      <p:sp>
        <p:nvSpPr>
          <p:cNvPr id="6" name="Date Placeholder 5"/>
          <p:cNvSpPr>
            <a:spLocks noGrp="1"/>
          </p:cNvSpPr>
          <p:nvPr>
            <p:ph type="dt" sz="half" idx="10"/>
          </p:nvPr>
        </p:nvSpPr>
        <p:spPr/>
        <p:txBody>
          <a:bodyPr/>
          <a:lstStyle/>
          <a:p>
            <a:pPr>
              <a:defRPr/>
            </a:pPr>
            <a:r>
              <a:rPr lang="en-US" altLang="zh-CN" smtClean="0"/>
              <a:t>Oct 2018</a:t>
            </a:r>
            <a:endParaRPr lang="en-GB" altLang="en-US" dirty="0"/>
          </a:p>
        </p:txBody>
      </p:sp>
    </p:spTree>
    <p:extLst>
      <p:ext uri="{BB962C8B-B14F-4D97-AF65-F5344CB8AC3E}">
        <p14:creationId xmlns:p14="http://schemas.microsoft.com/office/powerpoint/2010/main" val="416661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EHT Multi-AP group formation</a:t>
            </a:r>
            <a:endParaRPr lang="zh-CN" altLang="en-US" dirty="0"/>
          </a:p>
        </p:txBody>
      </p:sp>
      <p:sp>
        <p:nvSpPr>
          <p:cNvPr id="3" name="Content Placeholder 2"/>
          <p:cNvSpPr>
            <a:spLocks noGrp="1"/>
          </p:cNvSpPr>
          <p:nvPr>
            <p:ph idx="1"/>
          </p:nvPr>
        </p:nvSpPr>
        <p:spPr/>
        <p:txBody>
          <a:bodyPr/>
          <a:lstStyle/>
          <a:p>
            <a:r>
              <a:rPr lang="en-US" altLang="zh-CN" sz="2000" dirty="0" smtClean="0"/>
              <a:t>Generally, an EHT Multi-AP group should be formed in a relatively managed environment, such as enterprise network, factory, or within the same home. Deployment of APs in these scenarios are mostly static.</a:t>
            </a:r>
          </a:p>
          <a:p>
            <a:r>
              <a:rPr lang="en-US" altLang="zh-CN" sz="2000" dirty="0"/>
              <a:t>The selection of </a:t>
            </a:r>
            <a:r>
              <a:rPr lang="en-US" altLang="zh-CN" sz="2000" dirty="0" smtClean="0"/>
              <a:t>the Coordinator </a:t>
            </a:r>
            <a:r>
              <a:rPr lang="en-US" altLang="zh-CN" sz="2000" dirty="0"/>
              <a:t>AP depends largely on </a:t>
            </a:r>
            <a:r>
              <a:rPr lang="en-US" altLang="zh-CN" sz="2000" dirty="0" smtClean="0"/>
              <a:t>topology</a:t>
            </a:r>
            <a:r>
              <a:rPr lang="en-US" altLang="zh-CN" sz="2000" dirty="0"/>
              <a:t>, as the key requirement is </a:t>
            </a:r>
            <a:r>
              <a:rPr lang="en-US" altLang="zh-CN" sz="2000" dirty="0" smtClean="0"/>
              <a:t>all Coordinated </a:t>
            </a:r>
            <a:r>
              <a:rPr lang="en-US" altLang="zh-CN" sz="2000" dirty="0"/>
              <a:t>APs must be able to talk to the Coordinator AP. </a:t>
            </a:r>
            <a:endParaRPr lang="en-US" altLang="zh-CN" sz="2000" dirty="0" smtClean="0"/>
          </a:p>
          <a:p>
            <a:endParaRPr lang="en-US" altLang="zh-CN" sz="1600" dirty="0" smtClean="0"/>
          </a:p>
          <a:p>
            <a:endParaRPr lang="zh-CN" altLang="en-US" sz="2000" dirty="0"/>
          </a:p>
        </p:txBody>
      </p:sp>
      <p:sp>
        <p:nvSpPr>
          <p:cNvPr id="4" name="Footer Placeholder 3"/>
          <p:cNvSpPr>
            <a:spLocks noGrp="1"/>
          </p:cNvSpPr>
          <p:nvPr>
            <p:ph type="ftr" sz="quarter" idx="11"/>
          </p:nvPr>
        </p:nvSpPr>
        <p:spPr/>
        <p:txBody>
          <a:bodyPr/>
          <a:lstStyle/>
          <a:p>
            <a:pPr>
              <a:defRPr/>
            </a:pPr>
            <a:r>
              <a:rPr lang="en-GB" smtClean="0"/>
              <a:t>Cheng Chen,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a:p>
        </p:txBody>
      </p:sp>
      <p:sp>
        <p:nvSpPr>
          <p:cNvPr id="8" name="Rectangle 7"/>
          <p:cNvSpPr/>
          <p:nvPr/>
        </p:nvSpPr>
        <p:spPr bwMode="auto">
          <a:xfrm>
            <a:off x="3995936" y="4365104"/>
            <a:ext cx="936104" cy="5040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Coordinator AP</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2123728" y="5733256"/>
            <a:ext cx="1008112" cy="4320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Coordinated</a:t>
            </a:r>
            <a:r>
              <a:rPr kumimoji="0" lang="en-US" altLang="zh-CN" sz="1200" b="0" i="0" u="none" strike="noStrike" cap="none" normalizeH="0" dirty="0" smtClean="0">
                <a:ln>
                  <a:noFill/>
                </a:ln>
                <a:solidFill>
                  <a:schemeClr val="tx1"/>
                </a:solidFill>
                <a:effectLst/>
                <a:latin typeface="Times New Roman" pitchFamily="18" charset="0"/>
              </a:rPr>
              <a:t> AP1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5940152" y="5733256"/>
            <a:ext cx="1008112" cy="4320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a:t>Coordinated </a:t>
            </a:r>
            <a:r>
              <a:rPr lang="en-US" altLang="zh-CN" dirty="0" smtClean="0"/>
              <a:t>AP2</a:t>
            </a:r>
            <a:endParaRPr lang="zh-CN" altLang="en-US" dirty="0"/>
          </a:p>
        </p:txBody>
      </p:sp>
      <p:cxnSp>
        <p:nvCxnSpPr>
          <p:cNvPr id="20" name="Straight Arrow Connector 19"/>
          <p:cNvCxnSpPr>
            <a:stCxn id="8" idx="2"/>
            <a:endCxn id="9" idx="0"/>
          </p:cNvCxnSpPr>
          <p:nvPr/>
        </p:nvCxnSpPr>
        <p:spPr bwMode="auto">
          <a:xfrm flipH="1">
            <a:off x="2627784" y="4869160"/>
            <a:ext cx="1836204" cy="864096"/>
          </a:xfrm>
          <a:prstGeom prst="straightConnector1">
            <a:avLst/>
          </a:prstGeom>
          <a:solidFill>
            <a:schemeClr val="accent1"/>
          </a:solidFill>
          <a:ln w="25400" cap="flat" cmpd="sng" algn="ctr">
            <a:solidFill>
              <a:srgbClr val="00B050"/>
            </a:solidFill>
            <a:prstDash val="solid"/>
            <a:round/>
            <a:headEnd type="triangle"/>
            <a:tailEnd type="triangle"/>
          </a:ln>
          <a:effectLst/>
        </p:spPr>
      </p:cxnSp>
      <p:cxnSp>
        <p:nvCxnSpPr>
          <p:cNvPr id="22" name="Straight Arrow Connector 21"/>
          <p:cNvCxnSpPr>
            <a:stCxn id="8" idx="2"/>
            <a:endCxn id="10" idx="0"/>
          </p:cNvCxnSpPr>
          <p:nvPr/>
        </p:nvCxnSpPr>
        <p:spPr bwMode="auto">
          <a:xfrm>
            <a:off x="4463988" y="4869160"/>
            <a:ext cx="1980220" cy="864096"/>
          </a:xfrm>
          <a:prstGeom prst="straightConnector1">
            <a:avLst/>
          </a:prstGeom>
          <a:solidFill>
            <a:schemeClr val="accent1"/>
          </a:solidFill>
          <a:ln w="25400" cap="flat" cmpd="sng" algn="ctr">
            <a:solidFill>
              <a:srgbClr val="00B050"/>
            </a:solidFill>
            <a:prstDash val="solid"/>
            <a:round/>
            <a:headEnd type="triangle"/>
            <a:tailEnd type="triangle"/>
          </a:ln>
          <a:effectLst/>
        </p:spPr>
      </p:cxnSp>
      <p:cxnSp>
        <p:nvCxnSpPr>
          <p:cNvPr id="24" name="Straight Arrow Connector 23"/>
          <p:cNvCxnSpPr>
            <a:stCxn id="9" idx="3"/>
            <a:endCxn id="10" idx="1"/>
          </p:cNvCxnSpPr>
          <p:nvPr/>
        </p:nvCxnSpPr>
        <p:spPr bwMode="auto">
          <a:xfrm>
            <a:off x="3131840" y="5949280"/>
            <a:ext cx="2808312" cy="0"/>
          </a:xfrm>
          <a:prstGeom prst="straightConnector1">
            <a:avLst/>
          </a:prstGeom>
          <a:solidFill>
            <a:schemeClr val="accent1"/>
          </a:solidFill>
          <a:ln w="25400" cap="flat" cmpd="sng" algn="ctr">
            <a:solidFill>
              <a:srgbClr val="FF0000"/>
            </a:solidFill>
            <a:prstDash val="dash"/>
            <a:round/>
            <a:headEnd type="triangle"/>
            <a:tailEnd type="triangle"/>
          </a:ln>
          <a:effectLst/>
        </p:spPr>
      </p:cxnSp>
      <p:sp>
        <p:nvSpPr>
          <p:cNvPr id="25" name="TextBox 24"/>
          <p:cNvSpPr txBox="1"/>
          <p:nvPr/>
        </p:nvSpPr>
        <p:spPr>
          <a:xfrm>
            <a:off x="4278681" y="5749225"/>
            <a:ext cx="370614" cy="400110"/>
          </a:xfrm>
          <a:prstGeom prst="rect">
            <a:avLst/>
          </a:prstGeom>
          <a:noFill/>
        </p:spPr>
        <p:txBody>
          <a:bodyPr wrap="none" rtlCol="0">
            <a:spAutoFit/>
          </a:bodyPr>
          <a:lstStyle/>
          <a:p>
            <a:r>
              <a:rPr lang="en-US" altLang="zh-CN" sz="2000" dirty="0" smtClean="0">
                <a:solidFill>
                  <a:srgbClr val="FF0000"/>
                </a:solidFill>
              </a:rPr>
              <a:t>X</a:t>
            </a:r>
            <a:endParaRPr lang="zh-CN" altLang="en-US" sz="2000" dirty="0">
              <a:solidFill>
                <a:srgbClr val="FF0000"/>
              </a:solidFill>
            </a:endParaRPr>
          </a:p>
        </p:txBody>
      </p:sp>
      <p:sp>
        <p:nvSpPr>
          <p:cNvPr id="6" name="Date Placeholder 5"/>
          <p:cNvSpPr>
            <a:spLocks noGrp="1"/>
          </p:cNvSpPr>
          <p:nvPr>
            <p:ph type="dt" sz="half" idx="10"/>
          </p:nvPr>
        </p:nvSpPr>
        <p:spPr/>
        <p:txBody>
          <a:bodyPr/>
          <a:lstStyle/>
          <a:p>
            <a:pPr>
              <a:defRPr/>
            </a:pPr>
            <a:r>
              <a:rPr lang="en-US" altLang="zh-CN" smtClean="0"/>
              <a:t>Oct 2018</a:t>
            </a:r>
            <a:endParaRPr lang="en-GB" altLang="en-US" dirty="0"/>
          </a:p>
        </p:txBody>
      </p:sp>
    </p:spTree>
    <p:extLst>
      <p:ext uri="{BB962C8B-B14F-4D97-AF65-F5344CB8AC3E}">
        <p14:creationId xmlns:p14="http://schemas.microsoft.com/office/powerpoint/2010/main" val="4188672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Coordinator AP selection</a:t>
            </a:r>
            <a:endParaRPr lang="zh-CN" altLang="en-US" dirty="0"/>
          </a:p>
        </p:txBody>
      </p:sp>
      <p:sp>
        <p:nvSpPr>
          <p:cNvPr id="3" name="Content Placeholder 2"/>
          <p:cNvSpPr>
            <a:spLocks noGrp="1"/>
          </p:cNvSpPr>
          <p:nvPr>
            <p:ph idx="1"/>
          </p:nvPr>
        </p:nvSpPr>
        <p:spPr/>
        <p:txBody>
          <a:bodyPr/>
          <a:lstStyle/>
          <a:p>
            <a:r>
              <a:rPr lang="en-US" altLang="zh-CN" sz="2000" dirty="0"/>
              <a:t>Metric-based selection mechanisms may not work </a:t>
            </a:r>
            <a:r>
              <a:rPr lang="en-US" altLang="zh-CN" sz="2000" dirty="0" smtClean="0"/>
              <a:t>in </a:t>
            </a:r>
            <a:r>
              <a:rPr lang="en-US" altLang="zh-CN" sz="2000" dirty="0"/>
              <a:t>an EHT Multi-AP group </a:t>
            </a:r>
            <a:r>
              <a:rPr lang="en-US" altLang="zh-CN" sz="2000" dirty="0" smtClean="0"/>
              <a:t>because</a:t>
            </a:r>
            <a:r>
              <a:rPr lang="en-US" altLang="zh-CN" sz="2000" dirty="0"/>
              <a:t>:</a:t>
            </a:r>
          </a:p>
          <a:p>
            <a:pPr lvl="1"/>
            <a:r>
              <a:rPr lang="en-US" altLang="zh-CN" sz="1600" dirty="0"/>
              <a:t>1. </a:t>
            </a:r>
            <a:r>
              <a:rPr lang="en-US" altLang="zh-CN" sz="1600" dirty="0" smtClean="0"/>
              <a:t>The metric-based selection mechanism can be easily complicated if there are multiple APs that want to become the Coordinator AP. </a:t>
            </a:r>
          </a:p>
          <a:p>
            <a:pPr lvl="1"/>
            <a:r>
              <a:rPr lang="en-US" altLang="zh-CN" sz="1600" dirty="0" smtClean="0"/>
              <a:t>2</a:t>
            </a:r>
            <a:r>
              <a:rPr lang="en-US" altLang="zh-CN" sz="1600" dirty="0"/>
              <a:t>. Each pair of APs need to exchange the metric for Coordinator AP selection. The number of exchanges grow exponentially with the number of APs. </a:t>
            </a:r>
            <a:endParaRPr lang="en-US" altLang="zh-CN" sz="1600" dirty="0" smtClean="0"/>
          </a:p>
          <a:p>
            <a:pPr lvl="1"/>
            <a:endParaRPr lang="en-US" altLang="zh-CN" dirty="0"/>
          </a:p>
          <a:p>
            <a:r>
              <a:rPr lang="en-US" altLang="zh-CN" sz="2000" dirty="0"/>
              <a:t>Dynamic change of </a:t>
            </a:r>
            <a:r>
              <a:rPr lang="en-US" altLang="zh-CN" sz="2000" dirty="0" smtClean="0"/>
              <a:t>the Coordinator </a:t>
            </a:r>
            <a:r>
              <a:rPr lang="en-US" altLang="zh-CN" sz="2000" dirty="0"/>
              <a:t>AP </a:t>
            </a:r>
            <a:r>
              <a:rPr lang="en-US" altLang="zh-CN" sz="2000" dirty="0" smtClean="0"/>
              <a:t>has the following challenges:</a:t>
            </a:r>
            <a:endParaRPr lang="en-US" altLang="zh-CN" sz="2000" dirty="0"/>
          </a:p>
          <a:p>
            <a:pPr lvl="1"/>
            <a:r>
              <a:rPr lang="en-US" altLang="zh-CN" sz="1600" dirty="0"/>
              <a:t>1. The topology within an EHT Multi-AP group is generally </a:t>
            </a:r>
            <a:r>
              <a:rPr lang="en-US" altLang="zh-CN" sz="1600" dirty="0" smtClean="0"/>
              <a:t>static and it is not necessarily true that any AP is able to communicate to the other APs.</a:t>
            </a:r>
            <a:endParaRPr lang="en-US" altLang="zh-CN" sz="1600" dirty="0"/>
          </a:p>
          <a:p>
            <a:pPr lvl="1"/>
            <a:r>
              <a:rPr lang="en-US" altLang="zh-CN" sz="1600" dirty="0"/>
              <a:t>2. Once the Coordinator AP changes, how to ensure the Coordinated APs trust the new Coordinator AP?</a:t>
            </a:r>
          </a:p>
          <a:p>
            <a:pPr lvl="1"/>
            <a:r>
              <a:rPr lang="en-US" altLang="zh-CN" sz="1600" dirty="0"/>
              <a:t>3. Once the Coordinator AP changes, all Coordinated APs and STAs within the group need to be notified. This will be a large overhead.</a:t>
            </a:r>
          </a:p>
          <a:p>
            <a:endParaRPr lang="zh-CN" altLang="en-US" dirty="0"/>
          </a:p>
        </p:txBody>
      </p:sp>
      <p:sp>
        <p:nvSpPr>
          <p:cNvPr id="4" name="Footer Placeholder 3"/>
          <p:cNvSpPr>
            <a:spLocks noGrp="1"/>
          </p:cNvSpPr>
          <p:nvPr>
            <p:ph type="ftr" sz="quarter" idx="11"/>
          </p:nvPr>
        </p:nvSpPr>
        <p:spPr/>
        <p:txBody>
          <a:bodyPr/>
          <a:lstStyle/>
          <a:p>
            <a:pPr>
              <a:defRPr/>
            </a:pPr>
            <a:r>
              <a:rPr lang="en-GB" smtClean="0"/>
              <a:t>Cheng Chen,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a:p>
        </p:txBody>
      </p:sp>
      <p:sp>
        <p:nvSpPr>
          <p:cNvPr id="6" name="Date Placeholder 5"/>
          <p:cNvSpPr>
            <a:spLocks noGrp="1"/>
          </p:cNvSpPr>
          <p:nvPr>
            <p:ph type="dt" sz="half" idx="10"/>
          </p:nvPr>
        </p:nvSpPr>
        <p:spPr/>
        <p:txBody>
          <a:bodyPr/>
          <a:lstStyle/>
          <a:p>
            <a:pPr>
              <a:defRPr/>
            </a:pPr>
            <a:r>
              <a:rPr lang="en-US" altLang="zh-CN" smtClean="0"/>
              <a:t>Oct 2018</a:t>
            </a:r>
            <a:endParaRPr lang="en-GB" altLang="en-US" dirty="0"/>
          </a:p>
        </p:txBody>
      </p:sp>
    </p:spTree>
    <p:extLst>
      <p:ext uri="{BB962C8B-B14F-4D97-AF65-F5344CB8AC3E}">
        <p14:creationId xmlns:p14="http://schemas.microsoft.com/office/powerpoint/2010/main" val="1148548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Option </a:t>
            </a:r>
            <a:r>
              <a:rPr lang="en-US" altLang="zh-CN" dirty="0"/>
              <a:t>1 </a:t>
            </a:r>
            <a:r>
              <a:rPr lang="en-US" altLang="zh-CN" dirty="0" smtClean="0"/>
              <a:t>or 2?</a:t>
            </a:r>
            <a:endParaRPr lang="zh-CN" altLang="en-US" dirty="0"/>
          </a:p>
        </p:txBody>
      </p:sp>
      <p:sp>
        <p:nvSpPr>
          <p:cNvPr id="3" name="Content Placeholder 2"/>
          <p:cNvSpPr>
            <a:spLocks noGrp="1"/>
          </p:cNvSpPr>
          <p:nvPr>
            <p:ph idx="1"/>
          </p:nvPr>
        </p:nvSpPr>
        <p:spPr/>
        <p:txBody>
          <a:bodyPr/>
          <a:lstStyle/>
          <a:p>
            <a:r>
              <a:rPr lang="en-US" altLang="zh-CN" dirty="0" smtClean="0"/>
              <a:t>In summary, EHT </a:t>
            </a:r>
            <a:r>
              <a:rPr lang="en-US" altLang="zh-CN" dirty="0"/>
              <a:t>Multi-AP Group formation is more like a long-term configuration and should not change dynamically</a:t>
            </a:r>
            <a:r>
              <a:rPr lang="en-US" altLang="zh-CN" dirty="0" smtClean="0"/>
              <a:t>. As a result, Option 1 is preferred.</a:t>
            </a:r>
          </a:p>
          <a:p>
            <a:pPr lvl="1"/>
            <a:r>
              <a:rPr lang="en-US" altLang="zh-CN" dirty="0" smtClean="0"/>
              <a:t>EHT Multi-AP group formation and Coordinator AP selection could then be left to implementation specific mechanisms.</a:t>
            </a:r>
          </a:p>
          <a:p>
            <a:pPr lvl="1"/>
            <a:r>
              <a:rPr lang="en-US" altLang="zh-CN" dirty="0" smtClean="0"/>
              <a:t>However, in 11be, we need to define a hook for implementation specific operations, and other management-level group procedures such as the discovery of an EHT Multi-AP group, the discovery of the Coordinator AP, Multi-AP operation rules etc.</a:t>
            </a:r>
            <a:endParaRPr lang="en-US" altLang="zh-CN" dirty="0"/>
          </a:p>
        </p:txBody>
      </p:sp>
      <p:sp>
        <p:nvSpPr>
          <p:cNvPr id="4" name="Footer Placeholder 3"/>
          <p:cNvSpPr>
            <a:spLocks noGrp="1"/>
          </p:cNvSpPr>
          <p:nvPr>
            <p:ph type="ftr" sz="quarter" idx="11"/>
          </p:nvPr>
        </p:nvSpPr>
        <p:spPr/>
        <p:txBody>
          <a:bodyPr/>
          <a:lstStyle/>
          <a:p>
            <a:pPr>
              <a:defRPr/>
            </a:pPr>
            <a:r>
              <a:rPr lang="en-GB" smtClean="0"/>
              <a:t>Cheng Chen,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a:p>
        </p:txBody>
      </p:sp>
      <p:sp>
        <p:nvSpPr>
          <p:cNvPr id="6" name="Date Placeholder 5"/>
          <p:cNvSpPr>
            <a:spLocks noGrp="1"/>
          </p:cNvSpPr>
          <p:nvPr>
            <p:ph type="dt" sz="half" idx="10"/>
          </p:nvPr>
        </p:nvSpPr>
        <p:spPr/>
        <p:txBody>
          <a:bodyPr/>
          <a:lstStyle/>
          <a:p>
            <a:pPr>
              <a:defRPr/>
            </a:pPr>
            <a:r>
              <a:rPr lang="en-US" altLang="zh-CN" smtClean="0"/>
              <a:t>Oct 2018</a:t>
            </a:r>
            <a:endParaRPr lang="en-GB" altLang="en-US" dirty="0"/>
          </a:p>
        </p:txBody>
      </p:sp>
    </p:spTree>
    <p:extLst>
      <p:ext uri="{BB962C8B-B14F-4D97-AF65-F5344CB8AC3E}">
        <p14:creationId xmlns:p14="http://schemas.microsoft.com/office/powerpoint/2010/main" val="3094557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63174</TotalTime>
  <Words>658</Words>
  <Application>Microsoft Office PowerPoint</Application>
  <PresentationFormat>On-screen Show (4:3)</PresentationFormat>
  <Paragraphs>79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Qualcomm Office Regular</vt:lpstr>
      <vt:lpstr>Qualcomm Regular</vt:lpstr>
      <vt:lpstr>宋体</vt:lpstr>
      <vt:lpstr>Arial</vt:lpstr>
      <vt:lpstr>Times New Roman</vt:lpstr>
      <vt:lpstr>802-11-Submission</vt:lpstr>
      <vt:lpstr>Multi-AP Group Formation</vt:lpstr>
      <vt:lpstr>Abstract</vt:lpstr>
      <vt:lpstr>Options for EHT Multi-AP group formation</vt:lpstr>
      <vt:lpstr>EHT Multi-AP group formation</vt:lpstr>
      <vt:lpstr>Coordinator AP selection</vt:lpstr>
      <vt:lpstr>Option 1 or 2?</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Multi-AP Group Formation</dc:title>
  <dc:creator>cheng.chen@intel.com</dc:creator>
  <cp:keywords>CTPClassification=CTP_NT</cp:keywords>
  <cp:lastModifiedBy>Chen, Cheng</cp:lastModifiedBy>
  <cp:revision>1733</cp:revision>
  <cp:lastPrinted>1998-02-10T13:28:06Z</cp:lastPrinted>
  <dcterms:created xsi:type="dcterms:W3CDTF">2004-12-02T14:01:45Z</dcterms:created>
  <dcterms:modified xsi:type="dcterms:W3CDTF">2019-10-07T22:49:59Z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7e405ee4-687f-42fd-ad0c-89040401685d</vt:lpwstr>
  </property>
  <property fmtid="{D5CDD505-2E9C-101B-9397-08002B2CF9AE}" pid="4" name="CTP_TimeStamp">
    <vt:lpwstr>2019-10-07 22:49:59Z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