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bookmarkIdSeed="8">
  <p:sldMasterIdLst>
    <p:sldMasterId id="2147483648" r:id="rId1"/>
  </p:sldMasterIdLst>
  <p:notesMasterIdLst>
    <p:notesMasterId r:id="rId11"/>
  </p:notesMasterIdLst>
  <p:handoutMasterIdLst>
    <p:handoutMasterId r:id="rId12"/>
  </p:handoutMasterIdLst>
  <p:sldIdLst>
    <p:sldId id="289" r:id="rId2"/>
    <p:sldId id="327" r:id="rId3"/>
    <p:sldId id="372" r:id="rId4"/>
    <p:sldId id="379" r:id="rId5"/>
    <p:sldId id="377" r:id="rId6"/>
    <p:sldId id="378" r:id="rId7"/>
    <p:sldId id="376" r:id="rId8"/>
    <p:sldId id="366" r:id="rId9"/>
    <p:sldId id="38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3" autoAdjust="0"/>
    <p:restoredTop sz="85294" autoAdjust="0"/>
  </p:normalViewPr>
  <p:slideViewPr>
    <p:cSldViewPr>
      <p:cViewPr varScale="1">
        <p:scale>
          <a:sx n="74" d="100"/>
          <a:sy n="74" d="100"/>
        </p:scale>
        <p:origin x="1122" y="72"/>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320" y="90"/>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9</a:t>
            </a:fld>
            <a:endParaRPr lang="en-US" altLang="zh-CN"/>
          </a:p>
        </p:txBody>
      </p:sp>
    </p:spTree>
    <p:extLst>
      <p:ext uri="{BB962C8B-B14F-4D97-AF65-F5344CB8AC3E}">
        <p14:creationId xmlns:p14="http://schemas.microsoft.com/office/powerpoint/2010/main" val="403530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182975" y="6484694"/>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380494" y="332601"/>
            <a:ext cx="3065006"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802.11-19/1615</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2019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467544" y="230886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GB" altLang="zh-CN" sz="3200" b="1" dirty="0" smtClean="0">
                <a:ea typeface="宋体" panose="02010600030101010101" pitchFamily="2" charset="-122"/>
              </a:rPr>
              <a:t>Multi-band</a:t>
            </a:r>
            <a:r>
              <a:rPr lang="en-US" altLang="zh-CN" sz="3200" b="1" dirty="0" smtClean="0">
                <a:ea typeface="宋体" panose="02010600030101010101" pitchFamily="2" charset="-122"/>
              </a:rPr>
              <a:t>/</a:t>
            </a:r>
            <a:r>
              <a:rPr lang="en-GB" altLang="zh-CN" sz="3200" b="1" dirty="0">
                <a:ea typeface="宋体" panose="02010600030101010101" pitchFamily="2" charset="-122"/>
              </a:rPr>
              <a:t>Multi-channel </a:t>
            </a:r>
            <a:r>
              <a:rPr lang="en-US" altLang="zh-CN" sz="3200" b="1" dirty="0" smtClean="0">
                <a:ea typeface="宋体" panose="02010600030101010101" pitchFamily="2" charset="-122"/>
              </a:rPr>
              <a:t>Operation for Low </a:t>
            </a:r>
            <a:r>
              <a:rPr lang="en-US" altLang="zh-CN" sz="3200" b="1" dirty="0">
                <a:ea typeface="宋体" panose="02010600030101010101" pitchFamily="2" charset="-122"/>
              </a:rPr>
              <a:t>L</a:t>
            </a:r>
            <a:r>
              <a:rPr lang="en-US" altLang="zh-CN" sz="3200" b="1" dirty="0" smtClean="0">
                <a:ea typeface="宋体" panose="02010600030101010101" pitchFamily="2" charset="-122"/>
              </a:rPr>
              <a:t>atency and Jitter</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723902" y="1943100"/>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2019-09-15</a:t>
            </a:r>
            <a:endParaRPr lang="en-US" altLang="zh-CN" sz="2000" dirty="0">
              <a:ea typeface="宋体" panose="02010600030101010101" pitchFamily="2" charset="-122"/>
            </a:endParaRPr>
          </a:p>
        </p:txBody>
      </p:sp>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graphicFrame>
        <p:nvGraphicFramePr>
          <p:cNvPr id="6" name="表格 5"/>
          <p:cNvGraphicFramePr>
            <a:graphicFrameLocks noGrp="1"/>
          </p:cNvGraphicFramePr>
          <p:nvPr>
            <p:extLst>
              <p:ext uri="{D42A27DB-BD31-4B8C-83A1-F6EECF244321}">
                <p14:modId xmlns:p14="http://schemas.microsoft.com/office/powerpoint/2010/main" val="1528747045"/>
              </p:ext>
            </p:extLst>
          </p:nvPr>
        </p:nvGraphicFramePr>
        <p:xfrm>
          <a:off x="811934" y="3212976"/>
          <a:ext cx="7416800" cy="842010"/>
        </p:xfrm>
        <a:graphic>
          <a:graphicData uri="http://schemas.openxmlformats.org/drawingml/2006/table">
            <a:tbl>
              <a:tblPr firstRow="1" bandRow="1">
                <a:tableStyleId>{F5AB1C69-6EDB-4FF4-983F-18BD219EF322}</a:tableStyleId>
              </a:tblPr>
              <a:tblGrid>
                <a:gridCol w="988242"/>
                <a:gridCol w="1323158"/>
                <a:gridCol w="2514600"/>
                <a:gridCol w="863600"/>
                <a:gridCol w="1727200"/>
              </a:tblGrid>
              <a:tr h="280670">
                <a:tc>
                  <a:txBody>
                    <a:bodyPr/>
                    <a:lstStyle/>
                    <a:p>
                      <a:pPr algn="just">
                        <a:spcAft>
                          <a:spcPts val="0"/>
                        </a:spcAft>
                      </a:pPr>
                      <a:r>
                        <a:rPr lang="en-US" sz="1050" kern="100" dirty="0">
                          <a:solidFill>
                            <a:schemeClr val="tx1">
                              <a:lumMod val="95000"/>
                              <a:lumOff val="5000"/>
                            </a:schemeClr>
                          </a:solidFill>
                          <a:effectLst/>
                        </a:rPr>
                        <a:t>Name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Affiliation</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Address</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Phone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Email</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Liuming Lu</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smtClean="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lu.liuming@zte.com.cn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a:effectLst/>
                        </a:rPr>
                        <a:t>Liquan Yuan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yuan.liquan@zte.com.cn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p:txBody>
          <a:bodyPr/>
          <a:lstStyle/>
          <a:p>
            <a:pPr lvl="0" algn="just">
              <a:buFont typeface="Wingdings" panose="05000000000000000000" pitchFamily="2" charset="2"/>
              <a:buChar char="p"/>
            </a:pPr>
            <a:r>
              <a:rPr lang="en-GB" altLang="zh-CN" sz="2000" b="0" dirty="0">
                <a:ea typeface="Gulim" panose="020B0600000101010101" charset="-127"/>
              </a:rPr>
              <a:t>Multi-band/multi-channel </a:t>
            </a:r>
            <a:r>
              <a:rPr lang="en-GB" altLang="zh-CN" sz="2000" b="0" dirty="0" smtClean="0">
                <a:ea typeface="Gulim" panose="020B0600000101010101" charset="-127"/>
              </a:rPr>
              <a:t>operation has </a:t>
            </a:r>
            <a:r>
              <a:rPr lang="en-GB" altLang="zh-CN" sz="2000" b="0" dirty="0">
                <a:ea typeface="Gulim" panose="020B0600000101010101" charset="-127"/>
              </a:rPr>
              <a:t>been proposed as </a:t>
            </a:r>
            <a:r>
              <a:rPr lang="en-GB" altLang="zh-CN" sz="2000" b="0" dirty="0" smtClean="0">
                <a:ea typeface="Gulim" panose="020B0600000101010101" charset="-127"/>
              </a:rPr>
              <a:t>a main </a:t>
            </a:r>
            <a:r>
              <a:rPr lang="en-GB" altLang="zh-CN" sz="2000" b="0" dirty="0">
                <a:ea typeface="Gulim" panose="020B0600000101010101" charset="-127"/>
              </a:rPr>
              <a:t>candidate </a:t>
            </a:r>
            <a:r>
              <a:rPr lang="en-GB" altLang="zh-CN" sz="2000" b="0" dirty="0" smtClean="0">
                <a:ea typeface="Gulim" panose="020B0600000101010101" charset="-127"/>
              </a:rPr>
              <a:t>feature in </a:t>
            </a:r>
            <a:r>
              <a:rPr lang="en-GB" altLang="zh-CN" sz="2000" b="0" dirty="0" err="1" smtClean="0">
                <a:ea typeface="Gulim" panose="020B0600000101010101" charset="-127"/>
              </a:rPr>
              <a:t>TGbe</a:t>
            </a:r>
            <a:r>
              <a:rPr lang="en-GB" altLang="zh-CN" sz="2000" b="0" dirty="0" smtClean="0">
                <a:ea typeface="Gulim" panose="020B0600000101010101" charset="-127"/>
              </a:rPr>
              <a:t>. And </a:t>
            </a:r>
            <a:r>
              <a:rPr lang="en-US" altLang="zh-CN" sz="2000" b="0" dirty="0" smtClean="0">
                <a:ea typeface="Gulim" panose="020B0600000101010101" charset="-127"/>
              </a:rPr>
              <a:t>at </a:t>
            </a:r>
            <a:r>
              <a:rPr lang="en-US" altLang="zh-CN" sz="2000" b="0" dirty="0">
                <a:ea typeface="Gulim" panose="020B0600000101010101" charset="-127"/>
              </a:rPr>
              <a:t>least one mode of operation capable of improved worst case latency and </a:t>
            </a:r>
            <a:r>
              <a:rPr lang="en-US" altLang="zh-CN" sz="2000" b="0" dirty="0" smtClean="0">
                <a:ea typeface="Gulim" panose="020B0600000101010101" charset="-127"/>
              </a:rPr>
              <a:t>jitter will be defined in </a:t>
            </a:r>
            <a:r>
              <a:rPr lang="en-US" altLang="zh-CN" sz="2000" b="0" dirty="0" err="1" smtClean="0">
                <a:ea typeface="Gulim" panose="020B0600000101010101" charset="-127"/>
              </a:rPr>
              <a:t>TGbe</a:t>
            </a:r>
            <a:r>
              <a:rPr lang="en-US" altLang="zh-CN" sz="2000" b="0" dirty="0" smtClean="0">
                <a:ea typeface="Gulim" panose="020B0600000101010101" charset="-127"/>
              </a:rPr>
              <a:t>.[1][2]</a:t>
            </a:r>
            <a:endParaRPr lang="zh-CN" altLang="zh-CN" sz="2000" b="0" dirty="0">
              <a:ea typeface="Gulim" panose="020B0600000101010101" charset="-127"/>
            </a:endParaRPr>
          </a:p>
          <a:p>
            <a:endParaRPr lang="en-US" altLang="ko-KR" sz="2000" b="0" dirty="0" smtClean="0">
              <a:ea typeface="Gulim" panose="020B0600000101010101" charset="-127"/>
            </a:endParaRPr>
          </a:p>
          <a:p>
            <a:pPr algn="just">
              <a:buFont typeface="Wingdings" panose="05000000000000000000" pitchFamily="2" charset="2"/>
              <a:buChar char="p"/>
            </a:pPr>
            <a:r>
              <a:rPr lang="en-US" altLang="ko-KR" sz="2000" b="0" dirty="0">
                <a:ea typeface="Gulim" panose="020B0600000101010101" charset="-127"/>
              </a:rPr>
              <a:t>This contribution </a:t>
            </a:r>
            <a:r>
              <a:rPr lang="en-US" altLang="ko-KR" sz="2000" b="0" dirty="0" smtClean="0">
                <a:ea typeface="Gulim" panose="020B0600000101010101" charset="-127"/>
              </a:rPr>
              <a:t>gives some views on </a:t>
            </a:r>
            <a:r>
              <a:rPr lang="en-GB" altLang="ko-KR" sz="2000" b="0" dirty="0">
                <a:ea typeface="Gulim" panose="020B0600000101010101" charset="-127"/>
              </a:rPr>
              <a:t>m</a:t>
            </a:r>
            <a:r>
              <a:rPr lang="en-GB" altLang="zh-CN" sz="2000" b="0" dirty="0">
                <a:ea typeface="Gulim" panose="020B0600000101010101" charset="-127"/>
              </a:rPr>
              <a:t>ulti-band/multi-channel </a:t>
            </a:r>
            <a:r>
              <a:rPr lang="en-US" altLang="ko-KR" sz="2000" b="0" dirty="0" smtClean="0">
                <a:ea typeface="Gulim" panose="020B0600000101010101" charset="-127"/>
              </a:rPr>
              <a:t>operation to </a:t>
            </a:r>
            <a:r>
              <a:rPr lang="en-GB" altLang="zh-CN" sz="2000" b="0" dirty="0">
                <a:ea typeface="Gulim" panose="020B0600000101010101" charset="-127"/>
              </a:rPr>
              <a:t>improve worst case latency and jitter </a:t>
            </a:r>
            <a:r>
              <a:rPr lang="en-GB" altLang="zh-CN" sz="2000" b="0" dirty="0" smtClean="0">
                <a:ea typeface="Gulim" panose="020B0600000101010101" charset="-127"/>
              </a:rPr>
              <a:t>for the real-time transmission of RTA data.</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760240"/>
            <a:ext cx="8134672" cy="4114800"/>
          </a:xfrm>
        </p:spPr>
        <p:txBody>
          <a:bodyPr/>
          <a:lstStyle/>
          <a:p>
            <a:pPr algn="just"/>
            <a:r>
              <a:rPr lang="en-GB" altLang="zh-CN" sz="2000" b="0" dirty="0">
                <a:ea typeface="Gulim" panose="020B0600000101010101" charset="-127"/>
              </a:rPr>
              <a:t>Multi-band/multi-channel </a:t>
            </a:r>
            <a:r>
              <a:rPr lang="en-US" altLang="ko-KR" sz="2000" b="0" dirty="0">
                <a:ea typeface="Gulim" panose="020B0600000101010101" charset="-127"/>
              </a:rPr>
              <a:t>operation can improve the </a:t>
            </a:r>
            <a:r>
              <a:rPr lang="en-GB" altLang="zh-CN" sz="2000" b="0" dirty="0">
                <a:ea typeface="Gulim" panose="020B0600000101010101" charset="-127"/>
              </a:rPr>
              <a:t>worst case latency and jitter since it uses two or more bands or channels to transmit data. </a:t>
            </a:r>
          </a:p>
          <a:p>
            <a:pPr algn="just"/>
            <a:r>
              <a:rPr lang="en-GB" altLang="zh-CN" sz="2000" b="0" dirty="0">
                <a:ea typeface="Gulim" panose="020B0600000101010101" charset="-127"/>
              </a:rPr>
              <a:t>But how much multi-band/multi-channel </a:t>
            </a:r>
            <a:r>
              <a:rPr lang="en-US" altLang="ko-KR" sz="2000" b="0" dirty="0">
                <a:ea typeface="Gulim" panose="020B0600000101010101" charset="-127"/>
              </a:rPr>
              <a:t>operation</a:t>
            </a:r>
            <a:r>
              <a:rPr lang="en-GB" altLang="zh-CN" sz="2000" b="0" dirty="0">
                <a:ea typeface="Gulim" panose="020B0600000101010101" charset="-127"/>
              </a:rPr>
              <a:t> can </a:t>
            </a:r>
            <a:r>
              <a:rPr lang="en-US" altLang="ko-KR" sz="2000" b="0" dirty="0">
                <a:ea typeface="Gulim" panose="020B0600000101010101" charset="-127"/>
              </a:rPr>
              <a:t>improve the </a:t>
            </a:r>
            <a:r>
              <a:rPr lang="en-GB" altLang="zh-CN" sz="2000" b="0" dirty="0">
                <a:ea typeface="Gulim" panose="020B0600000101010101" charset="-127"/>
              </a:rPr>
              <a:t>worst case latency and jitter needs to be considered. </a:t>
            </a:r>
          </a:p>
          <a:p>
            <a:pPr algn="just"/>
            <a:r>
              <a:rPr lang="en-GB" altLang="zh-CN" sz="2000" b="0" dirty="0">
                <a:ea typeface="Gulim" panose="020B0600000101010101" charset="-127"/>
              </a:rPr>
              <a:t>Contribution[3] has </a:t>
            </a:r>
            <a:r>
              <a:rPr lang="en-US" altLang="zh-CN" sz="2000" b="0" dirty="0" smtClean="0">
                <a:ea typeface="Gulim" panose="020B0600000101010101" charset="-127"/>
              </a:rPr>
              <a:t>presented </a:t>
            </a:r>
            <a:r>
              <a:rPr lang="en-US" altLang="zh-CN" sz="2000" b="0" dirty="0">
                <a:ea typeface="Gulim" panose="020B0600000101010101" charset="-127"/>
              </a:rPr>
              <a:t>latency gains with multi-link aggregation, showing that </a:t>
            </a:r>
            <a:r>
              <a:rPr lang="en-US" altLang="zh-CN" sz="2000" b="0" dirty="0" smtClean="0">
                <a:ea typeface="Gulim" panose="020B0600000101010101" charset="-127"/>
              </a:rPr>
              <a:t>adding </a:t>
            </a:r>
            <a:r>
              <a:rPr lang="en-US" altLang="zh-CN" sz="2000" b="0" dirty="0">
                <a:ea typeface="Gulim" panose="020B0600000101010101" charset="-127"/>
              </a:rPr>
              <a:t>an auxiliary link significantly improves the worst-case latency. But the latency gains seem to be not enough to support the </a:t>
            </a:r>
            <a:r>
              <a:rPr lang="en-GB" altLang="zh-CN" sz="2000" b="0" dirty="0">
                <a:ea typeface="Gulim" panose="020B0600000101010101" charset="-127"/>
              </a:rPr>
              <a:t>RTA, such as virtual reality or augmented reality</a:t>
            </a:r>
            <a:r>
              <a:rPr lang="en-GB" altLang="zh-CN" sz="2000" b="0" dirty="0" smtClean="0">
                <a:ea typeface="Gulim" panose="020B0600000101010101" charset="-127"/>
              </a:rPr>
              <a:t>.</a:t>
            </a:r>
          </a:p>
          <a:p>
            <a:pPr algn="just"/>
            <a:r>
              <a:rPr lang="en-US" altLang="zh-CN" sz="2000" b="0" dirty="0" smtClean="0">
                <a:ea typeface="Gulim" panose="020B0600000101010101" charset="-127"/>
              </a:rPr>
              <a:t>The mechanisms for </a:t>
            </a:r>
            <a:r>
              <a:rPr lang="en-GB" altLang="zh-CN" sz="2000" b="0" dirty="0" smtClean="0">
                <a:ea typeface="Gulim" panose="020B0600000101010101" charset="-127"/>
              </a:rPr>
              <a:t>multi-band/multi-channel </a:t>
            </a:r>
            <a:r>
              <a:rPr lang="en-US" altLang="ko-KR" sz="2000" b="0" dirty="0" smtClean="0">
                <a:ea typeface="Gulim" panose="020B0600000101010101" charset="-127"/>
              </a:rPr>
              <a:t>operation, such as channel access method, admission control etc., need to be optimized to satisfy the requirements for low-latency and jitter performance.</a:t>
            </a:r>
            <a:endParaRPr lang="en-US" altLang="zh-CN" sz="2000" b="0" dirty="0">
              <a:ea typeface="Gulim" panose="020B0600000101010101" charset="-127"/>
            </a:endParaRPr>
          </a:p>
          <a:p>
            <a:endParaRPr lang="zh-CN" altLang="en-US" sz="2000" b="0"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3</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592452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smtClean="0">
                <a:ea typeface="Gulim" panose="020B0600000101010101" charset="-127"/>
              </a:rPr>
              <a:t>Requirements for the optimization of </a:t>
            </a:r>
            <a:r>
              <a:rPr lang="en-US" altLang="zh-CN" dirty="0"/>
              <a:t>of </a:t>
            </a:r>
            <a:r>
              <a:rPr lang="en-GB" altLang="zh-CN" dirty="0">
                <a:ea typeface="Gulim" panose="020B0600000101010101" charset="-127"/>
              </a:rPr>
              <a:t>multi-band/multi-channel operation </a:t>
            </a:r>
            <a:endParaRPr lang="zh-CN" altLang="en-US" dirty="0"/>
          </a:p>
        </p:txBody>
      </p:sp>
      <p:graphicFrame>
        <p:nvGraphicFramePr>
          <p:cNvPr id="6" name="内容占位符 5"/>
          <p:cNvGraphicFramePr>
            <a:graphicFrameLocks noGrp="1"/>
          </p:cNvGraphicFramePr>
          <p:nvPr>
            <p:ph idx="1"/>
            <p:extLst>
              <p:ext uri="{D42A27DB-BD31-4B8C-83A1-F6EECF244321}">
                <p14:modId xmlns:p14="http://schemas.microsoft.com/office/powerpoint/2010/main" val="4179103955"/>
              </p:ext>
            </p:extLst>
          </p:nvPr>
        </p:nvGraphicFramePr>
        <p:xfrm>
          <a:off x="567910" y="3429000"/>
          <a:ext cx="8263919" cy="1414219"/>
        </p:xfrm>
        <a:graphic>
          <a:graphicData uri="http://schemas.openxmlformats.org/drawingml/2006/table">
            <a:tbl>
              <a:tblPr firstRow="1" bandRow="1">
                <a:tableStyleId>{5C22544A-7EE6-4342-B048-85BDC9FD1C3A}</a:tableStyleId>
              </a:tblPr>
              <a:tblGrid>
                <a:gridCol w="1506236"/>
                <a:gridCol w="69947"/>
                <a:gridCol w="1851843"/>
                <a:gridCol w="1584176"/>
                <a:gridCol w="1296144"/>
                <a:gridCol w="1955573"/>
              </a:tblGrid>
              <a:tr h="288032">
                <a:tc gridSpan="2">
                  <a:txBody>
                    <a:bodyPr/>
                    <a:lstStyle/>
                    <a:p>
                      <a:pPr marL="0" marR="0" algn="just">
                        <a:spcBef>
                          <a:spcPts val="0"/>
                        </a:spcBef>
                        <a:spcAft>
                          <a:spcPts val="0"/>
                        </a:spcAft>
                      </a:pPr>
                      <a:r>
                        <a:rPr lang="en-US" sz="1400" dirty="0">
                          <a:effectLst/>
                        </a:rPr>
                        <a:t>Use cases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dirty="0">
                          <a:effectLst/>
                        </a:rPr>
                        <a:t>Intra BSS latency/</a:t>
                      </a:r>
                      <a:r>
                        <a:rPr lang="en-US" sz="1400" dirty="0" err="1">
                          <a:effectLst/>
                        </a:rPr>
                        <a:t>ms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Jitter </a:t>
                      </a:r>
                      <a:r>
                        <a:rPr lang="en-US" sz="1400" dirty="0" smtClean="0">
                          <a:effectLst/>
                        </a:rPr>
                        <a:t>variance/</a:t>
                      </a:r>
                      <a:r>
                        <a:rPr lang="en-US" sz="1400" dirty="0" err="1" smtClean="0">
                          <a:effectLst/>
                        </a:rPr>
                        <a:t>ms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a:effectLst/>
                        </a:rPr>
                        <a:t>Packet loss</a:t>
                      </a:r>
                      <a:endParaRPr lang="en-US" sz="140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Data </a:t>
                      </a:r>
                      <a:r>
                        <a:rPr lang="en-US" sz="1400" dirty="0" smtClean="0">
                          <a:effectLst/>
                        </a:rPr>
                        <a:t>rate/Mbps</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r h="232112">
                <a:tc gridSpan="2">
                  <a:txBody>
                    <a:bodyPr/>
                    <a:lstStyle/>
                    <a:p>
                      <a:pPr marL="0" marR="0" algn="just">
                        <a:spcBef>
                          <a:spcPts val="0"/>
                        </a:spcBef>
                        <a:spcAft>
                          <a:spcPts val="0"/>
                        </a:spcAft>
                      </a:pPr>
                      <a:r>
                        <a:rPr lang="en-US" sz="1400" dirty="0">
                          <a:effectLst/>
                        </a:rPr>
                        <a:t>Real-time gaming </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b="1" dirty="0">
                          <a:solidFill>
                            <a:srgbClr val="FF0000"/>
                          </a:solidFill>
                          <a:effectLst/>
                        </a:rPr>
                        <a:t>&lt; 5</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b="1" dirty="0">
                          <a:solidFill>
                            <a:srgbClr val="FF0000"/>
                          </a:solidFill>
                          <a:effectLst/>
                        </a:rPr>
                        <a:t>&lt; 2</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a:effectLst/>
                        </a:rPr>
                        <a:t>&lt; 0.1 %</a:t>
                      </a:r>
                      <a:endParaRPr lang="en-US" sz="140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&lt; 1</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r h="534180">
                <a:tc gridSpan="2">
                  <a:txBody>
                    <a:bodyPr/>
                    <a:lstStyle/>
                    <a:p>
                      <a:pPr marL="0" marR="0" algn="just">
                        <a:spcBef>
                          <a:spcPts val="0"/>
                        </a:spcBef>
                        <a:spcAft>
                          <a:spcPts val="0"/>
                        </a:spcAft>
                      </a:pPr>
                      <a:r>
                        <a:rPr lang="en-US" sz="1400" dirty="0">
                          <a:effectLst/>
                        </a:rPr>
                        <a:t>Cloud gaming </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b="1" dirty="0">
                          <a:solidFill>
                            <a:srgbClr val="FF0000"/>
                          </a:solidFill>
                          <a:effectLst/>
                        </a:rPr>
                        <a:t>&lt; 10 </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b="1" dirty="0">
                          <a:solidFill>
                            <a:srgbClr val="FF0000"/>
                          </a:solidFill>
                          <a:effectLst/>
                        </a:rPr>
                        <a:t>&lt; 2</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Near-lossless</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&lt;0.1 (Reverse link) &gt;5Mbps (Forward link)</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r h="334099">
                <a:tc gridSpan="2">
                  <a:txBody>
                    <a:bodyPr/>
                    <a:lstStyle/>
                    <a:p>
                      <a:pPr marL="0" marR="0" algn="just">
                        <a:spcBef>
                          <a:spcPts val="0"/>
                        </a:spcBef>
                        <a:spcAft>
                          <a:spcPts val="0"/>
                        </a:spcAft>
                      </a:pPr>
                      <a:r>
                        <a:rPr lang="en-US" sz="1400" dirty="0">
                          <a:effectLst/>
                        </a:rPr>
                        <a:t>Real-time video </a:t>
                      </a:r>
                      <a:endParaRPr lang="en-US" sz="1400" dirty="0">
                        <a:effectLst/>
                        <a:latin typeface="Times New Roman" panose="02020603050405020304" pitchFamily="18" charset="0"/>
                        <a:ea typeface="SimSun" panose="02010600030101010101" pitchFamily="2" charset="-122"/>
                      </a:endParaRPr>
                    </a:p>
                  </a:txBody>
                  <a:tcPr marL="44547" marR="44547" marT="22274" marB="22274"/>
                </a:tc>
                <a:tc hMerge="1">
                  <a:txBody>
                    <a:bodyPr/>
                    <a:lstStyle/>
                    <a:p>
                      <a:endParaRPr lang="en-US"/>
                    </a:p>
                  </a:txBody>
                  <a:tcPr/>
                </a:tc>
                <a:tc>
                  <a:txBody>
                    <a:bodyPr/>
                    <a:lstStyle/>
                    <a:p>
                      <a:pPr marL="0" marR="0" algn="just">
                        <a:spcBef>
                          <a:spcPts val="0"/>
                        </a:spcBef>
                        <a:spcAft>
                          <a:spcPts val="0"/>
                        </a:spcAft>
                      </a:pPr>
                      <a:r>
                        <a:rPr lang="en-US" sz="1400" b="1" dirty="0">
                          <a:solidFill>
                            <a:srgbClr val="FF0000"/>
                          </a:solidFill>
                          <a:effectLst/>
                        </a:rPr>
                        <a:t>&lt; 3 ~ 10</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b="1" dirty="0">
                          <a:solidFill>
                            <a:srgbClr val="FF0000"/>
                          </a:solidFill>
                          <a:effectLst/>
                        </a:rPr>
                        <a:t>&lt; 1~ 2.5</a:t>
                      </a:r>
                      <a:endParaRPr lang="en-US" sz="1400" b="1" dirty="0">
                        <a:solidFill>
                          <a:srgbClr val="FF0000"/>
                        </a:solidFill>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a:effectLst/>
                        </a:rPr>
                        <a:t>Near-lossless</a:t>
                      </a:r>
                      <a:endParaRPr lang="en-US" sz="1400">
                        <a:effectLst/>
                        <a:latin typeface="Times New Roman" panose="02020603050405020304" pitchFamily="18" charset="0"/>
                        <a:ea typeface="SimSun" panose="02010600030101010101" pitchFamily="2" charset="-122"/>
                      </a:endParaRPr>
                    </a:p>
                  </a:txBody>
                  <a:tcPr marL="44547" marR="44547" marT="22274" marB="22274"/>
                </a:tc>
                <a:tc>
                  <a:txBody>
                    <a:bodyPr/>
                    <a:lstStyle/>
                    <a:p>
                      <a:pPr marL="0" marR="0" algn="just">
                        <a:spcBef>
                          <a:spcPts val="0"/>
                        </a:spcBef>
                        <a:spcAft>
                          <a:spcPts val="0"/>
                        </a:spcAft>
                      </a:pPr>
                      <a:r>
                        <a:rPr lang="en-US" sz="1400" dirty="0">
                          <a:effectLst/>
                        </a:rPr>
                        <a:t>100 ~ 28,000</a:t>
                      </a:r>
                      <a:endParaRPr lang="en-US" sz="1400" dirty="0">
                        <a:effectLst/>
                        <a:latin typeface="Times New Roman" panose="02020603050405020304" pitchFamily="18" charset="0"/>
                        <a:ea typeface="SimSun" panose="02010600030101010101" pitchFamily="2" charset="-122"/>
                      </a:endParaRPr>
                    </a:p>
                  </a:txBody>
                  <a:tcPr marL="44547" marR="44547" marT="22274" marB="22274"/>
                </a:tc>
              </a:tr>
            </a:tbl>
          </a:graphicData>
        </a:graphic>
      </p:graphicFrame>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4</a:t>
            </a:fld>
            <a:endParaRPr lang="en-US" altLang="zh-CN" dirty="0"/>
          </a:p>
        </p:txBody>
      </p:sp>
      <p:sp>
        <p:nvSpPr>
          <p:cNvPr id="7" name="文本框 6"/>
          <p:cNvSpPr txBox="1"/>
          <p:nvPr/>
        </p:nvSpPr>
        <p:spPr>
          <a:xfrm>
            <a:off x="551470" y="3068960"/>
            <a:ext cx="4812618" cy="584775"/>
          </a:xfrm>
          <a:prstGeom prst="rect">
            <a:avLst/>
          </a:prstGeom>
          <a:noFill/>
        </p:spPr>
        <p:txBody>
          <a:bodyPr wrap="square" rtlCol="0">
            <a:spAutoFit/>
          </a:bodyPr>
          <a:lstStyle/>
          <a:p>
            <a:pPr marL="285750" indent="-285750">
              <a:buFont typeface="Wingdings" panose="05000000000000000000" pitchFamily="2" charset="2"/>
              <a:buChar char="l"/>
            </a:pPr>
            <a:r>
              <a:rPr lang="en-US" altLang="zh-CN" sz="1600" kern="0" dirty="0" smtClean="0"/>
              <a:t>RTA use </a:t>
            </a:r>
            <a:r>
              <a:rPr lang="en-US" altLang="zh-CN" sz="1600" kern="0" dirty="0"/>
              <a:t>cases and requirements (examples</a:t>
            </a:r>
            <a:r>
              <a:rPr lang="en-US" altLang="zh-CN" sz="1600" kern="0" dirty="0" smtClean="0"/>
              <a:t>) [4]</a:t>
            </a:r>
            <a:endParaRPr lang="en-US" altLang="zh-CN" sz="1600" kern="0" dirty="0"/>
          </a:p>
          <a:p>
            <a:endParaRPr lang="zh-CN" altLang="en-US" sz="1600" dirty="0"/>
          </a:p>
        </p:txBody>
      </p:sp>
      <p:sp>
        <p:nvSpPr>
          <p:cNvPr id="9" name="文本框 8"/>
          <p:cNvSpPr txBox="1"/>
          <p:nvPr/>
        </p:nvSpPr>
        <p:spPr>
          <a:xfrm>
            <a:off x="551469" y="5062452"/>
            <a:ext cx="4812618" cy="584775"/>
          </a:xfrm>
          <a:prstGeom prst="rect">
            <a:avLst/>
          </a:prstGeom>
          <a:noFill/>
        </p:spPr>
        <p:txBody>
          <a:bodyPr wrap="square" rtlCol="0">
            <a:spAutoFit/>
          </a:bodyPr>
          <a:lstStyle/>
          <a:p>
            <a:pPr marL="285750" indent="-285750">
              <a:buFont typeface="Wingdings" panose="05000000000000000000" pitchFamily="2" charset="2"/>
              <a:buChar char="l"/>
            </a:pPr>
            <a:r>
              <a:rPr lang="en-US" altLang="zh-CN" sz="1600" kern="0" dirty="0" smtClean="0"/>
              <a:t>Latency gain results of simulation [3]</a:t>
            </a:r>
            <a:endParaRPr lang="en-US" altLang="zh-CN" sz="1600" kern="0" dirty="0"/>
          </a:p>
          <a:p>
            <a:endParaRPr lang="zh-CN" altLang="en-US" sz="1600" dirty="0"/>
          </a:p>
        </p:txBody>
      </p:sp>
      <p:graphicFrame>
        <p:nvGraphicFramePr>
          <p:cNvPr id="10" name="表格 9"/>
          <p:cNvGraphicFramePr>
            <a:graphicFrameLocks noGrp="1"/>
          </p:cNvGraphicFramePr>
          <p:nvPr>
            <p:extLst>
              <p:ext uri="{D42A27DB-BD31-4B8C-83A1-F6EECF244321}">
                <p14:modId xmlns:p14="http://schemas.microsoft.com/office/powerpoint/2010/main" val="2440190648"/>
              </p:ext>
            </p:extLst>
          </p:nvPr>
        </p:nvGraphicFramePr>
        <p:xfrm>
          <a:off x="567908" y="5439498"/>
          <a:ext cx="8263920" cy="812437"/>
        </p:xfrm>
        <a:graphic>
          <a:graphicData uri="http://schemas.openxmlformats.org/drawingml/2006/table">
            <a:tbl>
              <a:tblPr firstRow="1" bandRow="1">
                <a:tableStyleId>{5C22544A-7EE6-4342-B048-85BDC9FD1C3A}</a:tableStyleId>
              </a:tblPr>
              <a:tblGrid>
                <a:gridCol w="1584340"/>
                <a:gridCol w="1647714"/>
                <a:gridCol w="1609690"/>
                <a:gridCol w="1711088"/>
                <a:gridCol w="1711088"/>
              </a:tblGrid>
              <a:tr h="359433">
                <a:tc>
                  <a:txBody>
                    <a:bodyPr/>
                    <a:lstStyle/>
                    <a:p>
                      <a:pPr algn="just">
                        <a:spcAft>
                          <a:spcPts val="0"/>
                        </a:spcAft>
                      </a:pPr>
                      <a:r>
                        <a:rPr lang="en-US" sz="1000" kern="100" dirty="0">
                          <a:effectLst/>
                        </a:rPr>
                        <a:t>MCS0</a:t>
                      </a:r>
                      <a:endParaRPr lang="zh-CN" sz="1000" kern="100" dirty="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1 OBSS STA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2 OBSS STAs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4 OBSS STAs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kern="100">
                          <a:effectLst/>
                        </a:rPr>
                        <a:t>8 OBSS STAs per link</a:t>
                      </a:r>
                      <a:endParaRPr lang="zh-CN" sz="1000" kern="100">
                        <a:effectLst/>
                        <a:latin typeface="Times New Roman" panose="02020603050405020304" pitchFamily="18" charset="0"/>
                        <a:ea typeface="宋体" panose="02010600030101010101" pitchFamily="2" charset="-122"/>
                      </a:endParaRPr>
                    </a:p>
                  </a:txBody>
                  <a:tcPr marL="85830" marR="85830" marT="42915" marB="42915"/>
                </a:tc>
              </a:tr>
              <a:tr h="453004">
                <a:tc>
                  <a:txBody>
                    <a:bodyPr/>
                    <a:lstStyle/>
                    <a:p>
                      <a:pPr algn="just">
                        <a:spcAft>
                          <a:spcPts val="0"/>
                        </a:spcAft>
                      </a:pPr>
                      <a:r>
                        <a:rPr lang="en-US" sz="1000" kern="100">
                          <a:effectLst/>
                        </a:rPr>
                        <a:t>Multi Link (80MHz+20MHz)</a:t>
                      </a:r>
                      <a:endParaRPr lang="zh-CN" sz="1000" kern="100">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9.24</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22.89</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a:solidFill>
                            <a:srgbClr val="FF0000"/>
                          </a:solidFill>
                          <a:effectLst/>
                        </a:rPr>
                        <a:t>61.88</a:t>
                      </a:r>
                      <a:endParaRPr lang="zh-CN" sz="1000" b="1" kern="10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c>
                  <a:txBody>
                    <a:bodyPr/>
                    <a:lstStyle/>
                    <a:p>
                      <a:pPr algn="just">
                        <a:spcAft>
                          <a:spcPts val="0"/>
                        </a:spcAft>
                      </a:pPr>
                      <a:r>
                        <a:rPr lang="en-US" sz="1000" b="1" kern="100" dirty="0">
                          <a:solidFill>
                            <a:srgbClr val="FF0000"/>
                          </a:solidFill>
                          <a:effectLst/>
                        </a:rPr>
                        <a:t>325.2</a:t>
                      </a:r>
                      <a:endParaRPr lang="zh-CN" sz="1000" b="1" kern="100" dirty="0">
                        <a:solidFill>
                          <a:srgbClr val="FF0000"/>
                        </a:solidFill>
                        <a:effectLst/>
                        <a:latin typeface="Times New Roman" panose="02020603050405020304" pitchFamily="18" charset="0"/>
                        <a:ea typeface="宋体" panose="02010600030101010101" pitchFamily="2" charset="-122"/>
                      </a:endParaRPr>
                    </a:p>
                  </a:txBody>
                  <a:tcPr marL="85830" marR="85830" marT="42915" marB="42915"/>
                </a:tc>
              </a:tr>
            </a:tbl>
          </a:graphicData>
        </a:graphic>
      </p:graphicFrame>
      <p:sp>
        <p:nvSpPr>
          <p:cNvPr id="11" name="文本框 10"/>
          <p:cNvSpPr txBox="1"/>
          <p:nvPr/>
        </p:nvSpPr>
        <p:spPr>
          <a:xfrm>
            <a:off x="578770" y="1748714"/>
            <a:ext cx="8062664" cy="1200329"/>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dirty="0" smtClean="0"/>
              <a:t>The latency improvement is not enough to support RTA if only depending on the multi-link operation. The combination of </a:t>
            </a:r>
            <a:r>
              <a:rPr lang="en-GB" altLang="zh-CN" sz="1800" dirty="0" smtClean="0">
                <a:ea typeface="Gulim" panose="020B0600000101010101" charset="-127"/>
              </a:rPr>
              <a:t>multi-band/multi-channel operation , </a:t>
            </a:r>
            <a:r>
              <a:rPr lang="en-US" altLang="ja-JP" sz="1800" dirty="0"/>
              <a:t>time scheduling </a:t>
            </a:r>
            <a:r>
              <a:rPr lang="en-GB" altLang="zh-CN" sz="1800" dirty="0" smtClean="0">
                <a:ea typeface="Gulim" panose="020B0600000101010101" charset="-127"/>
              </a:rPr>
              <a:t>and admission control needs to be considered to further lower the latency and jitter so as to satisfy the requirements for RTA.</a:t>
            </a:r>
            <a:endParaRPr lang="zh-CN" altLang="en-US" sz="1800" dirty="0"/>
          </a:p>
        </p:txBody>
      </p:sp>
    </p:spTree>
    <p:extLst>
      <p:ext uri="{BB962C8B-B14F-4D97-AF65-F5344CB8AC3E}">
        <p14:creationId xmlns:p14="http://schemas.microsoft.com/office/powerpoint/2010/main" val="145571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6211" y="622241"/>
            <a:ext cx="7772400" cy="1066800"/>
          </a:xfrm>
        </p:spPr>
        <p:txBody>
          <a:bodyPr/>
          <a:lstStyle/>
          <a:p>
            <a:r>
              <a:rPr lang="en-US" altLang="ko-KR" b="0" dirty="0">
                <a:ea typeface="Gulim" panose="020B0600000101010101" charset="-127"/>
              </a:rPr>
              <a:t>C</a:t>
            </a:r>
            <a:r>
              <a:rPr lang="en-US" altLang="ko-KR" b="0" dirty="0" smtClean="0">
                <a:ea typeface="Gulim" panose="020B0600000101010101" charset="-127"/>
              </a:rPr>
              <a:t>hannel </a:t>
            </a:r>
            <a:r>
              <a:rPr lang="en-US" altLang="ko-KR" b="0" dirty="0">
                <a:ea typeface="Gulim" panose="020B0600000101010101" charset="-127"/>
              </a:rPr>
              <a:t>access </a:t>
            </a:r>
            <a:r>
              <a:rPr lang="en-US" altLang="ko-KR" b="0" dirty="0" smtClean="0">
                <a:ea typeface="Gulim" panose="020B0600000101010101" charset="-127"/>
              </a:rPr>
              <a:t>methods for </a:t>
            </a:r>
            <a:r>
              <a:rPr lang="en-GB" altLang="ko-KR" b="0" dirty="0" smtClean="0">
                <a:ea typeface="Gulim" panose="020B0600000101010101" charset="-127"/>
              </a:rPr>
              <a:t>m</a:t>
            </a:r>
            <a:r>
              <a:rPr lang="en-GB" altLang="zh-CN" b="0" dirty="0" smtClean="0">
                <a:ea typeface="Gulim" panose="020B0600000101010101" charset="-127"/>
              </a:rPr>
              <a:t>ulti-band/multi-channel </a:t>
            </a:r>
            <a:r>
              <a:rPr lang="en-US" altLang="ko-KR" b="0" dirty="0" smtClean="0">
                <a:ea typeface="Gulim" panose="020B0600000101010101" charset="-127"/>
              </a:rPr>
              <a:t>operation </a:t>
            </a:r>
            <a:endParaRPr lang="zh-CN" altLang="en-US" dirty="0"/>
          </a:p>
        </p:txBody>
      </p:sp>
      <p:sp>
        <p:nvSpPr>
          <p:cNvPr id="3" name="内容占位符 2"/>
          <p:cNvSpPr>
            <a:spLocks noGrp="1"/>
          </p:cNvSpPr>
          <p:nvPr>
            <p:ph idx="1"/>
          </p:nvPr>
        </p:nvSpPr>
        <p:spPr>
          <a:xfrm>
            <a:off x="563461" y="1594047"/>
            <a:ext cx="7772400" cy="2743944"/>
          </a:xfrm>
        </p:spPr>
        <p:txBody>
          <a:bodyPr/>
          <a:lstStyle/>
          <a:p>
            <a:pPr algn="just">
              <a:buFont typeface="Wingdings" panose="05000000000000000000" pitchFamily="2" charset="2"/>
              <a:buChar char="p"/>
            </a:pPr>
            <a:r>
              <a:rPr lang="en-US" altLang="zh-CN" sz="2000" b="0" dirty="0" smtClean="0"/>
              <a:t>Flexible channel access methods can be considered for </a:t>
            </a:r>
            <a:r>
              <a:rPr lang="en-GB" altLang="zh-CN" sz="2000" b="0" dirty="0" smtClean="0">
                <a:ea typeface="Gulim" panose="020B0600000101010101" charset="-127"/>
              </a:rPr>
              <a:t>multi-band/multi-channel </a:t>
            </a:r>
            <a:r>
              <a:rPr lang="en-US" altLang="ko-KR" sz="2000" b="0" dirty="0" smtClean="0">
                <a:ea typeface="Gulim" panose="020B0600000101010101" charset="-127"/>
              </a:rPr>
              <a:t>operation. Different kinds of </a:t>
            </a:r>
            <a:r>
              <a:rPr lang="en-US" altLang="zh-CN" sz="2000" b="0" dirty="0"/>
              <a:t>channel access methods </a:t>
            </a:r>
            <a:r>
              <a:rPr lang="en-US" altLang="zh-CN" sz="2000" b="0" dirty="0" smtClean="0"/>
              <a:t>can be respectively adopted for different bands or channels. </a:t>
            </a:r>
            <a:r>
              <a:rPr lang="en-US" altLang="ja-JP" sz="2000" b="0" dirty="0"/>
              <a:t>TDMA/TDD-like scheduling function such as </a:t>
            </a:r>
            <a:r>
              <a:rPr lang="en-US" altLang="ja-JP" sz="2000" b="0" dirty="0" smtClean="0"/>
              <a:t>HCCA can also be considered besides CSMA/CA and triggered-based channel access method.</a:t>
            </a:r>
            <a:endParaRPr lang="zh-CN" altLang="en-US" sz="20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5</a:t>
            </a:fld>
            <a:endParaRPr lang="en-US" altLang="zh-CN" dirty="0"/>
          </a:p>
        </p:txBody>
      </p:sp>
      <p:cxnSp>
        <p:nvCxnSpPr>
          <p:cNvPr id="7" name="直接连接符 6"/>
          <p:cNvCxnSpPr/>
          <p:nvPr/>
        </p:nvCxnSpPr>
        <p:spPr bwMode="auto">
          <a:xfrm>
            <a:off x="2126593" y="4457817"/>
            <a:ext cx="4984978" cy="18100"/>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8" name="矩形 7"/>
          <p:cNvSpPr/>
          <p:nvPr/>
        </p:nvSpPr>
        <p:spPr bwMode="auto">
          <a:xfrm>
            <a:off x="1541559" y="4132931"/>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 name="矩形 8"/>
          <p:cNvSpPr/>
          <p:nvPr/>
        </p:nvSpPr>
        <p:spPr bwMode="auto">
          <a:xfrm>
            <a:off x="7124250" y="4097526"/>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 name="矩形 9"/>
          <p:cNvSpPr/>
          <p:nvPr/>
        </p:nvSpPr>
        <p:spPr bwMode="auto">
          <a:xfrm>
            <a:off x="1530895" y="5372064"/>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 name="矩形 10"/>
          <p:cNvSpPr/>
          <p:nvPr/>
        </p:nvSpPr>
        <p:spPr bwMode="auto">
          <a:xfrm>
            <a:off x="7138467" y="5409552"/>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2" name="直接连接符 11"/>
          <p:cNvCxnSpPr/>
          <p:nvPr/>
        </p:nvCxnSpPr>
        <p:spPr bwMode="auto">
          <a:xfrm>
            <a:off x="2102221" y="5723231"/>
            <a:ext cx="5009350" cy="11207"/>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13" name="文本框 12"/>
          <p:cNvSpPr txBox="1"/>
          <p:nvPr/>
        </p:nvSpPr>
        <p:spPr>
          <a:xfrm>
            <a:off x="1524128" y="4296660"/>
            <a:ext cx="662176" cy="400110"/>
          </a:xfrm>
          <a:prstGeom prst="rect">
            <a:avLst/>
          </a:prstGeom>
          <a:noFill/>
        </p:spPr>
        <p:txBody>
          <a:bodyPr wrap="square" rtlCol="0">
            <a:spAutoFit/>
          </a:bodyPr>
          <a:lstStyle/>
          <a:p>
            <a:r>
              <a:rPr lang="en-US" altLang="zh-CN" sz="1000" b="1" dirty="0" smtClean="0"/>
              <a:t>Channel@Band1</a:t>
            </a:r>
            <a:endParaRPr lang="zh-CN" altLang="en-US" sz="1000" b="1" dirty="0"/>
          </a:p>
        </p:txBody>
      </p:sp>
      <p:sp>
        <p:nvSpPr>
          <p:cNvPr id="14" name="矩形 13"/>
          <p:cNvSpPr/>
          <p:nvPr/>
        </p:nvSpPr>
        <p:spPr bwMode="auto">
          <a:xfrm>
            <a:off x="656893" y="4151032"/>
            <a:ext cx="585034" cy="1870802"/>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5" name="文本框 14"/>
          <p:cNvSpPr txBox="1"/>
          <p:nvPr/>
        </p:nvSpPr>
        <p:spPr>
          <a:xfrm>
            <a:off x="760473" y="4811685"/>
            <a:ext cx="401201" cy="338151"/>
          </a:xfrm>
          <a:prstGeom prst="rect">
            <a:avLst/>
          </a:prstGeom>
          <a:noFill/>
        </p:spPr>
        <p:txBody>
          <a:bodyPr wrap="square" rtlCol="0">
            <a:spAutoFit/>
          </a:bodyPr>
          <a:lstStyle/>
          <a:p>
            <a:r>
              <a:rPr lang="en-US" altLang="zh-CN" dirty="0" smtClean="0"/>
              <a:t>AP</a:t>
            </a:r>
            <a:endParaRPr lang="zh-CN" altLang="en-US" dirty="0"/>
          </a:p>
        </p:txBody>
      </p:sp>
      <p:sp>
        <p:nvSpPr>
          <p:cNvPr id="16" name="矩形 15"/>
          <p:cNvSpPr/>
          <p:nvPr/>
        </p:nvSpPr>
        <p:spPr bwMode="auto">
          <a:xfrm>
            <a:off x="8018091" y="4154563"/>
            <a:ext cx="585034" cy="1870802"/>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7" name="文本框 16"/>
          <p:cNvSpPr txBox="1"/>
          <p:nvPr/>
        </p:nvSpPr>
        <p:spPr>
          <a:xfrm>
            <a:off x="1490681" y="5485268"/>
            <a:ext cx="695646" cy="400110"/>
          </a:xfrm>
          <a:prstGeom prst="rect">
            <a:avLst/>
          </a:prstGeom>
          <a:noFill/>
        </p:spPr>
        <p:txBody>
          <a:bodyPr wrap="square" rtlCol="0">
            <a:spAutoFit/>
          </a:bodyPr>
          <a:lstStyle/>
          <a:p>
            <a:r>
              <a:rPr lang="en-US" altLang="zh-CN" sz="1000" b="1" dirty="0" smtClean="0"/>
              <a:t>Channel@Band2</a:t>
            </a:r>
            <a:endParaRPr lang="zh-CN" altLang="en-US" sz="1000" b="1" dirty="0"/>
          </a:p>
        </p:txBody>
      </p:sp>
      <p:sp>
        <p:nvSpPr>
          <p:cNvPr id="18" name="文本框 17"/>
          <p:cNvSpPr txBox="1"/>
          <p:nvPr/>
        </p:nvSpPr>
        <p:spPr>
          <a:xfrm>
            <a:off x="8048207" y="4865223"/>
            <a:ext cx="539186" cy="338151"/>
          </a:xfrm>
          <a:prstGeom prst="rect">
            <a:avLst/>
          </a:prstGeom>
          <a:noFill/>
        </p:spPr>
        <p:txBody>
          <a:bodyPr wrap="square" rtlCol="0">
            <a:spAutoFit/>
          </a:bodyPr>
          <a:lstStyle/>
          <a:p>
            <a:r>
              <a:rPr lang="en-US" altLang="zh-CN" dirty="0" smtClean="0"/>
              <a:t>STAs</a:t>
            </a:r>
            <a:endParaRPr lang="zh-CN" altLang="en-US" dirty="0"/>
          </a:p>
        </p:txBody>
      </p:sp>
      <p:cxnSp>
        <p:nvCxnSpPr>
          <p:cNvPr id="19" name="直接连接符 18"/>
          <p:cNvCxnSpPr/>
          <p:nvPr/>
        </p:nvCxnSpPr>
        <p:spPr bwMode="auto">
          <a:xfrm>
            <a:off x="1241927" y="4475917"/>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0" name="直接连接符 19"/>
          <p:cNvCxnSpPr>
            <a:endCxn id="10" idx="1"/>
          </p:cNvCxnSpPr>
          <p:nvPr/>
        </p:nvCxnSpPr>
        <p:spPr bwMode="auto">
          <a:xfrm>
            <a:off x="1241927" y="5680929"/>
            <a:ext cx="288968" cy="1602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1" name="直接连接符 20"/>
          <p:cNvCxnSpPr/>
          <p:nvPr/>
        </p:nvCxnSpPr>
        <p:spPr bwMode="auto">
          <a:xfrm>
            <a:off x="7698207" y="4403034"/>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2" name="直接连接符 21"/>
          <p:cNvCxnSpPr/>
          <p:nvPr/>
        </p:nvCxnSpPr>
        <p:spPr bwMode="auto">
          <a:xfrm>
            <a:off x="7696680" y="5701435"/>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23" name="矩形 22"/>
          <p:cNvSpPr/>
          <p:nvPr/>
        </p:nvSpPr>
        <p:spPr bwMode="auto">
          <a:xfrm>
            <a:off x="2345983" y="4169638"/>
            <a:ext cx="1127305" cy="305508"/>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4" name="矩形 23"/>
          <p:cNvSpPr/>
          <p:nvPr/>
        </p:nvSpPr>
        <p:spPr bwMode="auto">
          <a:xfrm>
            <a:off x="3430732" y="4175940"/>
            <a:ext cx="3394068" cy="299206"/>
          </a:xfrm>
          <a:prstGeom prst="rect">
            <a:avLst/>
          </a:prstGeom>
          <a:pattFill prst="openDmnd">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8" name="矩形 27"/>
          <p:cNvSpPr/>
          <p:nvPr/>
        </p:nvSpPr>
        <p:spPr bwMode="auto">
          <a:xfrm>
            <a:off x="2364910" y="5411250"/>
            <a:ext cx="4452377" cy="300729"/>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30" name="文本框 29"/>
          <p:cNvSpPr txBox="1"/>
          <p:nvPr/>
        </p:nvSpPr>
        <p:spPr>
          <a:xfrm>
            <a:off x="2322481" y="3698693"/>
            <a:ext cx="1214732" cy="276999"/>
          </a:xfrm>
          <a:prstGeom prst="rect">
            <a:avLst/>
          </a:prstGeom>
          <a:noFill/>
        </p:spPr>
        <p:txBody>
          <a:bodyPr wrap="square" rtlCol="0">
            <a:spAutoFit/>
          </a:bodyPr>
          <a:lstStyle/>
          <a:p>
            <a:r>
              <a:rPr lang="en-US" altLang="zh-CN" b="1" dirty="0" smtClean="0"/>
              <a:t>CSMA TXOPS</a:t>
            </a:r>
            <a:endParaRPr lang="zh-CN" altLang="en-US" b="1" dirty="0"/>
          </a:p>
        </p:txBody>
      </p:sp>
      <p:sp>
        <p:nvSpPr>
          <p:cNvPr id="32" name="矩形 31"/>
          <p:cNvSpPr/>
          <p:nvPr/>
        </p:nvSpPr>
        <p:spPr bwMode="auto">
          <a:xfrm>
            <a:off x="3586717"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4" name="矩形 33"/>
          <p:cNvSpPr/>
          <p:nvPr/>
        </p:nvSpPr>
        <p:spPr bwMode="auto">
          <a:xfrm>
            <a:off x="5834389"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5" name="矩形 34"/>
          <p:cNvSpPr/>
          <p:nvPr/>
        </p:nvSpPr>
        <p:spPr bwMode="auto">
          <a:xfrm>
            <a:off x="2661229" y="4168361"/>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39" name="直接连接符 38"/>
          <p:cNvCxnSpPr>
            <a:endCxn id="23" idx="1"/>
          </p:cNvCxnSpPr>
          <p:nvPr/>
        </p:nvCxnSpPr>
        <p:spPr bwMode="auto">
          <a:xfrm>
            <a:off x="2345983" y="3780189"/>
            <a:ext cx="0" cy="542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0" name="直接连接符 39"/>
          <p:cNvCxnSpPr/>
          <p:nvPr/>
        </p:nvCxnSpPr>
        <p:spPr bwMode="auto">
          <a:xfrm>
            <a:off x="3431206" y="3745565"/>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1" name="直接连接符 40"/>
          <p:cNvCxnSpPr/>
          <p:nvPr/>
        </p:nvCxnSpPr>
        <p:spPr bwMode="auto">
          <a:xfrm>
            <a:off x="6841915" y="3745565"/>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3" name="直接连接符 42"/>
          <p:cNvCxnSpPr/>
          <p:nvPr/>
        </p:nvCxnSpPr>
        <p:spPr bwMode="auto">
          <a:xfrm>
            <a:off x="6841915" y="4057120"/>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4" name="直接连接符 43"/>
          <p:cNvCxnSpPr/>
          <p:nvPr/>
        </p:nvCxnSpPr>
        <p:spPr bwMode="auto">
          <a:xfrm>
            <a:off x="2355577" y="3970484"/>
            <a:ext cx="1082443"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45" name="直接连接符 44"/>
          <p:cNvCxnSpPr/>
          <p:nvPr/>
        </p:nvCxnSpPr>
        <p:spPr bwMode="auto">
          <a:xfrm flipV="1">
            <a:off x="3430167" y="3970484"/>
            <a:ext cx="3411748" cy="208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48" name="直接连接符 47"/>
          <p:cNvCxnSpPr/>
          <p:nvPr/>
        </p:nvCxnSpPr>
        <p:spPr bwMode="auto">
          <a:xfrm>
            <a:off x="2360202" y="4972210"/>
            <a:ext cx="0" cy="542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1" name="直接连接符 50"/>
          <p:cNvCxnSpPr/>
          <p:nvPr/>
        </p:nvCxnSpPr>
        <p:spPr bwMode="auto">
          <a:xfrm>
            <a:off x="6812579" y="5017231"/>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4" name="直接连接符 53"/>
          <p:cNvCxnSpPr/>
          <p:nvPr/>
        </p:nvCxnSpPr>
        <p:spPr bwMode="auto">
          <a:xfrm>
            <a:off x="2364910" y="5195534"/>
            <a:ext cx="4442961" cy="1"/>
          </a:xfrm>
          <a:prstGeom prst="line">
            <a:avLst/>
          </a:prstGeom>
          <a:solidFill>
            <a:schemeClr val="accent1"/>
          </a:solidFill>
          <a:ln w="9525" cap="flat" cmpd="sng" algn="ctr">
            <a:solidFill>
              <a:schemeClr val="tx1"/>
            </a:solidFill>
            <a:prstDash val="solid"/>
            <a:round/>
            <a:headEnd type="stealth" w="med" len="med"/>
            <a:tailEnd type="stealth" w="med" len="med"/>
          </a:ln>
        </p:spPr>
      </p:cxnSp>
      <p:sp>
        <p:nvSpPr>
          <p:cNvPr id="55" name="文本框 44"/>
          <p:cNvSpPr txBox="1"/>
          <p:nvPr/>
        </p:nvSpPr>
        <p:spPr>
          <a:xfrm>
            <a:off x="3949392" y="3688152"/>
            <a:ext cx="2769773" cy="307777"/>
          </a:xfrm>
          <a:prstGeom prst="rect">
            <a:avLst/>
          </a:prstGeom>
          <a:noFill/>
        </p:spPr>
        <p:txBody>
          <a:bodyPr wrap="square" rtlCol="0">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400" b="1" dirty="0" smtClean="0"/>
              <a:t>CAP</a:t>
            </a:r>
            <a:r>
              <a:rPr lang="en-US" altLang="zh-CN" sz="1400" b="1" dirty="0"/>
              <a:t> (Controlled Access Phase) </a:t>
            </a:r>
            <a:endParaRPr lang="zh-CN" altLang="en-US" sz="1400" b="1" dirty="0"/>
          </a:p>
        </p:txBody>
      </p:sp>
      <p:sp>
        <p:nvSpPr>
          <p:cNvPr id="57" name="矩形 56"/>
          <p:cNvSpPr/>
          <p:nvPr/>
        </p:nvSpPr>
        <p:spPr bwMode="auto">
          <a:xfrm>
            <a:off x="4015843"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9" name="矩形 58"/>
          <p:cNvSpPr/>
          <p:nvPr/>
        </p:nvSpPr>
        <p:spPr bwMode="auto">
          <a:xfrm>
            <a:off x="6231185" y="416836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0" name="文本框 69"/>
          <p:cNvSpPr txBox="1"/>
          <p:nvPr/>
        </p:nvSpPr>
        <p:spPr>
          <a:xfrm>
            <a:off x="3745571" y="4907194"/>
            <a:ext cx="1214732" cy="276999"/>
          </a:xfrm>
          <a:prstGeom prst="rect">
            <a:avLst/>
          </a:prstGeom>
          <a:noFill/>
        </p:spPr>
        <p:txBody>
          <a:bodyPr wrap="square" rtlCol="0">
            <a:spAutoFit/>
          </a:bodyPr>
          <a:lstStyle/>
          <a:p>
            <a:r>
              <a:rPr lang="en-US" altLang="zh-CN" b="1" dirty="0" smtClean="0"/>
              <a:t>CSMA TXOPS</a:t>
            </a:r>
            <a:endParaRPr lang="zh-CN" altLang="en-US" b="1" dirty="0"/>
          </a:p>
        </p:txBody>
      </p:sp>
      <p:sp>
        <p:nvSpPr>
          <p:cNvPr id="77" name="文本框 76"/>
          <p:cNvSpPr txBox="1"/>
          <p:nvPr/>
        </p:nvSpPr>
        <p:spPr>
          <a:xfrm>
            <a:off x="7123509" y="4235494"/>
            <a:ext cx="662176" cy="400110"/>
          </a:xfrm>
          <a:prstGeom prst="rect">
            <a:avLst/>
          </a:prstGeom>
          <a:noFill/>
        </p:spPr>
        <p:txBody>
          <a:bodyPr wrap="square" rtlCol="0">
            <a:spAutoFit/>
          </a:bodyPr>
          <a:lstStyle/>
          <a:p>
            <a:r>
              <a:rPr lang="en-US" altLang="zh-CN" sz="1000" b="1" dirty="0" smtClean="0"/>
              <a:t>Channel@Band1</a:t>
            </a:r>
            <a:endParaRPr lang="zh-CN" altLang="en-US" sz="1000" b="1" dirty="0"/>
          </a:p>
        </p:txBody>
      </p:sp>
      <p:sp>
        <p:nvSpPr>
          <p:cNvPr id="78" name="文本框 12"/>
          <p:cNvSpPr txBox="1"/>
          <p:nvPr/>
        </p:nvSpPr>
        <p:spPr>
          <a:xfrm>
            <a:off x="7103091" y="5528779"/>
            <a:ext cx="662176" cy="4001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CN" sz="1000" b="1" dirty="0" smtClean="0"/>
              <a:t>Channel@Band2</a:t>
            </a:r>
            <a:endParaRPr lang="zh-CN" altLang="en-US" sz="1000" b="1" dirty="0"/>
          </a:p>
        </p:txBody>
      </p:sp>
      <p:sp>
        <p:nvSpPr>
          <p:cNvPr id="80" name="矩形 79"/>
          <p:cNvSpPr/>
          <p:nvPr/>
        </p:nvSpPr>
        <p:spPr>
          <a:xfrm>
            <a:off x="4189675" y="4574243"/>
            <a:ext cx="1541256" cy="276999"/>
          </a:xfrm>
          <a:prstGeom prst="rect">
            <a:avLst/>
          </a:prstGeom>
        </p:spPr>
        <p:txBody>
          <a:bodyPr wrap="none">
            <a:spAutoFit/>
          </a:bodyPr>
          <a:lstStyle/>
          <a:p>
            <a:r>
              <a:rPr lang="en-US" altLang="zh-CN" b="1" dirty="0">
                <a:solidFill>
                  <a:srgbClr val="FF0000"/>
                </a:solidFill>
              </a:rPr>
              <a:t>S</a:t>
            </a:r>
            <a:r>
              <a:rPr lang="en-US" altLang="zh-CN" b="1" dirty="0" smtClean="0">
                <a:solidFill>
                  <a:srgbClr val="FF0000"/>
                </a:solidFill>
              </a:rPr>
              <a:t>chedulable </a:t>
            </a:r>
            <a:r>
              <a:rPr lang="en-US" altLang="zh-CN" b="1" dirty="0">
                <a:solidFill>
                  <a:srgbClr val="FF0000"/>
                </a:solidFill>
              </a:rPr>
              <a:t>TXOPs </a:t>
            </a:r>
            <a:endParaRPr lang="zh-CN" altLang="en-US" b="1" dirty="0">
              <a:solidFill>
                <a:srgbClr val="FF0000"/>
              </a:solidFill>
            </a:endParaRPr>
          </a:p>
        </p:txBody>
      </p:sp>
      <p:cxnSp>
        <p:nvCxnSpPr>
          <p:cNvPr id="82" name="直接连接符 81"/>
          <p:cNvCxnSpPr>
            <a:endCxn id="80" idx="1"/>
          </p:cNvCxnSpPr>
          <p:nvPr/>
        </p:nvCxnSpPr>
        <p:spPr bwMode="auto">
          <a:xfrm>
            <a:off x="3732513" y="4533608"/>
            <a:ext cx="457162" cy="179135"/>
          </a:xfrm>
          <a:prstGeom prst="line">
            <a:avLst/>
          </a:prstGeom>
          <a:solidFill>
            <a:schemeClr val="accent1"/>
          </a:solidFill>
          <a:ln w="12700" cap="flat" cmpd="sng" algn="ctr">
            <a:solidFill>
              <a:schemeClr val="tx1"/>
            </a:solidFill>
            <a:prstDash val="solid"/>
            <a:round/>
            <a:headEnd type="none" w="lg" len="lg"/>
            <a:tailEnd type="stealth" w="lg" len="lg"/>
          </a:ln>
        </p:spPr>
      </p:cxnSp>
      <p:cxnSp>
        <p:nvCxnSpPr>
          <p:cNvPr id="84" name="直接连接符 83"/>
          <p:cNvCxnSpPr/>
          <p:nvPr/>
        </p:nvCxnSpPr>
        <p:spPr bwMode="auto">
          <a:xfrm>
            <a:off x="4117327" y="4488731"/>
            <a:ext cx="167109" cy="132493"/>
          </a:xfrm>
          <a:prstGeom prst="line">
            <a:avLst/>
          </a:prstGeom>
          <a:solidFill>
            <a:schemeClr val="accent1"/>
          </a:solidFill>
          <a:ln w="12700" cap="flat" cmpd="sng" algn="ctr">
            <a:solidFill>
              <a:schemeClr val="tx1"/>
            </a:solidFill>
            <a:prstDash val="solid"/>
            <a:round/>
            <a:headEnd type="none" w="lg" len="lg"/>
            <a:tailEnd type="stealth" w="lg" len="lg"/>
          </a:ln>
        </p:spPr>
      </p:cxnSp>
      <p:cxnSp>
        <p:nvCxnSpPr>
          <p:cNvPr id="86" name="直接连接符 85"/>
          <p:cNvCxnSpPr/>
          <p:nvPr/>
        </p:nvCxnSpPr>
        <p:spPr bwMode="auto">
          <a:xfrm flipH="1">
            <a:off x="5530601" y="4503558"/>
            <a:ext cx="395201" cy="106108"/>
          </a:xfrm>
          <a:prstGeom prst="line">
            <a:avLst/>
          </a:prstGeom>
          <a:solidFill>
            <a:schemeClr val="accent1"/>
          </a:solidFill>
          <a:ln w="12700" cap="flat" cmpd="sng" algn="ctr">
            <a:solidFill>
              <a:schemeClr val="tx1"/>
            </a:solidFill>
            <a:prstDash val="solid"/>
            <a:round/>
            <a:headEnd type="none" w="lg" len="lg"/>
            <a:tailEnd type="stealth" w="lg" len="lg"/>
          </a:ln>
        </p:spPr>
      </p:cxnSp>
      <p:cxnSp>
        <p:nvCxnSpPr>
          <p:cNvPr id="88" name="直接连接符 87"/>
          <p:cNvCxnSpPr/>
          <p:nvPr/>
        </p:nvCxnSpPr>
        <p:spPr bwMode="auto">
          <a:xfrm flipH="1">
            <a:off x="5615386" y="4528162"/>
            <a:ext cx="707210" cy="191797"/>
          </a:xfrm>
          <a:prstGeom prst="line">
            <a:avLst/>
          </a:prstGeom>
          <a:solidFill>
            <a:schemeClr val="accent1"/>
          </a:solidFill>
          <a:ln w="12700" cap="flat" cmpd="sng" algn="ctr">
            <a:solidFill>
              <a:schemeClr val="tx1"/>
            </a:solidFill>
            <a:prstDash val="solid"/>
            <a:round/>
            <a:headEnd type="none" w="lg" len="lg"/>
            <a:tailEnd type="stealth" w="lg" len="lg"/>
          </a:ln>
        </p:spPr>
      </p:cxnSp>
      <p:sp>
        <p:nvSpPr>
          <p:cNvPr id="94" name="矩形 93"/>
          <p:cNvSpPr/>
          <p:nvPr/>
        </p:nvSpPr>
        <p:spPr bwMode="auto">
          <a:xfrm>
            <a:off x="3665671" y="5410503"/>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2961475" y="5418898"/>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7" name="矩形 96"/>
          <p:cNvSpPr/>
          <p:nvPr/>
        </p:nvSpPr>
        <p:spPr bwMode="auto">
          <a:xfrm>
            <a:off x="4694080" y="5405104"/>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8" name="矩形 97"/>
          <p:cNvSpPr/>
          <p:nvPr/>
        </p:nvSpPr>
        <p:spPr bwMode="auto">
          <a:xfrm>
            <a:off x="5761079" y="5411677"/>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9" name="矩形 98"/>
          <p:cNvSpPr/>
          <p:nvPr/>
        </p:nvSpPr>
        <p:spPr>
          <a:xfrm>
            <a:off x="3623068" y="5888305"/>
            <a:ext cx="1967655" cy="276999"/>
          </a:xfrm>
          <a:prstGeom prst="rect">
            <a:avLst/>
          </a:prstGeom>
        </p:spPr>
        <p:txBody>
          <a:bodyPr wrap="none">
            <a:spAutoFit/>
          </a:bodyPr>
          <a:lstStyle/>
          <a:p>
            <a:r>
              <a:rPr lang="en-US" altLang="zh-CN" b="1" dirty="0">
                <a:solidFill>
                  <a:srgbClr val="FF0000"/>
                </a:solidFill>
              </a:rPr>
              <a:t>TXOPs through contention</a:t>
            </a:r>
            <a:endParaRPr lang="zh-CN" altLang="en-US" b="1" dirty="0">
              <a:solidFill>
                <a:srgbClr val="FF0000"/>
              </a:solidFill>
            </a:endParaRPr>
          </a:p>
        </p:txBody>
      </p:sp>
      <p:cxnSp>
        <p:nvCxnSpPr>
          <p:cNvPr id="101" name="直接箭头连接符 100"/>
          <p:cNvCxnSpPr>
            <a:endCxn id="99" idx="1"/>
          </p:cNvCxnSpPr>
          <p:nvPr/>
        </p:nvCxnSpPr>
        <p:spPr bwMode="auto">
          <a:xfrm>
            <a:off x="3052886" y="5734437"/>
            <a:ext cx="570182" cy="292368"/>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03" name="直接箭头连接符 102"/>
          <p:cNvCxnSpPr/>
          <p:nvPr/>
        </p:nvCxnSpPr>
        <p:spPr bwMode="auto">
          <a:xfrm>
            <a:off x="3745571" y="5734437"/>
            <a:ext cx="270272" cy="153868"/>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05" name="直接箭头连接符 104"/>
          <p:cNvCxnSpPr>
            <a:endCxn id="99" idx="0"/>
          </p:cNvCxnSpPr>
          <p:nvPr/>
        </p:nvCxnSpPr>
        <p:spPr bwMode="auto">
          <a:xfrm flipH="1">
            <a:off x="4606896" y="5754729"/>
            <a:ext cx="202649" cy="133576"/>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07" name="直接箭头连接符 106"/>
          <p:cNvCxnSpPr/>
          <p:nvPr/>
        </p:nvCxnSpPr>
        <p:spPr bwMode="auto">
          <a:xfrm flipH="1">
            <a:off x="5334278" y="5734437"/>
            <a:ext cx="500111" cy="194452"/>
          </a:xfrm>
          <a:prstGeom prst="straightConnector1">
            <a:avLst/>
          </a:prstGeom>
          <a:solidFill>
            <a:schemeClr val="accent1"/>
          </a:solidFill>
          <a:ln w="12700" cap="flat" cmpd="sng" algn="ctr">
            <a:solidFill>
              <a:schemeClr val="tx1"/>
            </a:solidFill>
            <a:prstDash val="solid"/>
            <a:round/>
            <a:headEnd type="none" w="sm" len="sm"/>
            <a:tailEnd type="triangle"/>
          </a:ln>
        </p:spPr>
      </p:cxnSp>
    </p:spTree>
    <p:extLst>
      <p:ext uri="{BB962C8B-B14F-4D97-AF65-F5344CB8AC3E}">
        <p14:creationId xmlns:p14="http://schemas.microsoft.com/office/powerpoint/2010/main" val="174405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b="0" dirty="0" smtClean="0">
                <a:ea typeface="Gulim" panose="020B0600000101010101" charset="-127"/>
              </a:rPr>
              <a:t>Admission control </a:t>
            </a:r>
            <a:r>
              <a:rPr lang="en-US" altLang="ko-KR" b="0" dirty="0">
                <a:ea typeface="Gulim" panose="020B0600000101010101" charset="-127"/>
              </a:rPr>
              <a:t>for </a:t>
            </a:r>
            <a:r>
              <a:rPr lang="en-GB" altLang="ko-KR" b="0" dirty="0">
                <a:ea typeface="Gulim" panose="020B0600000101010101" charset="-127"/>
              </a:rPr>
              <a:t>m</a:t>
            </a:r>
            <a:r>
              <a:rPr lang="en-GB" altLang="zh-CN" b="0" dirty="0">
                <a:ea typeface="Gulim" panose="020B0600000101010101" charset="-127"/>
              </a:rPr>
              <a:t>ulti-band/multi-channel </a:t>
            </a:r>
            <a:r>
              <a:rPr lang="en-US" altLang="ko-KR" b="0" dirty="0">
                <a:ea typeface="Gulim" panose="020B0600000101010101" charset="-127"/>
              </a:rPr>
              <a:t>operation </a:t>
            </a:r>
            <a:endParaRPr lang="zh-CN" altLang="en-US" dirty="0"/>
          </a:p>
        </p:txBody>
      </p:sp>
      <p:sp>
        <p:nvSpPr>
          <p:cNvPr id="3" name="内容占位符 2"/>
          <p:cNvSpPr>
            <a:spLocks noGrp="1"/>
          </p:cNvSpPr>
          <p:nvPr>
            <p:ph idx="1"/>
          </p:nvPr>
        </p:nvSpPr>
        <p:spPr>
          <a:xfrm>
            <a:off x="685800" y="1916832"/>
            <a:ext cx="7858125" cy="3888432"/>
          </a:xfrm>
        </p:spPr>
        <p:txBody>
          <a:bodyPr/>
          <a:lstStyle/>
          <a:p>
            <a:pPr algn="just"/>
            <a:r>
              <a:rPr lang="en-US" altLang="ja-JP" sz="2000" b="0" dirty="0">
                <a:ea typeface="Gulim" panose="020B0600000101010101" charset="-127"/>
              </a:rPr>
              <a:t>Since admission control is a direct method  to lower latency and </a:t>
            </a:r>
            <a:r>
              <a:rPr lang="en-US" altLang="ja-JP" sz="2000" b="0" dirty="0" smtClean="0">
                <a:ea typeface="Gulim" panose="020B0600000101010101" charset="-127"/>
              </a:rPr>
              <a:t>jitter, flexible </a:t>
            </a:r>
            <a:r>
              <a:rPr lang="en-US" altLang="ja-JP" sz="2000" b="0" dirty="0">
                <a:ea typeface="Gulim" panose="020B0600000101010101" charset="-127"/>
              </a:rPr>
              <a:t>admission control </a:t>
            </a:r>
            <a:r>
              <a:rPr lang="en-US" altLang="zh-CN" sz="2000" b="0" dirty="0">
                <a:ea typeface="Gulim" panose="020B0600000101010101" charset="-127"/>
              </a:rPr>
              <a:t>strategies can be adopted for </a:t>
            </a:r>
            <a:r>
              <a:rPr lang="en-US" altLang="ko-KR" sz="2000" b="0" dirty="0">
                <a:ea typeface="Gulim" panose="020B0600000101010101" charset="-127"/>
              </a:rPr>
              <a:t>different bands or </a:t>
            </a:r>
            <a:r>
              <a:rPr lang="en-US" altLang="ko-KR" sz="2000" b="0" dirty="0" smtClean="0">
                <a:ea typeface="Gulim" panose="020B0600000101010101" charset="-127"/>
              </a:rPr>
              <a:t>channels</a:t>
            </a:r>
            <a:r>
              <a:rPr lang="en-US" altLang="ko-KR" sz="2000" b="0" dirty="0">
                <a:ea typeface="Gulim" panose="020B0600000101010101" charset="-127"/>
              </a:rPr>
              <a:t> </a:t>
            </a:r>
            <a:r>
              <a:rPr lang="en-US" altLang="ko-KR" sz="2000" b="0" dirty="0" smtClean="0">
                <a:ea typeface="Gulim" panose="020B0600000101010101" charset="-127"/>
              </a:rPr>
              <a:t>according the types of application, the priorities of the services, the types of STAs, etc. </a:t>
            </a:r>
          </a:p>
          <a:p>
            <a:pPr algn="just"/>
            <a:r>
              <a:rPr lang="en-US" altLang="ko-KR" sz="2000" b="0" dirty="0" smtClean="0">
                <a:ea typeface="Gulim" panose="020B0600000101010101" charset="-127"/>
              </a:rPr>
              <a:t>Different kinds of applications can be loaded on  different bands or channels. For example, the RTA data which needs low latency and jitter is controlled to be transmitted on one channel or band, and the data of best-effort applications is controlled to be transmitted on the other channels or bands. </a:t>
            </a:r>
          </a:p>
          <a:p>
            <a:pPr algn="just"/>
            <a:r>
              <a:rPr lang="en-US" altLang="ko-KR" sz="2000" b="0" dirty="0" smtClean="0">
                <a:ea typeface="Gulim" panose="020B0600000101010101" charset="-127"/>
              </a:rPr>
              <a:t>The number of the STAs to access the channel which transmits the data of RTA applications is strictly limited to guarantee the low latency and jitter performance.</a:t>
            </a: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6</a:t>
            </a:fld>
            <a:endParaRPr lang="en-US" altLang="zh-CN" dirty="0"/>
          </a:p>
        </p:txBody>
      </p:sp>
    </p:spTree>
    <p:extLst>
      <p:ext uri="{BB962C8B-B14F-4D97-AF65-F5344CB8AC3E}">
        <p14:creationId xmlns:p14="http://schemas.microsoft.com/office/powerpoint/2010/main" val="26810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a:xfrm>
            <a:off x="685800" y="1981200"/>
            <a:ext cx="8206680" cy="4114800"/>
          </a:xfrm>
        </p:spPr>
        <p:txBody>
          <a:bodyPr/>
          <a:lstStyle/>
          <a:p>
            <a:pPr algn="just">
              <a:buFont typeface="Wingdings" panose="05000000000000000000" pitchFamily="2" charset="2"/>
              <a:buChar char="p"/>
            </a:pPr>
            <a:r>
              <a:rPr lang="en-US" altLang="zh-CN" sz="2000" b="0" dirty="0"/>
              <a:t>The latency improvement is not enough to support RTA if only depending on the </a:t>
            </a:r>
            <a:r>
              <a:rPr lang="en-GB" altLang="zh-CN" sz="2000" b="0" dirty="0" smtClean="0">
                <a:ea typeface="Gulim" panose="020B0600000101010101" charset="-127"/>
              </a:rPr>
              <a:t>multi-band/multi-channel</a:t>
            </a:r>
            <a:r>
              <a:rPr lang="en-US" altLang="zh-CN" sz="2000" b="0" dirty="0" smtClean="0"/>
              <a:t> </a:t>
            </a:r>
            <a:r>
              <a:rPr lang="en-US" altLang="zh-CN" sz="2000" b="0" dirty="0"/>
              <a:t>operation. </a:t>
            </a:r>
            <a:endParaRPr lang="en-US" altLang="zh-CN" sz="2000" b="0" dirty="0" smtClean="0"/>
          </a:p>
          <a:p>
            <a:pPr algn="just">
              <a:buFont typeface="Wingdings" panose="05000000000000000000" pitchFamily="2" charset="2"/>
              <a:buChar char="p"/>
            </a:pPr>
            <a:endParaRPr lang="en-US" altLang="zh-CN" sz="2000" b="0" dirty="0">
              <a:ea typeface="Gulim" panose="020B0600000101010101" charset="-127"/>
            </a:endParaRPr>
          </a:p>
          <a:p>
            <a:pPr marL="285750" indent="-285750" algn="just">
              <a:buFont typeface="Wingdings" panose="05000000000000000000" pitchFamily="2" charset="2"/>
              <a:buChar char="p"/>
            </a:pPr>
            <a:r>
              <a:rPr lang="en-US" altLang="zh-CN" sz="2000" b="0" dirty="0"/>
              <a:t>The combination of </a:t>
            </a:r>
            <a:r>
              <a:rPr lang="en-GB" altLang="zh-CN" sz="2000" b="0" dirty="0">
                <a:ea typeface="Gulim" panose="020B0600000101010101" charset="-127"/>
              </a:rPr>
              <a:t>multi-band/multi-channel </a:t>
            </a:r>
            <a:r>
              <a:rPr lang="en-GB" altLang="zh-CN" sz="2000" b="0" dirty="0" smtClean="0">
                <a:ea typeface="Gulim" panose="020B0600000101010101" charset="-127"/>
              </a:rPr>
              <a:t>operation, </a:t>
            </a:r>
            <a:r>
              <a:rPr lang="en-US" altLang="ja-JP" sz="2000" b="0" dirty="0"/>
              <a:t>time scheduling </a:t>
            </a:r>
            <a:r>
              <a:rPr lang="en-GB" altLang="zh-CN" sz="2000" b="0" dirty="0">
                <a:ea typeface="Gulim" panose="020B0600000101010101" charset="-127"/>
              </a:rPr>
              <a:t>and admission control needs to be considered to further lower the latency and jitter so as to satisfy the requirements for RTA</a:t>
            </a:r>
            <a:r>
              <a:rPr lang="en-GB" altLang="zh-CN" sz="2000" b="0" dirty="0" smtClean="0">
                <a:ea typeface="Gulim" panose="020B0600000101010101" charset="-127"/>
              </a:rPr>
              <a:t>.</a:t>
            </a:r>
          </a:p>
          <a:p>
            <a:pPr marL="285750" indent="-285750" algn="just">
              <a:buFont typeface="Wingdings" panose="05000000000000000000" pitchFamily="2" charset="2"/>
              <a:buChar char="p"/>
            </a:pPr>
            <a:endParaRPr lang="en-GB" altLang="zh-CN" sz="2000" b="0" dirty="0">
              <a:ea typeface="Gulim" panose="020B0600000101010101" charset="-127"/>
            </a:endParaRPr>
          </a:p>
          <a:p>
            <a:pPr marL="285750" indent="-285750" algn="just">
              <a:buFont typeface="Wingdings" panose="05000000000000000000" pitchFamily="2" charset="2"/>
              <a:buChar char="p"/>
            </a:pPr>
            <a:r>
              <a:rPr lang="en-US" altLang="zh-CN" sz="2000" b="0" dirty="0" smtClean="0"/>
              <a:t>Flexible channel access methods can be considered for </a:t>
            </a:r>
            <a:r>
              <a:rPr lang="en-GB" altLang="zh-CN" sz="2000" b="0" dirty="0" smtClean="0">
                <a:ea typeface="Gulim" panose="020B0600000101010101" charset="-127"/>
              </a:rPr>
              <a:t>multi-band/multi-channel </a:t>
            </a:r>
            <a:r>
              <a:rPr lang="en-US" altLang="ko-KR" sz="2000" b="0" dirty="0" smtClean="0">
                <a:ea typeface="Gulim" panose="020B0600000101010101" charset="-127"/>
              </a:rPr>
              <a:t>operation.</a:t>
            </a:r>
            <a:endParaRPr lang="en-GB"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7</a:t>
            </a:fld>
            <a:endParaRPr lang="en-US" altLang="zh-CN" dirty="0"/>
          </a:p>
        </p:txBody>
      </p:sp>
    </p:spTree>
    <p:extLst>
      <p:ext uri="{BB962C8B-B14F-4D97-AF65-F5344CB8AC3E}">
        <p14:creationId xmlns:p14="http://schemas.microsoft.com/office/powerpoint/2010/main" val="869738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a:buFont typeface="+mj-lt"/>
              <a:buAutoNum type="arabicPeriod"/>
            </a:pPr>
            <a:r>
              <a:rPr lang="en-US" altLang="zh-CN" sz="2000" b="0" dirty="0" smtClean="0"/>
              <a:t>11-18-1231-06-0eht-eht-draft-proposed-par, </a:t>
            </a:r>
            <a:r>
              <a:rPr lang="en-GB" altLang="zh-CN" sz="2000" b="0" dirty="0"/>
              <a:t>802.11 EHT Proposed </a:t>
            </a:r>
            <a:r>
              <a:rPr lang="en-GB" altLang="zh-CN" sz="2000" b="0" dirty="0" smtClean="0"/>
              <a:t>PAR</a:t>
            </a:r>
          </a:p>
          <a:p>
            <a:pPr>
              <a:buFont typeface="+mj-lt"/>
              <a:buAutoNum type="arabicPeriod"/>
            </a:pPr>
            <a:r>
              <a:rPr lang="en-US" altLang="zh-CN" sz="2000" b="0" dirty="0"/>
              <a:t>11-18-1233-07-0eht-eht-draft-proposed-csd, </a:t>
            </a:r>
            <a:r>
              <a:rPr lang="en-GB" altLang="zh-CN" sz="2000" b="0" dirty="0"/>
              <a:t>IEEE 802.11 EHT draft Proposed </a:t>
            </a:r>
            <a:r>
              <a:rPr lang="en-GB" altLang="zh-CN" sz="2000" b="0" dirty="0" smtClean="0"/>
              <a:t>CSD</a:t>
            </a:r>
          </a:p>
          <a:p>
            <a:pPr>
              <a:buFont typeface="+mj-lt"/>
              <a:buAutoNum type="arabicPeriod"/>
            </a:pPr>
            <a:r>
              <a:rPr lang="en-US" altLang="zh-CN" sz="2000" b="0" dirty="0"/>
              <a:t>11-19-1081-01-00be-multi-link-aggregation-gain-analysis-latency,Multi-Link Aggregation: Latency </a:t>
            </a:r>
            <a:r>
              <a:rPr lang="en-US" altLang="zh-CN" sz="2000" b="0" dirty="0" smtClean="0"/>
              <a:t>Gains</a:t>
            </a:r>
          </a:p>
          <a:p>
            <a:pPr>
              <a:buFont typeface="+mj-lt"/>
              <a:buAutoNum type="arabicPeriod"/>
            </a:pPr>
            <a:r>
              <a:rPr lang="en-GB" altLang="zh-CN" sz="2000" b="0" dirty="0" smtClean="0"/>
              <a:t>11-19-0065-06-0rta-rta-tig-summary-and-recommendations, </a:t>
            </a:r>
            <a:r>
              <a:rPr lang="en-GB" altLang="zh-CN" sz="2000" b="0" dirty="0"/>
              <a:t>RTA report summary</a:t>
            </a:r>
          </a:p>
          <a:p>
            <a:pPr>
              <a:buFont typeface="+mj-lt"/>
              <a:buAutoNum type="arabicPeriod"/>
            </a:pPr>
            <a:endParaRPr lang="en-US" altLang="zh-CN" sz="1800" dirty="0" smtClean="0"/>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8</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424118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758</Words>
  <Application>Microsoft Office PowerPoint</Application>
  <PresentationFormat>全屏显示(4:3)</PresentationFormat>
  <Paragraphs>112</Paragraphs>
  <Slides>9</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Gulim</vt:lpstr>
      <vt:lpstr>宋体</vt:lpstr>
      <vt:lpstr>宋体</vt:lpstr>
      <vt:lpstr>Arial</vt:lpstr>
      <vt:lpstr>Calibri</vt:lpstr>
      <vt:lpstr>Times New Roman</vt:lpstr>
      <vt:lpstr>Wingdings</vt:lpstr>
      <vt:lpstr>802-11-Submission</vt:lpstr>
      <vt:lpstr>PowerPoint 演示文稿</vt:lpstr>
      <vt:lpstr>Introduction</vt:lpstr>
      <vt:lpstr>Background</vt:lpstr>
      <vt:lpstr>Requirements for the optimization of of multi-band/multi-channel operation </vt:lpstr>
      <vt:lpstr>Channel access methods for multi-band/multi-channel operation </vt:lpstr>
      <vt:lpstr>Admission control for multi-band/multi-channel operation </vt:lpstr>
      <vt:lpstr>Conclusions</vt:lpstr>
      <vt:lpstr>References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2019-09-15T17:37:55Z</dcterms:modified>
</cp:coreProperties>
</file>