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72" r:id="rId7"/>
    <p:sldId id="262" r:id="rId8"/>
    <p:sldId id="273" r:id="rId9"/>
    <p:sldId id="274" r:id="rId10"/>
    <p:sldId id="275" r:id="rId11"/>
    <p:sldId id="276" r:id="rId12"/>
    <p:sldId id="278" r:id="rId13"/>
    <p:sldId id="279" r:id="rId14"/>
    <p:sldId id="280" r:id="rId15"/>
    <p:sldId id="288" r:id="rId16"/>
    <p:sldId id="283" r:id="rId17"/>
    <p:sldId id="281" r:id="rId18"/>
    <p:sldId id="284" r:id="rId19"/>
    <p:sldId id="277" r:id="rId20"/>
    <p:sldId id="286" r:id="rId21"/>
    <p:sldId id="287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thanasios Stavridis" initials="AS" lastIdx="1" clrIdx="0">
    <p:extLst>
      <p:ext uri="{19B8F6BF-5375-455C-9EA6-DF929625EA0E}">
        <p15:presenceInfo xmlns:p15="http://schemas.microsoft.com/office/powerpoint/2012/main" userId="S-1-5-21-1538607324-3213881460-940295383-1378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3E39D5-2822-40E7-816D-14A64BBB1B9E}" v="1" dt="2019-09-17T14:39:54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92" autoAdjust="0"/>
    <p:restoredTop sz="63575" autoAdjust="0"/>
  </p:normalViewPr>
  <p:slideViewPr>
    <p:cSldViewPr>
      <p:cViewPr varScale="1">
        <p:scale>
          <a:sx n="42" d="100"/>
          <a:sy n="42" d="100"/>
        </p:scale>
        <p:origin x="150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4075" y="2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hanasios Stavridis" userId="1845495f-5fed-418f-9505-a3d89ae7bf7f" providerId="ADAL" clId="{BA43F4B9-9683-40AA-B163-D0FBC9A373DE}"/>
    <pc:docChg chg="modSld">
      <pc:chgData name="Athanasios Stavridis" userId="1845495f-5fed-418f-9505-a3d89ae7bf7f" providerId="ADAL" clId="{BA43F4B9-9683-40AA-B163-D0FBC9A373DE}" dt="2019-09-17T14:39:54.543" v="1"/>
      <pc:docMkLst>
        <pc:docMk/>
      </pc:docMkLst>
      <pc:sldChg chg="modNotesTx">
        <pc:chgData name="Athanasios Stavridis" userId="1845495f-5fed-418f-9505-a3d89ae7bf7f" providerId="ADAL" clId="{BA43F4B9-9683-40AA-B163-D0FBC9A373DE}" dt="2019-09-17T14:35:45.517" v="0" actId="14"/>
        <pc:sldMkLst>
          <pc:docMk/>
          <pc:sldMk cId="0" sldId="262"/>
        </pc:sldMkLst>
      </pc:sldChg>
      <pc:sldChg chg="modAnim">
        <pc:chgData name="Athanasios Stavridis" userId="1845495f-5fed-418f-9505-a3d89ae7bf7f" providerId="ADAL" clId="{BA43F4B9-9683-40AA-B163-D0FBC9A373DE}" dt="2019-09-17T14:39:54.543" v="1"/>
        <pc:sldMkLst>
          <pc:docMk/>
          <pc:sldMk cId="3722139481" sldId="277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47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00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44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82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37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98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10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43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43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51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5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70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00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33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86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802.11-19/1612r1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86231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Multi-Band Operation in LC and Hybrid LC/RF Networks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699" y="20608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484473"/>
              </p:ext>
            </p:extLst>
          </p:nvPr>
        </p:nvGraphicFramePr>
        <p:xfrm>
          <a:off x="407988" y="2780928"/>
          <a:ext cx="7796212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356419" imgH="2641030" progId="Word.Document.8">
                  <p:embed/>
                </p:oleObj>
              </mc:Choice>
              <mc:Fallback>
                <p:oleObj name="Document" r:id="rId4" imgW="8356419" imgH="26410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2780928"/>
                        <a:ext cx="7796212" cy="2459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12750" y="237766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Non-Transparent FST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7D301B-754B-4AB0-9CB6-DA08375EB747}"/>
              </a:ext>
            </a:extLst>
          </p:cNvPr>
          <p:cNvSpPr txBox="1"/>
          <p:nvPr/>
        </p:nvSpPr>
        <p:spPr>
          <a:xfrm>
            <a:off x="742115" y="5148261"/>
            <a:ext cx="7772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[1, Section 4.9.4]: Reference model for a multiband capable device and non-transparent FST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layers above 802.11 are involved of the multi-band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8D9A16-15B1-4BB3-A992-F1903B588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28854"/>
            <a:ext cx="6948264" cy="351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522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An Example of the FST Setup Protocol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12776"/>
            <a:ext cx="5886812" cy="44672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34FB7F-F362-48EE-B108-F09457FD36E2}"/>
              </a:ext>
            </a:extLst>
          </p:cNvPr>
          <p:cNvSpPr txBox="1"/>
          <p:nvPr/>
        </p:nvSpPr>
        <p:spPr>
          <a:xfrm>
            <a:off x="539552" y="6101059"/>
            <a:ext cx="104387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Source: [1]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545A57-B99B-4EBB-BA4C-BDB1586FDEF4}"/>
              </a:ext>
            </a:extLst>
          </p:cNvPr>
          <p:cNvSpPr txBox="1"/>
          <p:nvPr/>
        </p:nvSpPr>
        <p:spPr>
          <a:xfrm>
            <a:off x="3995936" y="5985642"/>
            <a:ext cx="15384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New band</a:t>
            </a:r>
          </a:p>
          <a:p>
            <a:r>
              <a:rPr lang="en-US" sz="1500" dirty="0">
                <a:solidFill>
                  <a:schemeClr val="tx1"/>
                </a:solidFill>
              </a:rPr>
              <a:t>Old band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BA1128-E7B6-48C5-B374-180DBA358A0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79912" y="5839772"/>
            <a:ext cx="216023" cy="2488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976BAA-8E11-4E31-89E6-1D17A3A8E27F}"/>
              </a:ext>
            </a:extLst>
          </p:cNvPr>
          <p:cNvCxnSpPr>
            <a:cxnSpLocks/>
          </p:cNvCxnSpPr>
          <p:nvPr/>
        </p:nvCxnSpPr>
        <p:spPr bwMode="auto">
          <a:xfrm flipV="1">
            <a:off x="4932041" y="5892793"/>
            <a:ext cx="144015" cy="2582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C55AE0-281C-4754-A9A0-AB4E5EDB63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89237" y="5839772"/>
            <a:ext cx="906700" cy="5415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E085A8-A3A5-4601-B16F-94577B5B6F4C}"/>
              </a:ext>
            </a:extLst>
          </p:cNvPr>
          <p:cNvCxnSpPr>
            <a:cxnSpLocks/>
          </p:cNvCxnSpPr>
          <p:nvPr/>
        </p:nvCxnSpPr>
        <p:spPr bwMode="auto">
          <a:xfrm flipV="1">
            <a:off x="4889436" y="5877272"/>
            <a:ext cx="906700" cy="5415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7621953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LC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12ADB0-BAC2-456E-B50B-5DE2178B35CE}"/>
              </a:ext>
            </a:extLst>
          </p:cNvPr>
          <p:cNvSpPr/>
          <p:nvPr/>
        </p:nvSpPr>
        <p:spPr bwMode="auto">
          <a:xfrm>
            <a:off x="7288394" y="1941035"/>
            <a:ext cx="235934" cy="180975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B0D1F-947C-4DA7-9833-1CFA778A7274}"/>
              </a:ext>
            </a:extLst>
          </p:cNvPr>
          <p:cNvSpPr txBox="1"/>
          <p:nvPr/>
        </p:nvSpPr>
        <p:spPr>
          <a:xfrm>
            <a:off x="7447733" y="17986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LC bands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087A2D-F427-41E8-9270-3057F17BB3AE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857E0A-25DA-468F-AC02-D3B55A0EFFDB}"/>
              </a:ext>
            </a:extLst>
          </p:cNvPr>
          <p:cNvSpPr txBox="1"/>
          <p:nvPr/>
        </p:nvSpPr>
        <p:spPr>
          <a:xfrm rot="20270902" flipH="1">
            <a:off x="2038861" y="3413579"/>
            <a:ext cx="4998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To be treated once the LC band are defined (if needed)</a:t>
            </a:r>
          </a:p>
        </p:txBody>
      </p:sp>
    </p:spTree>
    <p:extLst>
      <p:ext uri="{BB962C8B-B14F-4D97-AF65-F5344CB8AC3E}">
        <p14:creationId xmlns:p14="http://schemas.microsoft.com/office/powerpoint/2010/main" val="2659512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RF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7A4609-A632-41A9-B467-119C6FA35628}"/>
              </a:ext>
            </a:extLst>
          </p:cNvPr>
          <p:cNvSpPr/>
          <p:nvPr/>
        </p:nvSpPr>
        <p:spPr bwMode="auto">
          <a:xfrm>
            <a:off x="7288394" y="2353306"/>
            <a:ext cx="235934" cy="180975"/>
          </a:xfrm>
          <a:prstGeom prst="rect">
            <a:avLst/>
          </a:prstGeom>
          <a:solidFill>
            <a:srgbClr val="C0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843CF-4462-45C6-86C5-D3C6064FCE02}"/>
              </a:ext>
            </a:extLst>
          </p:cNvPr>
          <p:cNvSpPr txBox="1"/>
          <p:nvPr/>
        </p:nvSpPr>
        <p:spPr>
          <a:xfrm>
            <a:off x="7447733" y="220217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RF bands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815D59-C720-459A-AF94-202E8C03612E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183E1C-5F82-4B7E-B41C-7CE3FEAD3BB2}"/>
              </a:ext>
            </a:extLst>
          </p:cNvPr>
          <p:cNvSpPr txBox="1"/>
          <p:nvPr/>
        </p:nvSpPr>
        <p:spPr>
          <a:xfrm rot="20270902" flipH="1">
            <a:off x="2038861" y="3413579"/>
            <a:ext cx="4998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Already taken care by other flavors of 802.11</a:t>
            </a:r>
          </a:p>
        </p:txBody>
      </p:sp>
    </p:spTree>
    <p:extLst>
      <p:ext uri="{BB962C8B-B14F-4D97-AF65-F5344CB8AC3E}">
        <p14:creationId xmlns:p14="http://schemas.microsoft.com/office/powerpoint/2010/main" val="2664826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5" grpId="0" animBg="1"/>
      <p:bldP spid="17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RF and LC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12ADB0-BAC2-456E-B50B-5DE2178B35CE}"/>
              </a:ext>
            </a:extLst>
          </p:cNvPr>
          <p:cNvSpPr/>
          <p:nvPr/>
        </p:nvSpPr>
        <p:spPr bwMode="auto">
          <a:xfrm>
            <a:off x="7288394" y="1941035"/>
            <a:ext cx="235934" cy="180975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7A4609-A632-41A9-B467-119C6FA35628}"/>
              </a:ext>
            </a:extLst>
          </p:cNvPr>
          <p:cNvSpPr/>
          <p:nvPr/>
        </p:nvSpPr>
        <p:spPr bwMode="auto">
          <a:xfrm>
            <a:off x="7288394" y="2353306"/>
            <a:ext cx="235934" cy="180975"/>
          </a:xfrm>
          <a:prstGeom prst="rect">
            <a:avLst/>
          </a:prstGeom>
          <a:solidFill>
            <a:srgbClr val="C0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B0D1F-947C-4DA7-9833-1CFA778A7274}"/>
              </a:ext>
            </a:extLst>
          </p:cNvPr>
          <p:cNvSpPr txBox="1"/>
          <p:nvPr/>
        </p:nvSpPr>
        <p:spPr>
          <a:xfrm>
            <a:off x="7447733" y="17986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LC bands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843CF-4462-45C6-86C5-D3C6064FCE02}"/>
              </a:ext>
            </a:extLst>
          </p:cNvPr>
          <p:cNvSpPr txBox="1"/>
          <p:nvPr/>
        </p:nvSpPr>
        <p:spPr>
          <a:xfrm>
            <a:off x="7447733" y="220217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RF bands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0DBD71-0CA8-40C8-A269-E8EAB4BFB361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</p:spTree>
    <p:extLst>
      <p:ext uri="{BB962C8B-B14F-4D97-AF65-F5344CB8AC3E}">
        <p14:creationId xmlns:p14="http://schemas.microsoft.com/office/powerpoint/2010/main" val="226189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LC and RF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12ADB0-BAC2-456E-B50B-5DE2178B35CE}"/>
              </a:ext>
            </a:extLst>
          </p:cNvPr>
          <p:cNvSpPr/>
          <p:nvPr/>
        </p:nvSpPr>
        <p:spPr bwMode="auto">
          <a:xfrm>
            <a:off x="7288394" y="1941035"/>
            <a:ext cx="235934" cy="180975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7A4609-A632-41A9-B467-119C6FA35628}"/>
              </a:ext>
            </a:extLst>
          </p:cNvPr>
          <p:cNvSpPr/>
          <p:nvPr/>
        </p:nvSpPr>
        <p:spPr bwMode="auto">
          <a:xfrm>
            <a:off x="7288394" y="2353306"/>
            <a:ext cx="235934" cy="180975"/>
          </a:xfrm>
          <a:prstGeom prst="rect">
            <a:avLst/>
          </a:prstGeom>
          <a:solidFill>
            <a:srgbClr val="C0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B0D1F-947C-4DA7-9833-1CFA778A7274}"/>
              </a:ext>
            </a:extLst>
          </p:cNvPr>
          <p:cNvSpPr txBox="1"/>
          <p:nvPr/>
        </p:nvSpPr>
        <p:spPr>
          <a:xfrm>
            <a:off x="7447733" y="17986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LC bands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843CF-4462-45C6-86C5-D3C6064FCE02}"/>
              </a:ext>
            </a:extLst>
          </p:cNvPr>
          <p:cNvSpPr txBox="1"/>
          <p:nvPr/>
        </p:nvSpPr>
        <p:spPr>
          <a:xfrm>
            <a:off x="7447733" y="220217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RF bands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9BE450-EBDC-49F4-842F-EDC25790946A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</p:spTree>
    <p:extLst>
      <p:ext uri="{BB962C8B-B14F-4D97-AF65-F5344CB8AC3E}">
        <p14:creationId xmlns:p14="http://schemas.microsoft.com/office/powerpoint/2010/main" val="4266871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-108520" y="404664"/>
            <a:ext cx="925252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Cases of FST in the Optical and RF Spectrum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196752"/>
            <a:ext cx="8820472" cy="4467200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Concurrent use of RF bands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Concurrent use of LC bands</a:t>
            </a:r>
            <a:endParaRPr lang="en-GB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/>
                </a:solidFill>
              </a:rPr>
              <a:t>Concurrent use of LC and RF bands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bg2"/>
                </a:solidFill>
              </a:rPr>
              <a:t>Switch from a LC band to another LC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/>
              <a:t>Switch from an RF band to a LC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/>
              <a:t>Switch from a LC band to an RF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Switch from an RF band to an RF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/>
                </a:solidFill>
              </a:rPr>
              <a:t>A switch from an old band to a new band is not possible using the FST mechanism if there is: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GB" sz="1600" b="0" dirty="0">
                <a:solidFill>
                  <a:schemeClr val="tx1"/>
                </a:solidFill>
              </a:rPr>
              <a:t> a communication loss in the old band during the FST Setup phase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a communication loss in the new band during the FST Ack phase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1400" b="0" dirty="0">
                <a:solidFill>
                  <a:schemeClr val="tx1"/>
                </a:solidFill>
              </a:rPr>
              <a:t>Solution: follow th</a:t>
            </a:r>
            <a:r>
              <a:rPr lang="en-GB" sz="1400" dirty="0">
                <a:solidFill>
                  <a:schemeClr val="tx1"/>
                </a:solidFill>
              </a:rPr>
              <a:t>e same approach as AD or AY.         </a:t>
            </a:r>
          </a:p>
          <a:p>
            <a:pPr lvl="2" algn="just">
              <a:buFont typeface="Times New Roman" pitchFamily="16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There is no need for the FST Setup protocol to be implemented by the non multi-band capable devices.       </a:t>
            </a:r>
            <a:endParaRPr lang="en-GB" b="0" dirty="0"/>
          </a:p>
          <a:p>
            <a:pPr algn="just">
              <a:buFont typeface="Times New Roman" pitchFamily="16" charset="0"/>
              <a:buChar char="•"/>
            </a:pPr>
            <a:endParaRPr lang="en-GB" sz="2000" b="0" dirty="0"/>
          </a:p>
          <a:p>
            <a:pPr algn="just">
              <a:buFont typeface="Times New Roman" pitchFamily="16" charset="0"/>
              <a:buChar char="•"/>
            </a:pPr>
            <a:endParaRPr lang="en-GB" sz="2000" b="0" dirty="0"/>
          </a:p>
          <a:p>
            <a:pPr algn="just"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FC1D64-E63B-4561-9BB5-7DB5056E411E}"/>
              </a:ext>
            </a:extLst>
          </p:cNvPr>
          <p:cNvSpPr/>
          <p:nvPr/>
        </p:nvSpPr>
        <p:spPr bwMode="auto">
          <a:xfrm>
            <a:off x="6156176" y="1731077"/>
            <a:ext cx="235934" cy="180975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A6C7DE-300C-4532-80AA-44F3A437A16F}"/>
              </a:ext>
            </a:extLst>
          </p:cNvPr>
          <p:cNvSpPr txBox="1"/>
          <p:nvPr/>
        </p:nvSpPr>
        <p:spPr>
          <a:xfrm>
            <a:off x="6378524" y="1588730"/>
            <a:ext cx="2585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Not of current interest</a:t>
            </a:r>
          </a:p>
        </p:txBody>
      </p:sp>
    </p:spTree>
    <p:extLst>
      <p:ext uri="{BB962C8B-B14F-4D97-AF65-F5344CB8AC3E}">
        <p14:creationId xmlns:p14="http://schemas.microsoft.com/office/powerpoint/2010/main" val="372213948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709739"/>
            <a:ext cx="8820472" cy="44672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Should the 802.11bb amendment support multi-band operation between any band in the optical and sub-72 GHz RF spectrum?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/>
              <a:t>Y/N/A: 	-/-/-</a:t>
            </a:r>
          </a:p>
          <a:p>
            <a:pPr marL="0" indent="0"/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217195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709739"/>
            <a:ext cx="8820472" cy="4467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Instruct the editor to add the following sentence to the IEEE 802.11bb draft:</a:t>
            </a:r>
          </a:p>
          <a:p>
            <a:pPr marL="457200" lvl="1" indent="0">
              <a:buNone/>
            </a:pPr>
            <a:r>
              <a:rPr lang="en-US" dirty="0"/>
              <a:t>“X.Y.Z Light Communication (LC) STA</a:t>
            </a:r>
          </a:p>
          <a:p>
            <a:pPr marL="457200" lvl="1" indent="0">
              <a:buNone/>
            </a:pPr>
            <a:r>
              <a:rPr lang="de-DE" dirty="0"/>
              <a:t>The main MAC features in a 802.11bb STA are the following:</a:t>
            </a:r>
          </a:p>
          <a:p>
            <a:pPr lvl="3">
              <a:buFont typeface="Symbol" pitchFamily="2" charset="2"/>
              <a:buChar char="-"/>
            </a:pPr>
            <a:r>
              <a:rPr lang="de-DE" dirty="0">
                <a:solidFill>
                  <a:schemeClr val="tx1"/>
                </a:solidFill>
              </a:rPr>
              <a:t>Mandatory support for fast session transfer (FST) in the multi-band capable devices supporting light and other sub-72 GHz RF bands“</a:t>
            </a:r>
          </a:p>
          <a:p>
            <a:pPr lvl="3">
              <a:buFont typeface="Symbol" pitchFamily="2" charset="2"/>
              <a:buChar char="-"/>
            </a:pPr>
            <a:endParaRPr lang="de-DE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Move: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Second:</a:t>
            </a:r>
          </a:p>
          <a:p>
            <a:pPr marL="0" indent="0"/>
            <a:r>
              <a:rPr lang="en-GB" sz="2000" dirty="0"/>
              <a:t>        </a:t>
            </a:r>
          </a:p>
          <a:p>
            <a:pPr marL="0" indent="0"/>
            <a:r>
              <a:rPr lang="en-GB" sz="2000" dirty="0"/>
              <a:t>Y/N/A: 	-/-/-</a:t>
            </a:r>
          </a:p>
          <a:p>
            <a:pPr marL="0" indent="0"/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156602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7252" y="275109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996907"/>
            <a:ext cx="8712968" cy="4704879"/>
          </a:xfrm>
          <a:ln/>
        </p:spPr>
        <p:txBody>
          <a:bodyPr/>
          <a:lstStyle/>
          <a:p>
            <a:pPr algn="just"/>
            <a:r>
              <a:rPr lang="en-US" sz="2000" b="0" dirty="0"/>
              <a:t>[1]	IEEE Standard for Information technology--Telecommunications and information exchange between systems Local and metropolitan area networks--Specific requirements - Part 11: Wireless LAN Medium Access Control (MAC) and Physical Layer (PHY) Specifications," in IEEE Std 802.11-2016 (Revision of IEEE Std 802.11-2012) , vol., no., pp.1-3534, 14 Dec. 2016.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062664" cy="504056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objective of this contribution is to motivate the need and use of hybrid RF and LC network.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particular, we aim to promote the existing multi-band operation and Fast Session Transfer (FST) Setup protocol of [1] as way forward for forming hybrid LC and RF networks in the framework of the future 802.11bb.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addition, we shown that the existing multi-band operation and Fast Session Transfer (FST) Setup protocol of [1] can potentially be used in the optical bands in a straightforward way.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716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467200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Why Hybrid LC and RF Networks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Way Forward in 802.11bb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Multi-Band Operation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Fast Session Transfer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Transparent and Non-Transparent FST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Example of the FST Setup Protocol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Use Cases of FST in the Optical and RF Spectrum 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450424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47" y="549277"/>
            <a:ext cx="8034117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Hybrid LC and RF Networks in 802.11bb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AB2346-CDFD-45F9-B4A7-98C7B2D1697B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412776"/>
            <a:ext cx="6182330" cy="27188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BEF571-640F-465A-95F3-9EB4EF0AD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4282604"/>
            <a:ext cx="5595908" cy="217009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Why Hybrid LC and RF Networks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556792"/>
            <a:ext cx="8820472" cy="4467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Difficulties encountered by LC systems: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Low receive SINR (poor communication) in non-favourable geometric setups  of the transceiver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Connectivity problems due to the physical signal blockages 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Solutions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Optical domain (densification of the optical transmitters and receivers):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b="0" dirty="0"/>
              <a:t>Undesir</a:t>
            </a:r>
            <a:r>
              <a:rPr lang="en-GB" sz="1400" dirty="0"/>
              <a:t>able optical interference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Additional backhauling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Applicable only in static scenarios </a:t>
            </a:r>
          </a:p>
          <a:p>
            <a:pPr lvl="2">
              <a:buFont typeface="Times New Roman" pitchFamily="16" charset="0"/>
              <a:buChar char="•"/>
            </a:pP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Hybrid LC and RF domain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On-the-fly increased connectivity and communication robustness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Indirect support for high mobility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Coverage extension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Cross-room connectivity</a:t>
            </a:r>
          </a:p>
          <a:p>
            <a:pPr lvl="2">
              <a:buFont typeface="Times New Roman" pitchFamily="16" charset="0"/>
              <a:buChar char="•"/>
            </a:pPr>
            <a:endParaRPr lang="en-GB" sz="1400" b="0" dirty="0"/>
          </a:p>
        </p:txBody>
      </p:sp>
    </p:spTree>
    <p:extLst>
      <p:ext uri="{BB962C8B-B14F-4D97-AF65-F5344CB8AC3E}">
        <p14:creationId xmlns:p14="http://schemas.microsoft.com/office/powerpoint/2010/main" val="1813603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Way Forward in 802.11bb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557389"/>
            <a:ext cx="8820472" cy="47519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Preferences: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Good technical solution</a:t>
            </a:r>
            <a:endParaRPr lang="en-GB" sz="1600" b="0" dirty="0"/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M</a:t>
            </a:r>
            <a:r>
              <a:rPr lang="en-GB" sz="1600" b="0" dirty="0"/>
              <a:t>inimal standardization overhead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Reuse existing 802.11 mechanisms</a:t>
            </a:r>
          </a:p>
          <a:p>
            <a:pPr lvl="1">
              <a:buFont typeface="Times New Roman" pitchFamily="16" charset="0"/>
              <a:buChar char="•"/>
            </a:pPr>
            <a:endParaRPr lang="en-GB" sz="16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Suggested solution from IEEE STD 802.11-2016 [1]:</a:t>
            </a:r>
          </a:p>
          <a:p>
            <a:pPr lvl="1">
              <a:buFont typeface="Times New Roman" pitchFamily="16" charset="0"/>
              <a:buChar char="•"/>
            </a:pPr>
            <a:endParaRPr lang="en-GB" sz="1600" b="0" dirty="0"/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Multi-band operation and the Fast Session Transfer Mechanism (FST)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FST is introduced in IEEE STD 802.11-2016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Mainly motivated by the needs of 802.11ad (60 GHz)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Accommodation of the growing trend of multiband devices (different flavours of 802.11 in different frequency bands)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Efficien</a:t>
            </a:r>
            <a:r>
              <a:rPr lang="en-GB" sz="1600" dirty="0"/>
              <a:t>t utilization  of the available spectrum (both RF and LC)</a:t>
            </a:r>
            <a:endParaRPr lang="en-GB" sz="1200" b="0" dirty="0"/>
          </a:p>
          <a:p>
            <a:pPr lvl="1">
              <a:buFont typeface="Times New Roman" pitchFamily="16" charset="0"/>
              <a:buChar char="•"/>
            </a:pPr>
            <a:endParaRPr lang="en-GB" sz="16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22402446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Multi-Band Operation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841523"/>
            <a:ext cx="8820472" cy="4467200"/>
          </a:xfrm>
          <a:ln/>
        </p:spPr>
        <p:txBody>
          <a:bodyPr/>
          <a:lstStyle/>
          <a:p>
            <a:pPr lvl="1" algn="just">
              <a:buFont typeface="Times New Roman" pitchFamily="16" charset="0"/>
              <a:buChar char="•"/>
            </a:pPr>
            <a:r>
              <a:rPr lang="en-GB" dirty="0"/>
              <a:t>Based on IEEE STD 802.11-2016 [3], a multi-band capable device is able to: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Manage operation over more than one band in a simultaneous or non-simultaneous way.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support multiple MAC sublayers.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GB" sz="2200" dirty="0"/>
              <a:t>Multi-band procedures enable two multi-band capable devices to: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Discover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Synchronize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(de) Authenticate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(re) Associate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Disassociate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Manage resources with each other in any common band </a:t>
            </a:r>
          </a:p>
        </p:txBody>
      </p:sp>
    </p:spTree>
    <p:extLst>
      <p:ext uri="{BB962C8B-B14F-4D97-AF65-F5344CB8AC3E}">
        <p14:creationId xmlns:p14="http://schemas.microsoft.com/office/powerpoint/2010/main" val="1068612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Fast Session Transfer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626096"/>
            <a:ext cx="8820472" cy="4467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A session, in the context of FST, refers to the non-PHY state information that is stored in the two communicating STAs and is available before and after a session transition.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The FST session transition is managed by the FST session setup protocol.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FST session setup protocol: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A multi-band device participates either as a initiator or as a responder.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Includes fours states and rules how to move from one state to another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 States: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Initial (the FST session is in operational in one or both bands)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b="0" dirty="0"/>
              <a:t>Setup Complete (initiator and responder are ready to change their current bands)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Transition Done (initiator and responder are enabled to operate in the other band if the LLT field is 0)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b="0" dirty="0"/>
              <a:t>Transition Confirmed (</a:t>
            </a:r>
            <a:r>
              <a:rPr lang="en-GB" sz="1400" dirty="0"/>
              <a:t>initiator and responder </a:t>
            </a:r>
            <a:r>
              <a:rPr lang="en-GB" sz="1400" b="0" dirty="0"/>
              <a:t>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More details about the previous four states can be found in [1, Section 11.33.2]</a:t>
            </a:r>
          </a:p>
          <a:p>
            <a:pPr marL="0" indent="0"/>
            <a:r>
              <a:rPr lang="en-GB" sz="2000" b="0" dirty="0"/>
              <a:t>* Link Loss Timeout (LLT) field is a field in the </a:t>
            </a:r>
            <a:r>
              <a:rPr lang="fr-FR" sz="2000" b="0" dirty="0"/>
              <a:t>FST Setup </a:t>
            </a:r>
            <a:r>
              <a:rPr lang="fr-FR" sz="2000" b="0" dirty="0" err="1"/>
              <a:t>Request</a:t>
            </a:r>
            <a:r>
              <a:rPr lang="fr-FR" sz="2000" b="0" dirty="0"/>
              <a:t> frame format</a:t>
            </a:r>
            <a:r>
              <a:rPr lang="en-GB" sz="2000" b="0" dirty="0"/>
              <a:t> 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545004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Transparent FST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A945C4-C080-4708-8043-3E1AC7E45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767" y="1844824"/>
            <a:ext cx="6929647" cy="31683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7D301B-754B-4AB0-9CB6-DA08375EB747}"/>
              </a:ext>
            </a:extLst>
          </p:cNvPr>
          <p:cNvSpPr txBox="1"/>
          <p:nvPr/>
        </p:nvSpPr>
        <p:spPr>
          <a:xfrm>
            <a:off x="742115" y="5148261"/>
            <a:ext cx="8078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[1, Section 4.9.4]: Reference model for a multiband capable device and transparent FST.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layers above 802.11 are not participating in the multi-band operation</a:t>
            </a:r>
          </a:p>
        </p:txBody>
      </p:sp>
    </p:spTree>
    <p:extLst>
      <p:ext uri="{BB962C8B-B14F-4D97-AF65-F5344CB8AC3E}">
        <p14:creationId xmlns:p14="http://schemas.microsoft.com/office/powerpoint/2010/main" val="2872580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B4DDDC204E543820567BBDE657C68" ma:contentTypeVersion="4" ma:contentTypeDescription="Create a new document." ma:contentTypeScope="" ma:versionID="ca50b4d6bb699c4986d079a7f0bad61d">
  <xsd:schema xmlns:xsd="http://www.w3.org/2001/XMLSchema" xmlns:xs="http://www.w3.org/2001/XMLSchema" xmlns:p="http://schemas.microsoft.com/office/2006/metadata/properties" xmlns:ns3="4eafe1cd-7012-4cd6-af26-391f29e41b78" targetNamespace="http://schemas.microsoft.com/office/2006/metadata/properties" ma:root="true" ma:fieldsID="33d49a4601ab7236ccc7b441f86fc659" ns3:_="">
    <xsd:import namespace="4eafe1cd-7012-4cd6-af26-391f29e41b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fe1cd-7012-4cd6-af26-391f29e41b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ECF0AE-048A-428F-94BB-AD397F3A0C5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eafe1cd-7012-4cd6-af26-391f29e41b78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AC9C074-6D18-4677-810A-A2E5E19F2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afe1cd-7012-4cd6-af26-391f29e41b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E75026-C763-46B1-8004-1B517213ED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3447</TotalTime>
  <Words>1403</Words>
  <Application>Microsoft Office PowerPoint</Application>
  <PresentationFormat>On-screen Show (4:3)</PresentationFormat>
  <Paragraphs>273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Symbol</vt:lpstr>
      <vt:lpstr>Times New Roman</vt:lpstr>
      <vt:lpstr>Office Theme</vt:lpstr>
      <vt:lpstr>Document</vt:lpstr>
      <vt:lpstr>Multi-Band Operation in LC and Hybrid LC/RF Networks</vt:lpstr>
      <vt:lpstr>Abstract</vt:lpstr>
      <vt:lpstr>Outline</vt:lpstr>
      <vt:lpstr>Hybrid LC and RF Networks in 802.11bb</vt:lpstr>
      <vt:lpstr>Why Hybrid LC and RF Networks</vt:lpstr>
      <vt:lpstr>Way Forward in 802.11bb</vt:lpstr>
      <vt:lpstr>Multi-Band Operation</vt:lpstr>
      <vt:lpstr>Fast Session Transfer</vt:lpstr>
      <vt:lpstr>Transparent FST</vt:lpstr>
      <vt:lpstr>Non-Transparent FST</vt:lpstr>
      <vt:lpstr>An Example of the FST Setup Protocol</vt:lpstr>
      <vt:lpstr>FST Setup Protocol Between LC Bands</vt:lpstr>
      <vt:lpstr>FST Setup Protocol Between RF Bands</vt:lpstr>
      <vt:lpstr>FST Setup Protocol Between RF and LC Bands</vt:lpstr>
      <vt:lpstr>FST Setup Protocol Between LC and RF Bands</vt:lpstr>
      <vt:lpstr>Use Cases of FST in the Optical and RF Spectrum </vt:lpstr>
      <vt:lpstr>Straw Poll</vt:lpstr>
      <vt:lpstr>Motion</vt:lpstr>
      <vt:lpstr>References</vt:lpstr>
    </vt:vector>
  </TitlesOfParts>
  <Company>Ericsson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the Co-Existence of 802.11bb with the Family of  802.11 Standards</dc:title>
  <dc:creator>athanasios.stavridis@ericsson.com;leif.r.wilhelmsson@ericsson.com;guido.hiertz@ericsson.com;sebastian.max@ericsson.com</dc:creator>
  <cp:lastModifiedBy>Athanasios Stavridis</cp:lastModifiedBy>
  <cp:revision>456</cp:revision>
  <cp:lastPrinted>1601-01-01T00:00:00Z</cp:lastPrinted>
  <dcterms:created xsi:type="dcterms:W3CDTF">2018-09-03T10:40:09Z</dcterms:created>
  <dcterms:modified xsi:type="dcterms:W3CDTF">2019-09-17T14:39:58Z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0x010100C30B4DDDC204E543820567BBDE657C68</vt:lpwstr>
  </property>
</Properties>
</file>