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6" r:id="rId5"/>
    <p:sldId id="257" r:id="rId6"/>
    <p:sldId id="272" r:id="rId7"/>
    <p:sldId id="262" r:id="rId8"/>
    <p:sldId id="273" r:id="rId9"/>
    <p:sldId id="274" r:id="rId10"/>
    <p:sldId id="275" r:id="rId11"/>
    <p:sldId id="276" r:id="rId12"/>
    <p:sldId id="278" r:id="rId13"/>
    <p:sldId id="279" r:id="rId14"/>
    <p:sldId id="280" r:id="rId15"/>
    <p:sldId id="288" r:id="rId16"/>
    <p:sldId id="283" r:id="rId17"/>
    <p:sldId id="281" r:id="rId18"/>
    <p:sldId id="284" r:id="rId19"/>
    <p:sldId id="277" r:id="rId20"/>
    <p:sldId id="286" r:id="rId21"/>
    <p:sldId id="287" r:id="rId22"/>
    <p:sldId id="264" r:id="rId2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thanasios Stavridis" initials="AS" lastIdx="1" clrIdx="0">
    <p:extLst>
      <p:ext uri="{19B8F6BF-5375-455C-9EA6-DF929625EA0E}">
        <p15:presenceInfo xmlns:p15="http://schemas.microsoft.com/office/powerpoint/2012/main" userId="S-1-5-21-1538607324-3213881460-940295383-13787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92" autoAdjust="0"/>
    <p:restoredTop sz="84529" autoAdjust="0"/>
  </p:normalViewPr>
  <p:slideViewPr>
    <p:cSldViewPr>
      <p:cViewPr varScale="1">
        <p:scale>
          <a:sx n="56" d="100"/>
          <a:sy n="56" d="100"/>
        </p:scale>
        <p:origin x="1100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4075" y="24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6473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9006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9449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9829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2378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5984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9102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8438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1431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251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259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0702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2007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8337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186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Athanasios Stavridis,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802.11-19/1612r0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86231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Multi-Band Operation in LC and Hybrid LC/RF Networks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699" y="206084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7484473"/>
              </p:ext>
            </p:extLst>
          </p:nvPr>
        </p:nvGraphicFramePr>
        <p:xfrm>
          <a:off x="407988" y="2780928"/>
          <a:ext cx="7796212" cy="245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356419" imgH="2641030" progId="Word.Document.8">
                  <p:embed/>
                </p:oleObj>
              </mc:Choice>
              <mc:Fallback>
                <p:oleObj name="Document" r:id="rId4" imgW="8356419" imgH="264103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8" y="2780928"/>
                        <a:ext cx="7796212" cy="24590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12750" y="237766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3391" y="549277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Non-Transparent FST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7D301B-754B-4AB0-9CB6-DA08375EB747}"/>
              </a:ext>
            </a:extLst>
          </p:cNvPr>
          <p:cNvSpPr txBox="1"/>
          <p:nvPr/>
        </p:nvSpPr>
        <p:spPr>
          <a:xfrm>
            <a:off x="742115" y="5148261"/>
            <a:ext cx="77723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[1, Section 4.9.4]: Reference model for a multiband capable device and non-transparent FST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layers above 802.11 are involved of the multi-band operation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78D9A16-15B1-4BB3-A992-F1903B5883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1628854"/>
            <a:ext cx="6948264" cy="3519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5225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3391" y="549277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An Example of the FST Setup Protocol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A47C21-A652-4349-AE60-F125D4538A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1582" y="1412776"/>
            <a:ext cx="5886812" cy="446722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C34FB7F-F362-48EE-B108-F09457FD36E2}"/>
              </a:ext>
            </a:extLst>
          </p:cNvPr>
          <p:cNvSpPr txBox="1"/>
          <p:nvPr/>
        </p:nvSpPr>
        <p:spPr>
          <a:xfrm>
            <a:off x="539552" y="6101059"/>
            <a:ext cx="104387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Source: [1]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545A57-B99B-4EBB-BA4C-BDB1586FDEF4}"/>
              </a:ext>
            </a:extLst>
          </p:cNvPr>
          <p:cNvSpPr txBox="1"/>
          <p:nvPr/>
        </p:nvSpPr>
        <p:spPr>
          <a:xfrm>
            <a:off x="3995936" y="5985642"/>
            <a:ext cx="15384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New band</a:t>
            </a:r>
          </a:p>
          <a:p>
            <a:r>
              <a:rPr lang="en-US" sz="1500" dirty="0">
                <a:solidFill>
                  <a:schemeClr val="tx1"/>
                </a:solidFill>
              </a:rPr>
              <a:t>Old band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3BA1128-E7B6-48C5-B374-180DBA358A0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779912" y="5839772"/>
            <a:ext cx="216023" cy="2488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1976BAA-8E11-4E31-89E6-1D17A3A8E27F}"/>
              </a:ext>
            </a:extLst>
          </p:cNvPr>
          <p:cNvCxnSpPr>
            <a:cxnSpLocks/>
          </p:cNvCxnSpPr>
          <p:nvPr/>
        </p:nvCxnSpPr>
        <p:spPr bwMode="auto">
          <a:xfrm flipV="1">
            <a:off x="4860032" y="5891575"/>
            <a:ext cx="216023" cy="2737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3C55AE0-281C-4754-A9A0-AB4E5EDB63C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089237" y="5839772"/>
            <a:ext cx="906700" cy="5415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6E085A8-A3A5-4601-B16F-94577B5B6F4C}"/>
              </a:ext>
            </a:extLst>
          </p:cNvPr>
          <p:cNvCxnSpPr>
            <a:cxnSpLocks/>
          </p:cNvCxnSpPr>
          <p:nvPr/>
        </p:nvCxnSpPr>
        <p:spPr bwMode="auto">
          <a:xfrm flipV="1">
            <a:off x="4889436" y="5877272"/>
            <a:ext cx="906700" cy="5415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876219535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549277"/>
            <a:ext cx="8640959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FST Setup Protocol Between LC Bands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A47C21-A652-4349-AE60-F125D4538A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1582" y="1484784"/>
            <a:ext cx="5886812" cy="446722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F55C103-5BD0-4BF2-B082-E56C1EA2554D}"/>
              </a:ext>
            </a:extLst>
          </p:cNvPr>
          <p:cNvSpPr/>
          <p:nvPr/>
        </p:nvSpPr>
        <p:spPr bwMode="auto">
          <a:xfrm>
            <a:off x="2801205" y="1762027"/>
            <a:ext cx="576064" cy="4320480"/>
          </a:xfrm>
          <a:prstGeom prst="rect">
            <a:avLst/>
          </a:prstGeom>
          <a:solidFill>
            <a:srgbClr val="00B8FF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2CBA5B-0F83-4D64-9E30-AC2B3FEB4AFB}"/>
              </a:ext>
            </a:extLst>
          </p:cNvPr>
          <p:cNvSpPr/>
          <p:nvPr/>
        </p:nvSpPr>
        <p:spPr bwMode="auto">
          <a:xfrm>
            <a:off x="3536608" y="1758756"/>
            <a:ext cx="576064" cy="4320480"/>
          </a:xfrm>
          <a:prstGeom prst="rect">
            <a:avLst/>
          </a:prstGeom>
          <a:solidFill>
            <a:srgbClr val="00B0F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55E427-BEAB-4CBA-B384-660654CE5084}"/>
              </a:ext>
            </a:extLst>
          </p:cNvPr>
          <p:cNvSpPr/>
          <p:nvPr/>
        </p:nvSpPr>
        <p:spPr bwMode="auto">
          <a:xfrm>
            <a:off x="5512295" y="1777395"/>
            <a:ext cx="576064" cy="4320480"/>
          </a:xfrm>
          <a:prstGeom prst="rect">
            <a:avLst/>
          </a:prstGeom>
          <a:solidFill>
            <a:srgbClr val="00B8FF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42FA324-5913-48BB-A355-888D0BDD87B2}"/>
              </a:ext>
            </a:extLst>
          </p:cNvPr>
          <p:cNvSpPr/>
          <p:nvPr/>
        </p:nvSpPr>
        <p:spPr bwMode="auto">
          <a:xfrm>
            <a:off x="4830863" y="1777395"/>
            <a:ext cx="576064" cy="4320480"/>
          </a:xfrm>
          <a:prstGeom prst="rect">
            <a:avLst/>
          </a:prstGeom>
          <a:solidFill>
            <a:srgbClr val="00B0F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612ADB0-BAC2-456E-B50B-5DE2178B35CE}"/>
              </a:ext>
            </a:extLst>
          </p:cNvPr>
          <p:cNvSpPr/>
          <p:nvPr/>
        </p:nvSpPr>
        <p:spPr bwMode="auto">
          <a:xfrm>
            <a:off x="7288394" y="1941035"/>
            <a:ext cx="235934" cy="180975"/>
          </a:xfrm>
          <a:prstGeom prst="rect">
            <a:avLst/>
          </a:prstGeom>
          <a:solidFill>
            <a:srgbClr val="00B8FF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5B0D1F-947C-4DA7-9833-1CFA778A7274}"/>
              </a:ext>
            </a:extLst>
          </p:cNvPr>
          <p:cNvSpPr txBox="1"/>
          <p:nvPr/>
        </p:nvSpPr>
        <p:spPr>
          <a:xfrm>
            <a:off x="7447733" y="1798688"/>
            <a:ext cx="13099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: LC bands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8087A2D-F427-41E8-9270-3057F17BB3AE}"/>
              </a:ext>
            </a:extLst>
          </p:cNvPr>
          <p:cNvSpPr txBox="1"/>
          <p:nvPr/>
        </p:nvSpPr>
        <p:spPr>
          <a:xfrm>
            <a:off x="572582" y="6013657"/>
            <a:ext cx="13292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Source: [1]</a:t>
            </a:r>
          </a:p>
        </p:txBody>
      </p:sp>
    </p:spTree>
    <p:extLst>
      <p:ext uri="{BB962C8B-B14F-4D97-AF65-F5344CB8AC3E}">
        <p14:creationId xmlns:p14="http://schemas.microsoft.com/office/powerpoint/2010/main" val="26595123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  <p:bldP spid="13" grpId="0" animBg="1"/>
      <p:bldP spid="14" grpId="0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549277"/>
            <a:ext cx="8640959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FST Setup Protocol Between RF Bands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A47C21-A652-4349-AE60-F125D4538A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1582" y="1484784"/>
            <a:ext cx="5886812" cy="446722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F55C103-5BD0-4BF2-B082-E56C1EA2554D}"/>
              </a:ext>
            </a:extLst>
          </p:cNvPr>
          <p:cNvSpPr/>
          <p:nvPr/>
        </p:nvSpPr>
        <p:spPr bwMode="auto">
          <a:xfrm>
            <a:off x="2801205" y="1762027"/>
            <a:ext cx="576064" cy="4320480"/>
          </a:xfrm>
          <a:prstGeom prst="rect">
            <a:avLst/>
          </a:prstGeom>
          <a:solidFill>
            <a:srgbClr val="FF000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2CBA5B-0F83-4D64-9E30-AC2B3FEB4AFB}"/>
              </a:ext>
            </a:extLst>
          </p:cNvPr>
          <p:cNvSpPr/>
          <p:nvPr/>
        </p:nvSpPr>
        <p:spPr bwMode="auto">
          <a:xfrm>
            <a:off x="3536608" y="1758756"/>
            <a:ext cx="576064" cy="4320480"/>
          </a:xfrm>
          <a:prstGeom prst="rect">
            <a:avLst/>
          </a:prstGeom>
          <a:solidFill>
            <a:srgbClr val="FF000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55E427-BEAB-4CBA-B384-660654CE5084}"/>
              </a:ext>
            </a:extLst>
          </p:cNvPr>
          <p:cNvSpPr/>
          <p:nvPr/>
        </p:nvSpPr>
        <p:spPr bwMode="auto">
          <a:xfrm>
            <a:off x="5512295" y="1777395"/>
            <a:ext cx="576064" cy="4320480"/>
          </a:xfrm>
          <a:prstGeom prst="rect">
            <a:avLst/>
          </a:prstGeom>
          <a:solidFill>
            <a:srgbClr val="FF000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42FA324-5913-48BB-A355-888D0BDD87B2}"/>
              </a:ext>
            </a:extLst>
          </p:cNvPr>
          <p:cNvSpPr/>
          <p:nvPr/>
        </p:nvSpPr>
        <p:spPr bwMode="auto">
          <a:xfrm>
            <a:off x="4830863" y="1777395"/>
            <a:ext cx="576064" cy="4320480"/>
          </a:xfrm>
          <a:prstGeom prst="rect">
            <a:avLst/>
          </a:prstGeom>
          <a:solidFill>
            <a:srgbClr val="FF000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37A4609-A632-41A9-B467-119C6FA35628}"/>
              </a:ext>
            </a:extLst>
          </p:cNvPr>
          <p:cNvSpPr/>
          <p:nvPr/>
        </p:nvSpPr>
        <p:spPr bwMode="auto">
          <a:xfrm>
            <a:off x="7288394" y="2353306"/>
            <a:ext cx="235934" cy="180975"/>
          </a:xfrm>
          <a:prstGeom prst="rect">
            <a:avLst/>
          </a:prstGeom>
          <a:solidFill>
            <a:srgbClr val="C0000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A4843CF-4462-45C6-86C5-D3C6064FCE02}"/>
              </a:ext>
            </a:extLst>
          </p:cNvPr>
          <p:cNvSpPr txBox="1"/>
          <p:nvPr/>
        </p:nvSpPr>
        <p:spPr>
          <a:xfrm>
            <a:off x="7447733" y="2202176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: RF bands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7815D59-C720-459A-AF94-202E8C03612E}"/>
              </a:ext>
            </a:extLst>
          </p:cNvPr>
          <p:cNvSpPr txBox="1"/>
          <p:nvPr/>
        </p:nvSpPr>
        <p:spPr>
          <a:xfrm>
            <a:off x="572582" y="6013657"/>
            <a:ext cx="13292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Source: [1]</a:t>
            </a:r>
          </a:p>
        </p:txBody>
      </p:sp>
    </p:spTree>
    <p:extLst>
      <p:ext uri="{BB962C8B-B14F-4D97-AF65-F5344CB8AC3E}">
        <p14:creationId xmlns:p14="http://schemas.microsoft.com/office/powerpoint/2010/main" val="26648267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  <p:bldP spid="13" grpId="0" animBg="1"/>
      <p:bldP spid="15" grpId="0" animBg="1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549277"/>
            <a:ext cx="8640959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FST Setup Protocol Between RF and LC Bands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A47C21-A652-4349-AE60-F125D4538A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1582" y="1484784"/>
            <a:ext cx="5886812" cy="446722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F55C103-5BD0-4BF2-B082-E56C1EA2554D}"/>
              </a:ext>
            </a:extLst>
          </p:cNvPr>
          <p:cNvSpPr/>
          <p:nvPr/>
        </p:nvSpPr>
        <p:spPr bwMode="auto">
          <a:xfrm>
            <a:off x="2801205" y="1762027"/>
            <a:ext cx="576064" cy="4320480"/>
          </a:xfrm>
          <a:prstGeom prst="rect">
            <a:avLst/>
          </a:prstGeom>
          <a:solidFill>
            <a:srgbClr val="FF000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2CBA5B-0F83-4D64-9E30-AC2B3FEB4AFB}"/>
              </a:ext>
            </a:extLst>
          </p:cNvPr>
          <p:cNvSpPr/>
          <p:nvPr/>
        </p:nvSpPr>
        <p:spPr bwMode="auto">
          <a:xfrm>
            <a:off x="3536608" y="1758756"/>
            <a:ext cx="576064" cy="4320480"/>
          </a:xfrm>
          <a:prstGeom prst="rect">
            <a:avLst/>
          </a:prstGeom>
          <a:solidFill>
            <a:srgbClr val="00B0F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55E427-BEAB-4CBA-B384-660654CE5084}"/>
              </a:ext>
            </a:extLst>
          </p:cNvPr>
          <p:cNvSpPr/>
          <p:nvPr/>
        </p:nvSpPr>
        <p:spPr bwMode="auto">
          <a:xfrm>
            <a:off x="5512295" y="1777395"/>
            <a:ext cx="576064" cy="4320480"/>
          </a:xfrm>
          <a:prstGeom prst="rect">
            <a:avLst/>
          </a:prstGeom>
          <a:solidFill>
            <a:srgbClr val="FF000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42FA324-5913-48BB-A355-888D0BDD87B2}"/>
              </a:ext>
            </a:extLst>
          </p:cNvPr>
          <p:cNvSpPr/>
          <p:nvPr/>
        </p:nvSpPr>
        <p:spPr bwMode="auto">
          <a:xfrm>
            <a:off x="4830863" y="1777395"/>
            <a:ext cx="576064" cy="4320480"/>
          </a:xfrm>
          <a:prstGeom prst="rect">
            <a:avLst/>
          </a:prstGeom>
          <a:solidFill>
            <a:srgbClr val="00B0F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612ADB0-BAC2-456E-B50B-5DE2178B35CE}"/>
              </a:ext>
            </a:extLst>
          </p:cNvPr>
          <p:cNvSpPr/>
          <p:nvPr/>
        </p:nvSpPr>
        <p:spPr bwMode="auto">
          <a:xfrm>
            <a:off x="7288394" y="1941035"/>
            <a:ext cx="235934" cy="180975"/>
          </a:xfrm>
          <a:prstGeom prst="rect">
            <a:avLst/>
          </a:prstGeom>
          <a:solidFill>
            <a:srgbClr val="00B8FF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37A4609-A632-41A9-B467-119C6FA35628}"/>
              </a:ext>
            </a:extLst>
          </p:cNvPr>
          <p:cNvSpPr/>
          <p:nvPr/>
        </p:nvSpPr>
        <p:spPr bwMode="auto">
          <a:xfrm>
            <a:off x="7288394" y="2353306"/>
            <a:ext cx="235934" cy="180975"/>
          </a:xfrm>
          <a:prstGeom prst="rect">
            <a:avLst/>
          </a:prstGeom>
          <a:solidFill>
            <a:srgbClr val="C0000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5B0D1F-947C-4DA7-9833-1CFA778A7274}"/>
              </a:ext>
            </a:extLst>
          </p:cNvPr>
          <p:cNvSpPr txBox="1"/>
          <p:nvPr/>
        </p:nvSpPr>
        <p:spPr>
          <a:xfrm>
            <a:off x="7447733" y="1798688"/>
            <a:ext cx="13099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: LC bands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A4843CF-4462-45C6-86C5-D3C6064FCE02}"/>
              </a:ext>
            </a:extLst>
          </p:cNvPr>
          <p:cNvSpPr txBox="1"/>
          <p:nvPr/>
        </p:nvSpPr>
        <p:spPr>
          <a:xfrm>
            <a:off x="7447733" y="2202176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: RF bands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20DBD71-0CA8-40C8-A269-E8EAB4BFB361}"/>
              </a:ext>
            </a:extLst>
          </p:cNvPr>
          <p:cNvSpPr txBox="1"/>
          <p:nvPr/>
        </p:nvSpPr>
        <p:spPr>
          <a:xfrm>
            <a:off x="572582" y="6013657"/>
            <a:ext cx="13292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Source: [1]</a:t>
            </a:r>
          </a:p>
        </p:txBody>
      </p:sp>
    </p:spTree>
    <p:extLst>
      <p:ext uri="{BB962C8B-B14F-4D97-AF65-F5344CB8AC3E}">
        <p14:creationId xmlns:p14="http://schemas.microsoft.com/office/powerpoint/2010/main" val="226189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8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549277"/>
            <a:ext cx="8640959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FST Setup Protocol Between LC and RF Bands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A47C21-A652-4349-AE60-F125D4538A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1582" y="1484784"/>
            <a:ext cx="5886812" cy="446722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F55C103-5BD0-4BF2-B082-E56C1EA2554D}"/>
              </a:ext>
            </a:extLst>
          </p:cNvPr>
          <p:cNvSpPr/>
          <p:nvPr/>
        </p:nvSpPr>
        <p:spPr bwMode="auto">
          <a:xfrm>
            <a:off x="2801205" y="1762027"/>
            <a:ext cx="576064" cy="4320480"/>
          </a:xfrm>
          <a:prstGeom prst="rect">
            <a:avLst/>
          </a:prstGeom>
          <a:solidFill>
            <a:srgbClr val="00B8FF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2CBA5B-0F83-4D64-9E30-AC2B3FEB4AFB}"/>
              </a:ext>
            </a:extLst>
          </p:cNvPr>
          <p:cNvSpPr/>
          <p:nvPr/>
        </p:nvSpPr>
        <p:spPr bwMode="auto">
          <a:xfrm>
            <a:off x="3536608" y="1758756"/>
            <a:ext cx="576064" cy="4320480"/>
          </a:xfrm>
          <a:prstGeom prst="rect">
            <a:avLst/>
          </a:prstGeom>
          <a:solidFill>
            <a:srgbClr val="FF000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55E427-BEAB-4CBA-B384-660654CE5084}"/>
              </a:ext>
            </a:extLst>
          </p:cNvPr>
          <p:cNvSpPr/>
          <p:nvPr/>
        </p:nvSpPr>
        <p:spPr bwMode="auto">
          <a:xfrm>
            <a:off x="5512295" y="1777395"/>
            <a:ext cx="576064" cy="4320480"/>
          </a:xfrm>
          <a:prstGeom prst="rect">
            <a:avLst/>
          </a:prstGeom>
          <a:solidFill>
            <a:srgbClr val="00B8FF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42FA324-5913-48BB-A355-888D0BDD87B2}"/>
              </a:ext>
            </a:extLst>
          </p:cNvPr>
          <p:cNvSpPr/>
          <p:nvPr/>
        </p:nvSpPr>
        <p:spPr bwMode="auto">
          <a:xfrm>
            <a:off x="4830863" y="1777395"/>
            <a:ext cx="576064" cy="4320480"/>
          </a:xfrm>
          <a:prstGeom prst="rect">
            <a:avLst/>
          </a:prstGeom>
          <a:solidFill>
            <a:srgbClr val="FF000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612ADB0-BAC2-456E-B50B-5DE2178B35CE}"/>
              </a:ext>
            </a:extLst>
          </p:cNvPr>
          <p:cNvSpPr/>
          <p:nvPr/>
        </p:nvSpPr>
        <p:spPr bwMode="auto">
          <a:xfrm>
            <a:off x="7288394" y="1941035"/>
            <a:ext cx="235934" cy="180975"/>
          </a:xfrm>
          <a:prstGeom prst="rect">
            <a:avLst/>
          </a:prstGeom>
          <a:solidFill>
            <a:srgbClr val="00B8FF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37A4609-A632-41A9-B467-119C6FA35628}"/>
              </a:ext>
            </a:extLst>
          </p:cNvPr>
          <p:cNvSpPr/>
          <p:nvPr/>
        </p:nvSpPr>
        <p:spPr bwMode="auto">
          <a:xfrm>
            <a:off x="7288394" y="2353306"/>
            <a:ext cx="235934" cy="180975"/>
          </a:xfrm>
          <a:prstGeom prst="rect">
            <a:avLst/>
          </a:prstGeom>
          <a:solidFill>
            <a:srgbClr val="C0000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5B0D1F-947C-4DA7-9833-1CFA778A7274}"/>
              </a:ext>
            </a:extLst>
          </p:cNvPr>
          <p:cNvSpPr txBox="1"/>
          <p:nvPr/>
        </p:nvSpPr>
        <p:spPr>
          <a:xfrm>
            <a:off x="7447733" y="1798688"/>
            <a:ext cx="13099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: LC bands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A4843CF-4462-45C6-86C5-D3C6064FCE02}"/>
              </a:ext>
            </a:extLst>
          </p:cNvPr>
          <p:cNvSpPr txBox="1"/>
          <p:nvPr/>
        </p:nvSpPr>
        <p:spPr>
          <a:xfrm>
            <a:off x="7447733" y="2202176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: RF bands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09BE450-EBDC-49F4-842F-EDC25790946A}"/>
              </a:ext>
            </a:extLst>
          </p:cNvPr>
          <p:cNvSpPr txBox="1"/>
          <p:nvPr/>
        </p:nvSpPr>
        <p:spPr>
          <a:xfrm>
            <a:off x="572582" y="6013657"/>
            <a:ext cx="13292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Source: [1]</a:t>
            </a:r>
          </a:p>
        </p:txBody>
      </p:sp>
    </p:spTree>
    <p:extLst>
      <p:ext uri="{BB962C8B-B14F-4D97-AF65-F5344CB8AC3E}">
        <p14:creationId xmlns:p14="http://schemas.microsoft.com/office/powerpoint/2010/main" val="42668719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8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3391" y="549277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Use Cases of FST in the Optical and RF Spectrum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9070" y="1709739"/>
            <a:ext cx="8820472" cy="4467200"/>
          </a:xfrm>
          <a:ln/>
        </p:spPr>
        <p:txBody>
          <a:bodyPr/>
          <a:lstStyle/>
          <a:p>
            <a:pPr algn="just">
              <a:buFont typeface="Times New Roman" pitchFamily="16" charset="0"/>
              <a:buChar char="•"/>
            </a:pPr>
            <a:r>
              <a:rPr lang="en-GB" sz="2000" b="0" dirty="0"/>
              <a:t>Concurrent use of LC and RF bands</a:t>
            </a:r>
          </a:p>
          <a:p>
            <a:pPr algn="just">
              <a:buFont typeface="Times New Roman" pitchFamily="16" charset="0"/>
              <a:buChar char="•"/>
            </a:pPr>
            <a:r>
              <a:rPr lang="en-GB" sz="2000" b="0" dirty="0"/>
              <a:t>Switch from a LC band to another LC band</a:t>
            </a:r>
          </a:p>
          <a:p>
            <a:pPr algn="just">
              <a:buFont typeface="Times New Roman" pitchFamily="16" charset="0"/>
              <a:buChar char="•"/>
            </a:pPr>
            <a:r>
              <a:rPr lang="en-GB" sz="2000" b="0" dirty="0"/>
              <a:t>Switch from an RF band to a LC band</a:t>
            </a:r>
          </a:p>
          <a:p>
            <a:pPr algn="just">
              <a:buFont typeface="Times New Roman" pitchFamily="16" charset="0"/>
              <a:buChar char="•"/>
            </a:pPr>
            <a:r>
              <a:rPr lang="en-GB" sz="2000" b="0" dirty="0"/>
              <a:t>Switch from a LC band to an RF band</a:t>
            </a:r>
          </a:p>
          <a:p>
            <a:pPr algn="just">
              <a:buFont typeface="Times New Roman" pitchFamily="16" charset="0"/>
              <a:buChar char="•"/>
            </a:pPr>
            <a:r>
              <a:rPr lang="en-GB" sz="20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Switch from an RF band to an RF band</a:t>
            </a:r>
          </a:p>
          <a:p>
            <a:pPr algn="just">
              <a:buFont typeface="Times New Roman" pitchFamily="16" charset="0"/>
              <a:buChar char="•"/>
            </a:pPr>
            <a:r>
              <a:rPr lang="en-GB" sz="2000" b="0" dirty="0">
                <a:solidFill>
                  <a:schemeClr val="tx1"/>
                </a:solidFill>
              </a:rPr>
              <a:t>A switch from an old band to a new band is not possible using the FST mechanism if there is:</a:t>
            </a:r>
          </a:p>
          <a:p>
            <a:pPr lvl="1" algn="just">
              <a:buFont typeface="Times New Roman" pitchFamily="16" charset="0"/>
              <a:buChar char="•"/>
            </a:pPr>
            <a:r>
              <a:rPr lang="en-GB" sz="1600" b="0" dirty="0">
                <a:solidFill>
                  <a:schemeClr val="tx1"/>
                </a:solidFill>
              </a:rPr>
              <a:t> a communication loss in the old band during the FST Setup phase</a:t>
            </a:r>
          </a:p>
          <a:p>
            <a:pPr lvl="1" algn="just">
              <a:buFont typeface="Times New Roman" pitchFamily="16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 a communication loss in the new band during the FST Ack phase</a:t>
            </a:r>
          </a:p>
          <a:p>
            <a:pPr lvl="2" algn="just">
              <a:buFont typeface="Times New Roman" pitchFamily="16" charset="0"/>
              <a:buChar char="•"/>
            </a:pPr>
            <a:r>
              <a:rPr lang="en-GB" sz="1400" b="0" dirty="0">
                <a:solidFill>
                  <a:schemeClr val="tx1"/>
                </a:solidFill>
              </a:rPr>
              <a:t>Solution: follow </a:t>
            </a:r>
            <a:r>
              <a:rPr lang="en-GB" sz="1400" b="0">
                <a:solidFill>
                  <a:schemeClr val="tx1"/>
                </a:solidFill>
              </a:rPr>
              <a:t>th</a:t>
            </a:r>
            <a:r>
              <a:rPr lang="en-GB" sz="1400">
                <a:solidFill>
                  <a:schemeClr val="tx1"/>
                </a:solidFill>
              </a:rPr>
              <a:t>e same </a:t>
            </a:r>
            <a:r>
              <a:rPr lang="en-GB" sz="1400" dirty="0">
                <a:solidFill>
                  <a:schemeClr val="tx1"/>
                </a:solidFill>
              </a:rPr>
              <a:t>approach as AD or AY.                </a:t>
            </a:r>
            <a:endParaRPr lang="en-GB" b="0" dirty="0"/>
          </a:p>
          <a:p>
            <a:pPr algn="just">
              <a:buFont typeface="Times New Roman" pitchFamily="16" charset="0"/>
              <a:buChar char="•"/>
            </a:pPr>
            <a:endParaRPr lang="en-GB" sz="2000" b="0" dirty="0"/>
          </a:p>
          <a:p>
            <a:pPr algn="just">
              <a:buFont typeface="Times New Roman" pitchFamily="16" charset="0"/>
              <a:buChar char="•"/>
            </a:pPr>
            <a:endParaRPr lang="en-GB" sz="2000" b="0" dirty="0"/>
          </a:p>
          <a:p>
            <a:pPr algn="just">
              <a:buFont typeface="Times New Roman" pitchFamily="16" charset="0"/>
              <a:buChar char="•"/>
            </a:pPr>
            <a:endParaRPr lang="en-GB" sz="2000" b="0" dirty="0"/>
          </a:p>
        </p:txBody>
      </p:sp>
    </p:spTree>
    <p:extLst>
      <p:ext uri="{BB962C8B-B14F-4D97-AF65-F5344CB8AC3E}">
        <p14:creationId xmlns:p14="http://schemas.microsoft.com/office/powerpoint/2010/main" val="37221394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3391" y="549277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Straw Poll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9070" y="1709739"/>
            <a:ext cx="8820472" cy="44672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Should the 802.11bb amendment support multi-band operation between any band in the available RF and optical spectrum?</a:t>
            </a:r>
          </a:p>
          <a:p>
            <a:pPr marL="0" indent="0"/>
            <a:endParaRPr lang="en-GB" sz="2000" dirty="0"/>
          </a:p>
          <a:p>
            <a:pPr marL="0" indent="0"/>
            <a:r>
              <a:rPr lang="en-GB" sz="2000" dirty="0"/>
              <a:t>Y/N/A: 	-/-/-</a:t>
            </a:r>
          </a:p>
          <a:p>
            <a:pPr marL="0" indent="0"/>
            <a:endParaRPr lang="en-GB" sz="2000" b="0" dirty="0"/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</p:txBody>
      </p:sp>
    </p:spTree>
    <p:extLst>
      <p:ext uri="{BB962C8B-B14F-4D97-AF65-F5344CB8AC3E}">
        <p14:creationId xmlns:p14="http://schemas.microsoft.com/office/powerpoint/2010/main" val="2171957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3391" y="549277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Motion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9070" y="1709739"/>
            <a:ext cx="8820472" cy="44672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Instruct the editor to add the following sentence to clause 4 of IEEE 802.11bb draft:</a:t>
            </a:r>
          </a:p>
          <a:p>
            <a:pPr marL="457200" lvl="1" indent="0">
              <a:buNone/>
            </a:pPr>
            <a:r>
              <a:rPr lang="en-US" dirty="0"/>
              <a:t>“4.X.Y Light Communication (LC) STA</a:t>
            </a:r>
          </a:p>
          <a:p>
            <a:pPr marL="457200" lvl="1" indent="0">
              <a:buNone/>
            </a:pPr>
            <a:r>
              <a:rPr lang="de-DE" dirty="0"/>
              <a:t>The main MAC features in a 802.11bb STA are the following:</a:t>
            </a:r>
          </a:p>
          <a:p>
            <a:pPr lvl="3">
              <a:buFont typeface="Symbol" pitchFamily="2" charset="2"/>
              <a:buChar char="-"/>
            </a:pPr>
            <a:r>
              <a:rPr lang="de-DE" dirty="0"/>
              <a:t>Mandatory support for fast session transfer (FST)</a:t>
            </a:r>
            <a:r>
              <a:rPr lang="de-DE" u="sng" dirty="0"/>
              <a:t>“</a:t>
            </a:r>
          </a:p>
          <a:p>
            <a:pPr marL="0" indent="0"/>
            <a:r>
              <a:rPr lang="en-GB" sz="2000" dirty="0"/>
              <a:t>        </a:t>
            </a:r>
          </a:p>
          <a:p>
            <a:pPr marL="0" indent="0"/>
            <a:r>
              <a:rPr lang="en-GB" sz="2000" dirty="0"/>
              <a:t>Y/N/A: 	-/-/-</a:t>
            </a:r>
          </a:p>
          <a:p>
            <a:pPr marL="0" indent="0"/>
            <a:endParaRPr lang="en-GB" sz="2000" b="0" dirty="0"/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</p:txBody>
      </p:sp>
    </p:spTree>
    <p:extLst>
      <p:ext uri="{BB962C8B-B14F-4D97-AF65-F5344CB8AC3E}">
        <p14:creationId xmlns:p14="http://schemas.microsoft.com/office/powerpoint/2010/main" val="1566029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57252" y="275109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996907"/>
            <a:ext cx="8712968" cy="4704879"/>
          </a:xfrm>
          <a:ln/>
        </p:spPr>
        <p:txBody>
          <a:bodyPr/>
          <a:lstStyle/>
          <a:p>
            <a:pPr algn="just"/>
            <a:r>
              <a:rPr lang="en-US" sz="2000" b="0" dirty="0"/>
              <a:t>[1]	IEEE Standard for Information technology--Telecommunications and information exchange between systems Local and metropolitan area networks--Specific requirements - Part 11: Wireless LAN Medium Access Control (MAC) and Physical Layer (PHY) Specifications," in IEEE Std 802.11-2016 (Revision of IEEE Std 802.11-2012) , vol., no., pp.1-3534, 14 Dec. 2016.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33375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052736"/>
            <a:ext cx="8062664" cy="504056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The objective of this contribution is to motivate the need and use of hybrid RF and LC network.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In particular, we promote the existing multi-band operation and Fast Session Transfer (FST) Setup protocol of [1] as way forward for forming hybrid LC and RF networks in the framework of the future 802.11bb.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In addition, it is shown that the existing multi-band operation and Fast Session Transfer (FST) Setup protocol of [1] can be used in the optical band in a straightforward way.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57166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Outline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68760"/>
            <a:ext cx="7772400" cy="4467200"/>
          </a:xfrm>
          <a:ln/>
        </p:spPr>
        <p:txBody>
          <a:bodyPr/>
          <a:lstStyle/>
          <a:p>
            <a:pPr algn="just">
              <a:buFont typeface="Times New Roman" pitchFamily="16" charset="0"/>
              <a:buChar char="•"/>
            </a:pPr>
            <a:r>
              <a:rPr lang="en-US" sz="2000" b="0" dirty="0"/>
              <a:t>Why Hybrid LC and RF Networks</a:t>
            </a:r>
          </a:p>
          <a:p>
            <a:pPr algn="just">
              <a:buFont typeface="Times New Roman" pitchFamily="16" charset="0"/>
              <a:buChar char="•"/>
            </a:pPr>
            <a:endParaRPr lang="en-US" sz="2000" b="0" dirty="0"/>
          </a:p>
          <a:p>
            <a:pPr algn="just">
              <a:buFont typeface="Times New Roman" pitchFamily="16" charset="0"/>
              <a:buChar char="•"/>
            </a:pPr>
            <a:r>
              <a:rPr lang="en-US" sz="2000" b="0" dirty="0"/>
              <a:t>Way Forward in 802.11bb</a:t>
            </a:r>
          </a:p>
          <a:p>
            <a:pPr algn="just">
              <a:buFont typeface="Times New Roman" pitchFamily="16" charset="0"/>
              <a:buChar char="•"/>
            </a:pPr>
            <a:endParaRPr lang="en-US" sz="2000" b="0" dirty="0"/>
          </a:p>
          <a:p>
            <a:pPr algn="just">
              <a:buFont typeface="Times New Roman" pitchFamily="16" charset="0"/>
              <a:buChar char="•"/>
            </a:pPr>
            <a:r>
              <a:rPr lang="en-US" sz="2000" b="0" dirty="0"/>
              <a:t>Multi-Band Operation</a:t>
            </a:r>
          </a:p>
          <a:p>
            <a:pPr algn="just">
              <a:buFont typeface="Times New Roman" pitchFamily="16" charset="0"/>
              <a:buChar char="•"/>
            </a:pPr>
            <a:endParaRPr lang="en-US" sz="2000" b="0" dirty="0"/>
          </a:p>
          <a:p>
            <a:pPr algn="just">
              <a:buFont typeface="Times New Roman" pitchFamily="16" charset="0"/>
              <a:buChar char="•"/>
            </a:pPr>
            <a:r>
              <a:rPr lang="en-US" sz="2000" b="0" dirty="0"/>
              <a:t>Fast Session Transfer</a:t>
            </a:r>
          </a:p>
          <a:p>
            <a:pPr algn="just">
              <a:buFont typeface="Times New Roman" pitchFamily="16" charset="0"/>
              <a:buChar char="•"/>
            </a:pPr>
            <a:endParaRPr lang="en-US" sz="2000" b="0" dirty="0"/>
          </a:p>
          <a:p>
            <a:pPr algn="just">
              <a:buFont typeface="Times New Roman" pitchFamily="16" charset="0"/>
              <a:buChar char="•"/>
            </a:pPr>
            <a:r>
              <a:rPr lang="en-US" sz="2000" b="0" dirty="0"/>
              <a:t>Transparent and Non-Transparent FST</a:t>
            </a:r>
          </a:p>
          <a:p>
            <a:pPr algn="just">
              <a:buFont typeface="Times New Roman" pitchFamily="16" charset="0"/>
              <a:buChar char="•"/>
            </a:pPr>
            <a:endParaRPr lang="en-US" sz="2000" b="0" dirty="0"/>
          </a:p>
          <a:p>
            <a:pPr algn="just">
              <a:buFont typeface="Times New Roman" pitchFamily="16" charset="0"/>
              <a:buChar char="•"/>
            </a:pPr>
            <a:r>
              <a:rPr lang="en-US" sz="2000" b="0" dirty="0"/>
              <a:t>Example of the FST Setup Protocol</a:t>
            </a:r>
          </a:p>
          <a:p>
            <a:pPr algn="just">
              <a:buFont typeface="Times New Roman" pitchFamily="16" charset="0"/>
              <a:buChar char="•"/>
            </a:pPr>
            <a:endParaRPr lang="en-US" sz="2000" b="0" dirty="0"/>
          </a:p>
          <a:p>
            <a:pPr algn="just">
              <a:buFont typeface="Times New Roman" pitchFamily="16" charset="0"/>
              <a:buChar char="•"/>
            </a:pPr>
            <a:r>
              <a:rPr lang="en-US" sz="2000" b="0" dirty="0"/>
              <a:t>Use Cases of FST in the Optical and RF Spectrum </a:t>
            </a:r>
            <a:endParaRPr lang="en-GB" sz="2000" b="0" dirty="0"/>
          </a:p>
        </p:txBody>
      </p:sp>
    </p:spTree>
    <p:extLst>
      <p:ext uri="{BB962C8B-B14F-4D97-AF65-F5344CB8AC3E}">
        <p14:creationId xmlns:p14="http://schemas.microsoft.com/office/powerpoint/2010/main" val="34504244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714347" y="549277"/>
            <a:ext cx="8034117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Hybrid LC and RF Networks in 802.11bb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AB2346-CDFD-45F9-B4A7-98C7B2D1697B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1412776"/>
            <a:ext cx="6182330" cy="271888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5BEF571-640F-465A-95F3-9EB4EF0ADD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1680" y="4282604"/>
            <a:ext cx="5595908" cy="2170091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3391" y="549277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Why Hybrid LC and RF Networks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9070" y="1556792"/>
            <a:ext cx="8820472" cy="44672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b="0" dirty="0"/>
              <a:t>Difficulties encountered by LC systems: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Low receive SINR (poor communication) in non-favourable geometric setups  of the transceiver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Connectivity problems due to the physical signal blockages </a:t>
            </a:r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Solutions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Optical domain (densification of the optical transmitters and receivers)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b="0" dirty="0"/>
              <a:t>Undesir</a:t>
            </a:r>
            <a:r>
              <a:rPr lang="en-GB" sz="1400" dirty="0"/>
              <a:t>able optical interference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dirty="0"/>
              <a:t>Additional backhauling 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dirty="0"/>
              <a:t>Applicable only in static scenarios </a:t>
            </a:r>
          </a:p>
          <a:p>
            <a:pPr lvl="2">
              <a:buFont typeface="Times New Roman" pitchFamily="16" charset="0"/>
              <a:buChar char="•"/>
            </a:pP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Hybrid LC and RF domain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dirty="0"/>
              <a:t>On-the-fly increased connectivity and communication robustness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dirty="0"/>
              <a:t>Indirect support for high mobility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dirty="0"/>
              <a:t>Coverage extension 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dirty="0"/>
              <a:t>Cross-room connectivity</a:t>
            </a:r>
          </a:p>
          <a:p>
            <a:pPr lvl="2">
              <a:buFont typeface="Times New Roman" pitchFamily="16" charset="0"/>
              <a:buChar char="•"/>
            </a:pPr>
            <a:endParaRPr lang="en-GB" sz="1400" b="0" dirty="0"/>
          </a:p>
        </p:txBody>
      </p:sp>
    </p:spTree>
    <p:extLst>
      <p:ext uri="{BB962C8B-B14F-4D97-AF65-F5344CB8AC3E}">
        <p14:creationId xmlns:p14="http://schemas.microsoft.com/office/powerpoint/2010/main" val="18136035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3391" y="549277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Way Forward in 802.11bb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9070" y="1745409"/>
            <a:ext cx="8820472" cy="4751931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b="0" dirty="0"/>
              <a:t>Preferences: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M</a:t>
            </a:r>
            <a:r>
              <a:rPr lang="en-GB" sz="1600" b="0" dirty="0"/>
              <a:t>inimal standardization overhead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Reuse existing 802.11 mechanisms</a:t>
            </a:r>
          </a:p>
          <a:p>
            <a:pPr lvl="1">
              <a:buFont typeface="Times New Roman" pitchFamily="16" charset="0"/>
              <a:buChar char="•"/>
            </a:pPr>
            <a:endParaRPr lang="en-GB" sz="1600" b="0" dirty="0"/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Suggested solution from IEEE STD 802.11-2016 [3]:</a:t>
            </a:r>
          </a:p>
          <a:p>
            <a:pPr lvl="1">
              <a:buFont typeface="Times New Roman" pitchFamily="16" charset="0"/>
              <a:buChar char="•"/>
            </a:pPr>
            <a:endParaRPr lang="en-GB" sz="1600" b="0" dirty="0"/>
          </a:p>
          <a:p>
            <a:pPr lvl="1">
              <a:buFont typeface="Times New Roman" pitchFamily="16" charset="0"/>
              <a:buChar char="•"/>
            </a:pPr>
            <a:r>
              <a:rPr lang="en-GB" sz="1600" b="0" dirty="0"/>
              <a:t>Multi-band operation and the Fast Session Transfer Mechanism (FST)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FST is introduced in IEEE STD 802.11-2016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Mainly motivated by the needs of 802.11ad (60 GHz)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b="0" dirty="0"/>
              <a:t>Accommodation of the growing trend of multiband devices (different flavours of 802.11 in different frequency bands)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b="0" dirty="0"/>
              <a:t>Efficien</a:t>
            </a:r>
            <a:r>
              <a:rPr lang="en-GB" sz="1600" dirty="0"/>
              <a:t>t utilization  of the available spectrum (both RF and LC)</a:t>
            </a:r>
            <a:endParaRPr lang="en-GB" sz="1200" b="0" dirty="0"/>
          </a:p>
          <a:p>
            <a:pPr lvl="1">
              <a:buFont typeface="Times New Roman" pitchFamily="16" charset="0"/>
              <a:buChar char="•"/>
            </a:pPr>
            <a:endParaRPr lang="en-GB" sz="1600" b="0" dirty="0"/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</p:txBody>
      </p:sp>
    </p:spTree>
    <p:extLst>
      <p:ext uri="{BB962C8B-B14F-4D97-AF65-F5344CB8AC3E}">
        <p14:creationId xmlns:p14="http://schemas.microsoft.com/office/powerpoint/2010/main" val="22402446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3391" y="549277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Multi-Band Operation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9070" y="1841523"/>
            <a:ext cx="8820472" cy="4467200"/>
          </a:xfrm>
          <a:ln/>
        </p:spPr>
        <p:txBody>
          <a:bodyPr/>
          <a:lstStyle/>
          <a:p>
            <a:pPr lvl="1" algn="just">
              <a:buFont typeface="Times New Roman" pitchFamily="16" charset="0"/>
              <a:buChar char="•"/>
            </a:pPr>
            <a:r>
              <a:rPr lang="en-GB" dirty="0"/>
              <a:t>Based on IEEE STD 802.11-2016 [3], a multi-band capable device is able to:</a:t>
            </a:r>
          </a:p>
          <a:p>
            <a:pPr lvl="2" algn="just">
              <a:buFont typeface="Times New Roman" pitchFamily="16" charset="0"/>
              <a:buChar char="•"/>
            </a:pPr>
            <a:r>
              <a:rPr lang="en-GB" sz="2000" dirty="0"/>
              <a:t>manage operations in more than one band/channel  in a simultaneous manner or not.</a:t>
            </a:r>
          </a:p>
          <a:p>
            <a:pPr lvl="2" algn="just">
              <a:buFont typeface="Times New Roman" pitchFamily="16" charset="0"/>
              <a:buChar char="•"/>
            </a:pPr>
            <a:r>
              <a:rPr lang="en-GB" sz="2000" dirty="0"/>
              <a:t>support multiple MAC sublayers.</a:t>
            </a:r>
          </a:p>
          <a:p>
            <a:pPr lvl="1" algn="just">
              <a:buFont typeface="Times New Roman" pitchFamily="16" charset="0"/>
              <a:buChar char="•"/>
            </a:pPr>
            <a:r>
              <a:rPr lang="en-GB" sz="2200" dirty="0"/>
              <a:t>Multi-band procedures enable two multi-band capable devices to:</a:t>
            </a:r>
          </a:p>
          <a:p>
            <a:pPr lvl="2" algn="just">
              <a:buFont typeface="Times New Roman" pitchFamily="16" charset="0"/>
              <a:buChar char="•"/>
            </a:pPr>
            <a:r>
              <a:rPr lang="en-GB" sz="2000" dirty="0"/>
              <a:t>Discover</a:t>
            </a:r>
          </a:p>
          <a:p>
            <a:pPr lvl="2" algn="just">
              <a:buFont typeface="Times New Roman" pitchFamily="16" charset="0"/>
              <a:buChar char="•"/>
            </a:pPr>
            <a:r>
              <a:rPr lang="en-GB" sz="2000" dirty="0"/>
              <a:t>Synchronize</a:t>
            </a:r>
          </a:p>
          <a:p>
            <a:pPr lvl="2" algn="just">
              <a:buFont typeface="Times New Roman" pitchFamily="16" charset="0"/>
              <a:buChar char="•"/>
            </a:pPr>
            <a:r>
              <a:rPr lang="en-GB" sz="2000" dirty="0"/>
              <a:t>(de) Authenticate</a:t>
            </a:r>
          </a:p>
          <a:p>
            <a:pPr lvl="2" algn="just">
              <a:buFont typeface="Times New Roman" pitchFamily="16" charset="0"/>
              <a:buChar char="•"/>
            </a:pPr>
            <a:r>
              <a:rPr lang="en-GB" sz="2000" dirty="0"/>
              <a:t>(re) Associate</a:t>
            </a:r>
          </a:p>
          <a:p>
            <a:pPr lvl="2" algn="just">
              <a:buFont typeface="Times New Roman" pitchFamily="16" charset="0"/>
              <a:buChar char="•"/>
            </a:pPr>
            <a:r>
              <a:rPr lang="en-GB" sz="2000" dirty="0"/>
              <a:t>Disassociate</a:t>
            </a:r>
          </a:p>
          <a:p>
            <a:pPr lvl="2" algn="just">
              <a:buFont typeface="Times New Roman" pitchFamily="16" charset="0"/>
              <a:buChar char="•"/>
            </a:pPr>
            <a:r>
              <a:rPr lang="en-GB" sz="2000" dirty="0"/>
              <a:t>Manage resources with each other in any common band </a:t>
            </a:r>
          </a:p>
        </p:txBody>
      </p:sp>
    </p:spTree>
    <p:extLst>
      <p:ext uri="{BB962C8B-B14F-4D97-AF65-F5344CB8AC3E}">
        <p14:creationId xmlns:p14="http://schemas.microsoft.com/office/powerpoint/2010/main" val="10686129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3391" y="549277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Fast Session Transfer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9070" y="1626096"/>
            <a:ext cx="8820472" cy="44672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b="0" dirty="0"/>
              <a:t>A session, in the context of FST, refers to the non-PHY state information that is stored in the two communicating STAs and is available before and after a session transition.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The FST session transition is managed by the FST session setup protocol.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FST session setup protocol: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b="0" dirty="0"/>
              <a:t>A multi-band device participates either as a initiator or as a responder.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b="0" dirty="0"/>
              <a:t>Includes fours states and rules how to move from one state to another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b="0" dirty="0"/>
              <a:t> States: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dirty="0"/>
              <a:t>Initial (the FST session is in operational in one or both bands)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b="0" dirty="0"/>
              <a:t>Setup Complete (initiator and responder are ready to change their current bands)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dirty="0"/>
              <a:t>Transition Done (initiator and responder are enabled to operate in the other band if the LLT field is 0)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b="0" dirty="0"/>
              <a:t>Transition Confirmed (</a:t>
            </a:r>
            <a:r>
              <a:rPr lang="en-GB" sz="1400" dirty="0"/>
              <a:t>initiator and responder </a:t>
            </a:r>
            <a:r>
              <a:rPr lang="en-GB" sz="1400" b="0" dirty="0"/>
              <a:t>)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More details about the previous four states can be found in [1, Section 11.33.2]</a:t>
            </a:r>
          </a:p>
          <a:p>
            <a:pPr marL="0" indent="0"/>
            <a:r>
              <a:rPr lang="en-GB" sz="2000" b="0" dirty="0"/>
              <a:t>* Link Loss Timeout (LLT) field is a field in the </a:t>
            </a:r>
            <a:r>
              <a:rPr lang="fr-FR" sz="2000" b="0" dirty="0"/>
              <a:t>FST Setup </a:t>
            </a:r>
            <a:r>
              <a:rPr lang="fr-FR" sz="2000" b="0" dirty="0" err="1"/>
              <a:t>Request</a:t>
            </a:r>
            <a:r>
              <a:rPr lang="fr-FR" sz="2000" b="0" dirty="0"/>
              <a:t> frame format</a:t>
            </a:r>
            <a:r>
              <a:rPr lang="en-GB" sz="2000" b="0" dirty="0"/>
              <a:t> </a:t>
            </a:r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</p:txBody>
      </p:sp>
    </p:spTree>
    <p:extLst>
      <p:ext uri="{BB962C8B-B14F-4D97-AF65-F5344CB8AC3E}">
        <p14:creationId xmlns:p14="http://schemas.microsoft.com/office/powerpoint/2010/main" val="35450043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Athanasios Stavridis,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3391" y="549277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Transparent FST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AA945C4-C080-4708-8043-3E1AC7E45E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767" y="1844824"/>
            <a:ext cx="6929647" cy="316835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D7D301B-754B-4AB0-9CB6-DA08375EB747}"/>
              </a:ext>
            </a:extLst>
          </p:cNvPr>
          <p:cNvSpPr txBox="1"/>
          <p:nvPr/>
        </p:nvSpPr>
        <p:spPr>
          <a:xfrm>
            <a:off x="742115" y="5148261"/>
            <a:ext cx="8078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[1, Section 4.9.4]: Reference model for a multiband capable device and transparent FST.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layers above 802.11 are not participating in the multi-band operation</a:t>
            </a:r>
          </a:p>
        </p:txBody>
      </p:sp>
    </p:spTree>
    <p:extLst>
      <p:ext uri="{BB962C8B-B14F-4D97-AF65-F5344CB8AC3E}">
        <p14:creationId xmlns:p14="http://schemas.microsoft.com/office/powerpoint/2010/main" val="28725809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0B4DDDC204E543820567BBDE657C68" ma:contentTypeVersion="4" ma:contentTypeDescription="Create a new document." ma:contentTypeScope="" ma:versionID="ca50b4d6bb699c4986d079a7f0bad61d">
  <xsd:schema xmlns:xsd="http://www.w3.org/2001/XMLSchema" xmlns:xs="http://www.w3.org/2001/XMLSchema" xmlns:p="http://schemas.microsoft.com/office/2006/metadata/properties" xmlns:ns3="4eafe1cd-7012-4cd6-af26-391f29e41b78" targetNamespace="http://schemas.microsoft.com/office/2006/metadata/properties" ma:root="true" ma:fieldsID="33d49a4601ab7236ccc7b441f86fc659" ns3:_="">
    <xsd:import namespace="4eafe1cd-7012-4cd6-af26-391f29e41b7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afe1cd-7012-4cd6-af26-391f29e41b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C9C074-6D18-4677-810A-A2E5E19F2E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afe1cd-7012-4cd6-af26-391f29e41b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4ECF0AE-048A-428F-94BB-AD397F3A0C58}">
  <ds:schemaRefs>
    <ds:schemaRef ds:uri="4eafe1cd-7012-4cd6-af26-391f29e41b78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BE75026-C763-46B1-8004-1B517213EDA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3298</TotalTime>
  <Words>1328</Words>
  <Application>Microsoft Office PowerPoint</Application>
  <PresentationFormat>On-screen Show (4:3)</PresentationFormat>
  <Paragraphs>262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Symbol</vt:lpstr>
      <vt:lpstr>Times New Roman</vt:lpstr>
      <vt:lpstr>Office Theme</vt:lpstr>
      <vt:lpstr>Document</vt:lpstr>
      <vt:lpstr>Multi-Band Operation in LC and Hybrid LC/RF Networks</vt:lpstr>
      <vt:lpstr>Abstract</vt:lpstr>
      <vt:lpstr>Outline</vt:lpstr>
      <vt:lpstr>Hybrid LC and RF Networks in 802.11bb</vt:lpstr>
      <vt:lpstr>Why Hybrid LC and RF Networks</vt:lpstr>
      <vt:lpstr>Way Forward in 802.11bb</vt:lpstr>
      <vt:lpstr>Multi-Band Operation</vt:lpstr>
      <vt:lpstr>Fast Session Transfer</vt:lpstr>
      <vt:lpstr>Transparent FST</vt:lpstr>
      <vt:lpstr>Non-Transparent FST</vt:lpstr>
      <vt:lpstr>An Example of the FST Setup Protocol</vt:lpstr>
      <vt:lpstr>FST Setup Protocol Between LC Bands</vt:lpstr>
      <vt:lpstr>FST Setup Protocol Between RF Bands</vt:lpstr>
      <vt:lpstr>FST Setup Protocol Between RF and LC Bands</vt:lpstr>
      <vt:lpstr>FST Setup Protocol Between LC and RF Bands</vt:lpstr>
      <vt:lpstr>Use Cases of FST in the Optical and RF Spectrum </vt:lpstr>
      <vt:lpstr>Straw Poll</vt:lpstr>
      <vt:lpstr>Motion</vt:lpstr>
      <vt:lpstr>References</vt:lpstr>
    </vt:vector>
  </TitlesOfParts>
  <Company>Ericsson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the Co-Existence of 802.11bb with the Family of  802.11 Standards</dc:title>
  <dc:creator>athanasios.stavridis@ericsson.com;leif.r.wilhelmsson@ericsson.com;guido.hiertz@ericsson.com;sebastian.max@ericsson.com</dc:creator>
  <cp:lastModifiedBy>Athanasios Stavridis</cp:lastModifiedBy>
  <cp:revision>403</cp:revision>
  <cp:lastPrinted>1601-01-01T00:00:00Z</cp:lastPrinted>
  <dcterms:created xsi:type="dcterms:W3CDTF">2018-09-03T10:40:09Z</dcterms:created>
  <dcterms:modified xsi:type="dcterms:W3CDTF">2019-09-17T09:21:16Z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0x010100C30B4DDDC204E543820567BBDE657C68</vt:lpwstr>
  </property>
</Properties>
</file>