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haansoftxlsx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7"/>
  </p:notesMasterIdLst>
  <p:sldIdLst>
    <p:sldId id="256" r:id="rId3"/>
    <p:sldId id="257" r:id="rId4"/>
    <p:sldId id="293" r:id="rId5"/>
    <p:sldId id="290" r:id="rId6"/>
    <p:sldId id="294" r:id="rId7"/>
    <p:sldId id="295" r:id="rId8"/>
    <p:sldId id="291" r:id="rId9"/>
    <p:sldId id="292" r:id="rId10"/>
    <p:sldId id="267" r:id="rId11"/>
    <p:sldId id="296" r:id="rId12"/>
    <p:sldId id="297" r:id="rId13"/>
    <p:sldId id="298" r:id="rId14"/>
    <p:sldId id="287" r:id="rId15"/>
    <p:sldId id="272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3399"/>
    <a:srgbClr val="CC66FF"/>
    <a:srgbClr val="FF6699"/>
    <a:srgbClr val="FFFF66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1"/>
    <p:restoredTop sz="97149"/>
  </p:normalViewPr>
  <p:slideViewPr>
    <p:cSldViewPr>
      <p:cViewPr varScale="1">
        <p:scale>
          <a:sx n="163" d="100"/>
          <a:sy n="163" d="100"/>
        </p:scale>
        <p:origin x="16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1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H:\802.11be\&#48373;&#49324;&#48376;%20Flexible_pap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/>
            </a:pPr>
            <a:r>
              <a:rPr lang="en-US" altLang="ko-KR" sz="1050" b="1" i="0" baseline="0" dirty="0">
                <a:effectLst/>
              </a:rPr>
              <a:t>OBSS Load : 10 Mbps</a:t>
            </a:r>
            <a:endParaRPr lang="ko-KR" altLang="ko-KR" sz="1050" dirty="0">
              <a:effectLst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794791666666668"/>
          <c:y val="0.14576031746031745"/>
          <c:w val="0.80625601851851847"/>
          <c:h val="0.600961904761904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CBR10_64us!$B$27</c:f>
              <c:strCache>
                <c:ptCount val="1"/>
                <c:pt idx="0">
                  <c:v>Option 1</c:v>
                </c:pt>
              </c:strCache>
            </c:strRef>
          </c:tx>
          <c:invertIfNegative val="0"/>
          <c:cat>
            <c:strRef>
              <c:f>CBR10_64us!$C$26:$R$26</c:f>
              <c:strCache>
                <c:ptCount val="16"/>
                <c:pt idx="0">
                  <c:v>20 MHz</c:v>
                </c:pt>
                <c:pt idx="1">
                  <c:v>40 MHz</c:v>
                </c:pt>
                <c:pt idx="3">
                  <c:v>80 MHz</c:v>
                </c:pt>
                <c:pt idx="5">
                  <c:v>120 MHz</c:v>
                </c:pt>
                <c:pt idx="7">
                  <c:v>160 MHz</c:v>
                </c:pt>
                <c:pt idx="9">
                  <c:v>200 MHz</c:v>
                </c:pt>
                <c:pt idx="11">
                  <c:v>240 MHz</c:v>
                </c:pt>
                <c:pt idx="13">
                  <c:v>280 MHz</c:v>
                </c:pt>
                <c:pt idx="15">
                  <c:v>320 MHz</c:v>
                </c:pt>
              </c:strCache>
            </c:strRef>
          </c:cat>
          <c:val>
            <c:numRef>
              <c:f>CBR10_64us!$C$27:$R$27</c:f>
              <c:numCache>
                <c:formatCode>General</c:formatCode>
                <c:ptCount val="16"/>
                <c:pt idx="0">
                  <c:v>0.1</c:v>
                </c:pt>
                <c:pt idx="1">
                  <c:v>0.32</c:v>
                </c:pt>
                <c:pt idx="2">
                  <c:v>0.66</c:v>
                </c:pt>
                <c:pt idx="3">
                  <c:v>1.58</c:v>
                </c:pt>
                <c:pt idx="4">
                  <c:v>2.75</c:v>
                </c:pt>
                <c:pt idx="5">
                  <c:v>3.95</c:v>
                </c:pt>
                <c:pt idx="6">
                  <c:v>6.12</c:v>
                </c:pt>
                <c:pt idx="7">
                  <c:v>8.3800000000000008</c:v>
                </c:pt>
                <c:pt idx="8">
                  <c:v>9.9</c:v>
                </c:pt>
                <c:pt idx="9">
                  <c:v>12.05</c:v>
                </c:pt>
                <c:pt idx="10">
                  <c:v>11.86</c:v>
                </c:pt>
                <c:pt idx="11">
                  <c:v>12.3</c:v>
                </c:pt>
                <c:pt idx="12">
                  <c:v>9.4499999999999993</c:v>
                </c:pt>
                <c:pt idx="13">
                  <c:v>7.9</c:v>
                </c:pt>
                <c:pt idx="14">
                  <c:v>4.58</c:v>
                </c:pt>
                <c:pt idx="15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92-544D-8AC9-9E2B5F1B2E8E}"/>
            </c:ext>
          </c:extLst>
        </c:ser>
        <c:ser>
          <c:idx val="1"/>
          <c:order val="1"/>
          <c:tx>
            <c:strRef>
              <c:f>CBR10_64us!$B$28</c:f>
              <c:strCache>
                <c:ptCount val="1"/>
                <c:pt idx="0">
                  <c:v>Option 2</c:v>
                </c:pt>
              </c:strCache>
            </c:strRef>
          </c:tx>
          <c:invertIfNegative val="0"/>
          <c:cat>
            <c:strRef>
              <c:f>CBR10_64us!$C$26:$R$26</c:f>
              <c:strCache>
                <c:ptCount val="16"/>
                <c:pt idx="0">
                  <c:v>20 MHz</c:v>
                </c:pt>
                <c:pt idx="1">
                  <c:v>40 MHz</c:v>
                </c:pt>
                <c:pt idx="3">
                  <c:v>80 MHz</c:v>
                </c:pt>
                <c:pt idx="5">
                  <c:v>120 MHz</c:v>
                </c:pt>
                <c:pt idx="7">
                  <c:v>160 MHz</c:v>
                </c:pt>
                <c:pt idx="9">
                  <c:v>200 MHz</c:v>
                </c:pt>
                <c:pt idx="11">
                  <c:v>240 MHz</c:v>
                </c:pt>
                <c:pt idx="13">
                  <c:v>280 MHz</c:v>
                </c:pt>
                <c:pt idx="15">
                  <c:v>320 MHz</c:v>
                </c:pt>
              </c:strCache>
            </c:strRef>
          </c:cat>
          <c:val>
            <c:numRef>
              <c:f>CBR10_64us!$C$28:$R$28</c:f>
              <c:numCache>
                <c:formatCode>General</c:formatCode>
                <c:ptCount val="16"/>
                <c:pt idx="0">
                  <c:v>3.23</c:v>
                </c:pt>
                <c:pt idx="1">
                  <c:v>0.21</c:v>
                </c:pt>
                <c:pt idx="2">
                  <c:v>0.38</c:v>
                </c:pt>
                <c:pt idx="3">
                  <c:v>1.41</c:v>
                </c:pt>
                <c:pt idx="4">
                  <c:v>2.11</c:v>
                </c:pt>
                <c:pt idx="5">
                  <c:v>3.7</c:v>
                </c:pt>
                <c:pt idx="6">
                  <c:v>5.38</c:v>
                </c:pt>
                <c:pt idx="7">
                  <c:v>8.15</c:v>
                </c:pt>
                <c:pt idx="8">
                  <c:v>8.81</c:v>
                </c:pt>
                <c:pt idx="9">
                  <c:v>11.64</c:v>
                </c:pt>
                <c:pt idx="10">
                  <c:v>11.74</c:v>
                </c:pt>
                <c:pt idx="11">
                  <c:v>11.82</c:v>
                </c:pt>
                <c:pt idx="12">
                  <c:v>9.85</c:v>
                </c:pt>
                <c:pt idx="13">
                  <c:v>8.3699999999999992</c:v>
                </c:pt>
                <c:pt idx="14">
                  <c:v>4.57</c:v>
                </c:pt>
                <c:pt idx="15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92-544D-8AC9-9E2B5F1B2E8E}"/>
            </c:ext>
          </c:extLst>
        </c:ser>
        <c:ser>
          <c:idx val="2"/>
          <c:order val="2"/>
          <c:tx>
            <c:strRef>
              <c:f>CBR10_64us!$B$29</c:f>
              <c:strCache>
                <c:ptCount val="1"/>
                <c:pt idx="0">
                  <c:v>Option 3</c:v>
                </c:pt>
              </c:strCache>
            </c:strRef>
          </c:tx>
          <c:invertIfNegative val="0"/>
          <c:cat>
            <c:strRef>
              <c:f>CBR10_64us!$C$26:$R$26</c:f>
              <c:strCache>
                <c:ptCount val="16"/>
                <c:pt idx="0">
                  <c:v>20 MHz</c:v>
                </c:pt>
                <c:pt idx="1">
                  <c:v>40 MHz</c:v>
                </c:pt>
                <c:pt idx="3">
                  <c:v>80 MHz</c:v>
                </c:pt>
                <c:pt idx="5">
                  <c:v>120 MHz</c:v>
                </c:pt>
                <c:pt idx="7">
                  <c:v>160 MHz</c:v>
                </c:pt>
                <c:pt idx="9">
                  <c:v>200 MHz</c:v>
                </c:pt>
                <c:pt idx="11">
                  <c:v>240 MHz</c:v>
                </c:pt>
                <c:pt idx="13">
                  <c:v>280 MHz</c:v>
                </c:pt>
                <c:pt idx="15">
                  <c:v>320 MHz</c:v>
                </c:pt>
              </c:strCache>
            </c:strRef>
          </c:cat>
          <c:val>
            <c:numRef>
              <c:f>CBR10_64us!$C$29:$R$29</c:f>
              <c:numCache>
                <c:formatCode>General</c:formatCode>
                <c:ptCount val="16"/>
                <c:pt idx="0">
                  <c:v>12.42</c:v>
                </c:pt>
                <c:pt idx="1">
                  <c:v>30.82</c:v>
                </c:pt>
                <c:pt idx="2">
                  <c:v>0</c:v>
                </c:pt>
                <c:pt idx="3">
                  <c:v>0.34</c:v>
                </c:pt>
                <c:pt idx="4">
                  <c:v>0.23</c:v>
                </c:pt>
                <c:pt idx="5">
                  <c:v>0.75</c:v>
                </c:pt>
                <c:pt idx="6">
                  <c:v>1.1200000000000001</c:v>
                </c:pt>
                <c:pt idx="7">
                  <c:v>2.52</c:v>
                </c:pt>
                <c:pt idx="8">
                  <c:v>2.4300000000000002</c:v>
                </c:pt>
                <c:pt idx="9">
                  <c:v>4.63</c:v>
                </c:pt>
                <c:pt idx="10">
                  <c:v>5.43</c:v>
                </c:pt>
                <c:pt idx="11">
                  <c:v>7.68</c:v>
                </c:pt>
                <c:pt idx="12">
                  <c:v>6.21</c:v>
                </c:pt>
                <c:pt idx="13">
                  <c:v>7.65</c:v>
                </c:pt>
                <c:pt idx="14">
                  <c:v>6.35</c:v>
                </c:pt>
                <c:pt idx="15">
                  <c:v>5.95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92-544D-8AC9-9E2B5F1B2E8E}"/>
            </c:ext>
          </c:extLst>
        </c:ser>
        <c:ser>
          <c:idx val="4"/>
          <c:order val="3"/>
          <c:tx>
            <c:strRef>
              <c:f>CBR10_64us!$B$31</c:f>
              <c:strCache>
                <c:ptCount val="1"/>
                <c:pt idx="0">
                  <c:v>Option 0</c:v>
                </c:pt>
              </c:strCache>
            </c:strRef>
          </c:tx>
          <c:invertIfNegative val="0"/>
          <c:cat>
            <c:strRef>
              <c:f>CBR10_64us!$C$26:$R$26</c:f>
              <c:strCache>
                <c:ptCount val="16"/>
                <c:pt idx="0">
                  <c:v>20 MHz</c:v>
                </c:pt>
                <c:pt idx="1">
                  <c:v>40 MHz</c:v>
                </c:pt>
                <c:pt idx="3">
                  <c:v>80 MHz</c:v>
                </c:pt>
                <c:pt idx="5">
                  <c:v>120 MHz</c:v>
                </c:pt>
                <c:pt idx="7">
                  <c:v>160 MHz</c:v>
                </c:pt>
                <c:pt idx="9">
                  <c:v>200 MHz</c:v>
                </c:pt>
                <c:pt idx="11">
                  <c:v>240 MHz</c:v>
                </c:pt>
                <c:pt idx="13">
                  <c:v>280 MHz</c:v>
                </c:pt>
                <c:pt idx="15">
                  <c:v>320 MHz</c:v>
                </c:pt>
              </c:strCache>
            </c:strRef>
          </c:cat>
          <c:val>
            <c:numRef>
              <c:f>CBR10_64us!$C$31:$R$31</c:f>
              <c:numCache>
                <c:formatCode>General</c:formatCode>
                <c:ptCount val="16"/>
                <c:pt idx="0">
                  <c:v>12.99</c:v>
                </c:pt>
                <c:pt idx="1">
                  <c:v>33.520000000000003</c:v>
                </c:pt>
                <c:pt idx="2">
                  <c:v>0</c:v>
                </c:pt>
                <c:pt idx="3">
                  <c:v>25.36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15.7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6.95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92-544D-8AC9-9E2B5F1B2E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747264"/>
        <c:axId val="132749184"/>
      </c:barChart>
      <c:catAx>
        <c:axId val="132747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ko-KR"/>
                  <a:t>PPDU Bandwidth</a:t>
                </a:r>
                <a:endParaRPr lang="ko-KR" alt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32749184"/>
        <c:crosses val="autoZero"/>
        <c:auto val="1"/>
        <c:lblAlgn val="ctr"/>
        <c:lblOffset val="100"/>
        <c:noMultiLvlLbl val="0"/>
      </c:catAx>
      <c:valAx>
        <c:axId val="132749184"/>
        <c:scaling>
          <c:orientation val="minMax"/>
          <c:max val="6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ko-KR"/>
                  <a:t>Percentage (%)</a:t>
                </a:r>
                <a:endParaRPr lang="ko-KR" alt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327472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/>
            </a:pPr>
            <a:r>
              <a:rPr lang="en-US" altLang="ko-KR" sz="1050" b="1" i="0" kern="1200" baseline="0" dirty="0">
                <a:solidFill>
                  <a:srgbClr val="000000"/>
                </a:solidFill>
                <a:effectLst/>
              </a:rPr>
              <a:t>OBSS Load : 50 Mbps</a:t>
            </a:r>
            <a:endParaRPr lang="ko-KR" altLang="ko-KR" sz="1050" dirty="0">
              <a:effectLst/>
            </a:endParaRPr>
          </a:p>
        </c:rich>
      </c:tx>
      <c:layout>
        <c:manualLayout>
          <c:xMode val="edge"/>
          <c:yMode val="edge"/>
          <c:x val="0.37062097953216372"/>
          <c:y val="5.54365079365079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936312134502923"/>
          <c:y val="0.17095873015873017"/>
          <c:w val="0.73543841374269003"/>
          <c:h val="0.600961904761904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Legacy_CBR50M_64us!$A$30</c:f>
              <c:strCache>
                <c:ptCount val="1"/>
                <c:pt idx="0">
                  <c:v>Option 1 (1,1,1,1)</c:v>
                </c:pt>
              </c:strCache>
            </c:strRef>
          </c:tx>
          <c:invertIfNegative val="0"/>
          <c:cat>
            <c:strRef>
              <c:f>Legacy_CBR50M_64us!$B$29:$Q$29</c:f>
              <c:strCache>
                <c:ptCount val="16"/>
                <c:pt idx="0">
                  <c:v>20 MHz</c:v>
                </c:pt>
                <c:pt idx="1">
                  <c:v>40 MHz</c:v>
                </c:pt>
                <c:pt idx="3">
                  <c:v>80 MHz</c:v>
                </c:pt>
                <c:pt idx="5">
                  <c:v>120 MHz</c:v>
                </c:pt>
                <c:pt idx="7">
                  <c:v>160 MHz</c:v>
                </c:pt>
                <c:pt idx="9">
                  <c:v>200 MHz</c:v>
                </c:pt>
                <c:pt idx="11">
                  <c:v>240 MHz</c:v>
                </c:pt>
                <c:pt idx="13">
                  <c:v>280 MHz</c:v>
                </c:pt>
                <c:pt idx="15">
                  <c:v>320 MHz</c:v>
                </c:pt>
              </c:strCache>
            </c:strRef>
          </c:cat>
          <c:val>
            <c:numRef>
              <c:f>Legacy_CBR50M_64us!$B$30:$Q$30</c:f>
              <c:numCache>
                <c:formatCode>General</c:formatCode>
                <c:ptCount val="16"/>
                <c:pt idx="0">
                  <c:v>0.01</c:v>
                </c:pt>
                <c:pt idx="1">
                  <c:v>0.2</c:v>
                </c:pt>
                <c:pt idx="2">
                  <c:v>1.62</c:v>
                </c:pt>
                <c:pt idx="3">
                  <c:v>4.8899999999999997</c:v>
                </c:pt>
                <c:pt idx="4">
                  <c:v>10.27</c:v>
                </c:pt>
                <c:pt idx="5">
                  <c:v>15.08</c:v>
                </c:pt>
                <c:pt idx="6">
                  <c:v>19.16</c:v>
                </c:pt>
                <c:pt idx="7">
                  <c:v>16.7</c:v>
                </c:pt>
                <c:pt idx="8">
                  <c:v>13.81</c:v>
                </c:pt>
                <c:pt idx="9">
                  <c:v>7.31</c:v>
                </c:pt>
                <c:pt idx="10">
                  <c:v>3.4</c:v>
                </c:pt>
                <c:pt idx="11">
                  <c:v>1.32</c:v>
                </c:pt>
                <c:pt idx="12">
                  <c:v>0.25</c:v>
                </c:pt>
                <c:pt idx="13">
                  <c:v>0.05</c:v>
                </c:pt>
                <c:pt idx="14">
                  <c:v>0.03</c:v>
                </c:pt>
                <c:pt idx="15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CA-F940-942E-0EC92EAF106D}"/>
            </c:ext>
          </c:extLst>
        </c:ser>
        <c:ser>
          <c:idx val="1"/>
          <c:order val="1"/>
          <c:tx>
            <c:strRef>
              <c:f>Legacy_CBR50M_64us!$A$31</c:f>
              <c:strCache>
                <c:ptCount val="1"/>
                <c:pt idx="0">
                  <c:v>Option 2 (1,2,1,2)</c:v>
                </c:pt>
              </c:strCache>
            </c:strRef>
          </c:tx>
          <c:invertIfNegative val="0"/>
          <c:cat>
            <c:strRef>
              <c:f>Legacy_CBR50M_64us!$B$29:$Q$29</c:f>
              <c:strCache>
                <c:ptCount val="16"/>
                <c:pt idx="0">
                  <c:v>20 MHz</c:v>
                </c:pt>
                <c:pt idx="1">
                  <c:v>40 MHz</c:v>
                </c:pt>
                <c:pt idx="3">
                  <c:v>80 MHz</c:v>
                </c:pt>
                <c:pt idx="5">
                  <c:v>120 MHz</c:v>
                </c:pt>
                <c:pt idx="7">
                  <c:v>160 MHz</c:v>
                </c:pt>
                <c:pt idx="9">
                  <c:v>200 MHz</c:v>
                </c:pt>
                <c:pt idx="11">
                  <c:v>240 MHz</c:v>
                </c:pt>
                <c:pt idx="13">
                  <c:v>280 MHz</c:v>
                </c:pt>
                <c:pt idx="15">
                  <c:v>320 MHz</c:v>
                </c:pt>
              </c:strCache>
            </c:strRef>
          </c:cat>
          <c:val>
            <c:numRef>
              <c:f>Legacy_CBR50M_64us!$B$31:$Q$31</c:f>
              <c:numCache>
                <c:formatCode>General</c:formatCode>
                <c:ptCount val="16"/>
                <c:pt idx="0">
                  <c:v>11.46</c:v>
                </c:pt>
                <c:pt idx="1">
                  <c:v>0.08</c:v>
                </c:pt>
                <c:pt idx="2">
                  <c:v>0.62</c:v>
                </c:pt>
                <c:pt idx="3">
                  <c:v>3.37</c:v>
                </c:pt>
                <c:pt idx="4">
                  <c:v>8.39</c:v>
                </c:pt>
                <c:pt idx="5">
                  <c:v>13.55</c:v>
                </c:pt>
                <c:pt idx="6">
                  <c:v>16.72</c:v>
                </c:pt>
                <c:pt idx="7">
                  <c:v>15.14</c:v>
                </c:pt>
                <c:pt idx="8">
                  <c:v>13.46</c:v>
                </c:pt>
                <c:pt idx="9">
                  <c:v>6.74</c:v>
                </c:pt>
                <c:pt idx="10">
                  <c:v>3.49</c:v>
                </c:pt>
                <c:pt idx="11">
                  <c:v>1.1000000000000001</c:v>
                </c:pt>
                <c:pt idx="12">
                  <c:v>0.2</c:v>
                </c:pt>
                <c:pt idx="13">
                  <c:v>0.06</c:v>
                </c:pt>
                <c:pt idx="14">
                  <c:v>0.04</c:v>
                </c:pt>
                <c:pt idx="15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CA-F940-942E-0EC92EAF106D}"/>
            </c:ext>
          </c:extLst>
        </c:ser>
        <c:ser>
          <c:idx val="2"/>
          <c:order val="2"/>
          <c:tx>
            <c:strRef>
              <c:f>Legacy_CBR50M_64us!$A$32</c:f>
              <c:strCache>
                <c:ptCount val="1"/>
                <c:pt idx="0">
                  <c:v>Option 3 (1,2,3,4)</c:v>
                </c:pt>
              </c:strCache>
            </c:strRef>
          </c:tx>
          <c:invertIfNegative val="0"/>
          <c:cat>
            <c:strRef>
              <c:f>Legacy_CBR50M_64us!$B$29:$Q$29</c:f>
              <c:strCache>
                <c:ptCount val="16"/>
                <c:pt idx="0">
                  <c:v>20 MHz</c:v>
                </c:pt>
                <c:pt idx="1">
                  <c:v>40 MHz</c:v>
                </c:pt>
                <c:pt idx="3">
                  <c:v>80 MHz</c:v>
                </c:pt>
                <c:pt idx="5">
                  <c:v>120 MHz</c:v>
                </c:pt>
                <c:pt idx="7">
                  <c:v>160 MHz</c:v>
                </c:pt>
                <c:pt idx="9">
                  <c:v>200 MHz</c:v>
                </c:pt>
                <c:pt idx="11">
                  <c:v>240 MHz</c:v>
                </c:pt>
                <c:pt idx="13">
                  <c:v>280 MHz</c:v>
                </c:pt>
                <c:pt idx="15">
                  <c:v>320 MHz</c:v>
                </c:pt>
              </c:strCache>
            </c:strRef>
          </c:cat>
          <c:val>
            <c:numRef>
              <c:f>Legacy_CBR50M_64us!$B$32:$Q$32</c:f>
              <c:numCache>
                <c:formatCode>General</c:formatCode>
                <c:ptCount val="16"/>
                <c:pt idx="0">
                  <c:v>26.4</c:v>
                </c:pt>
                <c:pt idx="1">
                  <c:v>53.06</c:v>
                </c:pt>
                <c:pt idx="2">
                  <c:v>0</c:v>
                </c:pt>
                <c:pt idx="3">
                  <c:v>0.14000000000000001</c:v>
                </c:pt>
                <c:pt idx="4">
                  <c:v>0.39</c:v>
                </c:pt>
                <c:pt idx="5">
                  <c:v>1.31</c:v>
                </c:pt>
                <c:pt idx="6">
                  <c:v>2.16</c:v>
                </c:pt>
                <c:pt idx="7">
                  <c:v>2.92</c:v>
                </c:pt>
                <c:pt idx="8">
                  <c:v>3.02</c:v>
                </c:pt>
                <c:pt idx="9">
                  <c:v>2.5499999999999998</c:v>
                </c:pt>
                <c:pt idx="10">
                  <c:v>1.38</c:v>
                </c:pt>
                <c:pt idx="11">
                  <c:v>0.49</c:v>
                </c:pt>
                <c:pt idx="12">
                  <c:v>0.17</c:v>
                </c:pt>
                <c:pt idx="13">
                  <c:v>0.05</c:v>
                </c:pt>
                <c:pt idx="14">
                  <c:v>0.04</c:v>
                </c:pt>
                <c:pt idx="15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CA-F940-942E-0EC92EAF106D}"/>
            </c:ext>
          </c:extLst>
        </c:ser>
        <c:ser>
          <c:idx val="4"/>
          <c:order val="3"/>
          <c:tx>
            <c:strRef>
              <c:f>Legacy_CBR50M_64us!$A$34</c:f>
              <c:strCache>
                <c:ptCount val="1"/>
                <c:pt idx="0">
                  <c:v>Option 0 (No puncturing)</c:v>
                </c:pt>
              </c:strCache>
            </c:strRef>
          </c:tx>
          <c:invertIfNegative val="0"/>
          <c:cat>
            <c:strRef>
              <c:f>Legacy_CBR50M_64us!$B$29:$Q$29</c:f>
              <c:strCache>
                <c:ptCount val="16"/>
                <c:pt idx="0">
                  <c:v>20 MHz</c:v>
                </c:pt>
                <c:pt idx="1">
                  <c:v>40 MHz</c:v>
                </c:pt>
                <c:pt idx="3">
                  <c:v>80 MHz</c:v>
                </c:pt>
                <c:pt idx="5">
                  <c:v>120 MHz</c:v>
                </c:pt>
                <c:pt idx="7">
                  <c:v>160 MHz</c:v>
                </c:pt>
                <c:pt idx="9">
                  <c:v>200 MHz</c:v>
                </c:pt>
                <c:pt idx="11">
                  <c:v>240 MHz</c:v>
                </c:pt>
                <c:pt idx="13">
                  <c:v>280 MHz</c:v>
                </c:pt>
                <c:pt idx="15">
                  <c:v>320 MHz</c:v>
                </c:pt>
              </c:strCache>
            </c:strRef>
          </c:cat>
          <c:val>
            <c:numRef>
              <c:f>Legacy_CBR50M_64us!$B$34:$Q$34</c:f>
              <c:numCache>
                <c:formatCode>General</c:formatCode>
                <c:ptCount val="16"/>
                <c:pt idx="0">
                  <c:v>26.27</c:v>
                </c:pt>
                <c:pt idx="1">
                  <c:v>53.31</c:v>
                </c:pt>
                <c:pt idx="2">
                  <c:v>0</c:v>
                </c:pt>
                <c:pt idx="3">
                  <c:v>13.86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0.25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CA-F940-942E-0EC92EAF1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1494528"/>
        <c:axId val="318955520"/>
      </c:barChart>
      <c:catAx>
        <c:axId val="3114945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ko-KR"/>
                  <a:t>PPDU</a:t>
                </a:r>
                <a:r>
                  <a:rPr lang="en-US" altLang="ko-KR" baseline="0"/>
                  <a:t> Bandwidth</a:t>
                </a:r>
                <a:endParaRPr lang="ko-KR" alt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18955520"/>
        <c:crosses val="autoZero"/>
        <c:auto val="1"/>
        <c:lblAlgn val="ctr"/>
        <c:lblOffset val="100"/>
        <c:noMultiLvlLbl val="0"/>
      </c:catAx>
      <c:valAx>
        <c:axId val="31895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1494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39638157894732"/>
          <c:y val="0.17617103174603174"/>
          <c:w val="0.27622277046783628"/>
          <c:h val="0.36452857142857142"/>
        </c:manualLayout>
      </c:layout>
      <c:overlay val="0"/>
      <c:spPr>
        <a:solidFill>
          <a:srgbClr val="FFFFFF"/>
        </a:solidFill>
      </c:sp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Sheet1!$H$5</c:f>
              <c:strCache>
                <c:ptCount val="1"/>
                <c:pt idx="0">
                  <c:v>OBSS Load : 10 Mbps</c:v>
                </c:pt>
              </c:strCache>
            </c:strRef>
          </c:tx>
          <c:invertIfNegative val="0"/>
          <c:cat>
            <c:strRef>
              <c:f>Sheet1!$G$6:$G$9</c:f>
              <c:strCache>
                <c:ptCount val="4"/>
                <c:pt idx="0">
                  <c:v>Option 1 (1,1,1,1)</c:v>
                </c:pt>
                <c:pt idx="1">
                  <c:v>Option 2 (1,2,1,2)</c:v>
                </c:pt>
                <c:pt idx="2">
                  <c:v>Option 3 (1,2,3,4)</c:v>
                </c:pt>
                <c:pt idx="3">
                  <c:v>Option 0 (No puncturing)</c:v>
                </c:pt>
              </c:strCache>
            </c:strRef>
          </c:cat>
          <c:val>
            <c:numRef>
              <c:f>Sheet1!$H$6:$H$9</c:f>
              <c:numCache>
                <c:formatCode>General</c:formatCode>
                <c:ptCount val="4"/>
                <c:pt idx="0">
                  <c:v>312.18688000000009</c:v>
                </c:pt>
                <c:pt idx="1">
                  <c:v>345.98656000000011</c:v>
                </c:pt>
                <c:pt idx="2">
                  <c:v>195.52511999999999</c:v>
                </c:pt>
                <c:pt idx="3">
                  <c:v>158.43327999999997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98-C245-AA65-46D845B15138}"/>
            </c:ext>
          </c:extLst>
        </c:ser>
        <c:ser>
          <c:idx val="1"/>
          <c:order val="1"/>
          <c:tx>
            <c:strRef>
              <c:f>Sheet1!$I$5</c:f>
              <c:strCache>
                <c:ptCount val="1"/>
                <c:pt idx="0">
                  <c:v>OBSS Load : 50 Mbps</c:v>
                </c:pt>
              </c:strCache>
            </c:strRef>
          </c:tx>
          <c:invertIfNegative val="0"/>
          <c:cat>
            <c:strRef>
              <c:f>Sheet1!$G$6:$G$9</c:f>
              <c:strCache>
                <c:ptCount val="4"/>
                <c:pt idx="0">
                  <c:v>Option 1 (1,1,1,1)</c:v>
                </c:pt>
                <c:pt idx="1">
                  <c:v>Option 2 (1,2,1,2)</c:v>
                </c:pt>
                <c:pt idx="2">
                  <c:v>Option 3 (1,2,3,4)</c:v>
                </c:pt>
                <c:pt idx="3">
                  <c:v>Option 0 (No puncturing)</c:v>
                </c:pt>
              </c:strCache>
            </c:strRef>
          </c:cat>
          <c:val>
            <c:numRef>
              <c:f>Sheet1!$I$6:$I$9</c:f>
              <c:numCache>
                <c:formatCode>General</c:formatCode>
                <c:ptCount val="4"/>
                <c:pt idx="0">
                  <c:v>204.26239999999999</c:v>
                </c:pt>
                <c:pt idx="1">
                  <c:v>190.24128000000007</c:v>
                </c:pt>
                <c:pt idx="2">
                  <c:v>88.240639999999999</c:v>
                </c:pt>
                <c:pt idx="3">
                  <c:v>87.426560000000009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98-C245-AA65-46D845B151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77120"/>
        <c:axId val="140679040"/>
      </c:barChart>
      <c:catAx>
        <c:axId val="140677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0679040"/>
        <c:crosses val="autoZero"/>
        <c:auto val="1"/>
        <c:lblAlgn val="ctr"/>
        <c:lblOffset val="100"/>
        <c:noMultiLvlLbl val="0"/>
      </c:catAx>
      <c:valAx>
        <c:axId val="1406790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ko-KR"/>
                  <a:t>Throughput (Mbps)</a:t>
                </a:r>
                <a:endParaRPr lang="ko-KR" alt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06771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67521-A817-4864-94D1-565967D57C59}" type="datetimeFigureOut">
              <a:rPr lang="ko-KR" altLang="en-US" smtClean="0"/>
              <a:t>2019. 11. 9.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D0879-C001-46E7-91DB-732DD7EAEB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97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Page </a:t>
            </a:r>
            <a:fld id="{465D53FD-DB5F-4815-BF01-6488A8FBD189}" type="slidenum">
              <a:rPr lang="en-US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defTabSz="443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2400">
              <a:solidFill>
                <a:prstClr val="white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2130429"/>
            <a:ext cx="7772400" cy="14700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87992" indent="0" algn="ctr">
              <a:buNone/>
              <a:defRPr/>
            </a:lvl2pPr>
            <a:lvl3pPr marL="575984" indent="0" algn="ctr">
              <a:buNone/>
              <a:defRPr/>
            </a:lvl3pPr>
            <a:lvl4pPr marL="863977" indent="0" algn="ctr">
              <a:buNone/>
              <a:defRPr/>
            </a:lvl4pPr>
            <a:lvl5pPr marL="1151968" indent="0" algn="ctr">
              <a:buNone/>
              <a:defRPr/>
            </a:lvl5pPr>
            <a:lvl6pPr marL="1439959" indent="0" algn="ctr">
              <a:buNone/>
              <a:defRPr/>
            </a:lvl6pPr>
            <a:lvl7pPr marL="1727951" indent="0" algn="ctr">
              <a:buNone/>
              <a:defRPr/>
            </a:lvl7pPr>
            <a:lvl8pPr marL="2015944" indent="0" algn="ctr">
              <a:buNone/>
              <a:defRPr/>
            </a:lvl8pPr>
            <a:lvl9pPr marL="230393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0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83999" indent="0" algn="ctr">
              <a:buNone/>
              <a:defRPr/>
            </a:lvl2pPr>
            <a:lvl3pPr marL="767997" indent="0" algn="ctr">
              <a:buNone/>
              <a:defRPr/>
            </a:lvl3pPr>
            <a:lvl4pPr marL="1151996" indent="0" algn="ctr">
              <a:buNone/>
              <a:defRPr/>
            </a:lvl4pPr>
            <a:lvl5pPr marL="1535995" indent="0" algn="ctr">
              <a:buNone/>
              <a:defRPr/>
            </a:lvl5pPr>
            <a:lvl6pPr marL="1919994" indent="0" algn="ctr">
              <a:buNone/>
              <a:defRPr/>
            </a:lvl6pPr>
            <a:lvl7pPr marL="2303992" indent="0" algn="ctr">
              <a:buNone/>
              <a:defRPr/>
            </a:lvl7pPr>
            <a:lvl8pPr marL="2687992" indent="0" algn="ctr">
              <a:buNone/>
              <a:defRPr/>
            </a:lvl8pPr>
            <a:lvl9pPr marL="307199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68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671998" indent="-288000">
              <a:buFont typeface="Times New Roman" panose="02020603050405020304" pitchFamily="18" charset="0"/>
              <a:buChar char="–"/>
              <a:defRPr/>
            </a:lvl2pPr>
            <a:lvl3pPr marL="1007997" indent="-240000">
              <a:buFont typeface="Arial" panose="020B0604020202020204" pitchFamily="34" charset="0"/>
              <a:buChar char="•"/>
              <a:defRPr/>
            </a:lvl3pPr>
            <a:lvl4pPr marL="1391996" indent="-240000">
              <a:buFont typeface="Times New Roman" panose="02020603050405020304" pitchFamily="18" charset="0"/>
              <a:buChar char="–"/>
              <a:defRPr/>
            </a:lvl4pPr>
            <a:lvl5pPr marL="1775995" indent="-2400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9" y="647541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767997" algn="l"/>
                <a:tab pos="1535995" algn="l"/>
                <a:tab pos="2303992" algn="l"/>
                <a:tab pos="3071990" algn="l"/>
                <a:tab pos="3839989" algn="l"/>
                <a:tab pos="4607986" algn="l"/>
                <a:tab pos="5375984" algn="l"/>
                <a:tab pos="6143982" algn="l"/>
                <a:tab pos="6911979" algn="l"/>
                <a:tab pos="7679977" algn="l"/>
                <a:tab pos="8447974" algn="l"/>
              </a:tabLst>
              <a:defRPr sz="10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6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767997" algn="l"/>
                <a:tab pos="1535995" algn="l"/>
                <a:tab pos="2303992" algn="l"/>
                <a:tab pos="3071990" algn="l"/>
                <a:tab pos="3839989" algn="l"/>
                <a:tab pos="4607986" algn="l"/>
                <a:tab pos="5375984" algn="l"/>
                <a:tab pos="6143982" algn="l"/>
                <a:tab pos="6911979" algn="l"/>
                <a:tab pos="7679977" algn="l"/>
                <a:tab pos="8447974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570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</p:spPr>
        <p:txBody>
          <a:bodyPr anchor="b"/>
          <a:lstStyle>
            <a:lvl1pPr marL="0" indent="0">
              <a:buNone/>
              <a:defRPr sz="1700"/>
            </a:lvl1pPr>
            <a:lvl2pPr marL="383999" indent="0">
              <a:buNone/>
              <a:defRPr sz="1500"/>
            </a:lvl2pPr>
            <a:lvl3pPr marL="767997" indent="0">
              <a:buNone/>
              <a:defRPr sz="1300"/>
            </a:lvl3pPr>
            <a:lvl4pPr marL="1151996" indent="0">
              <a:buNone/>
              <a:defRPr sz="1200"/>
            </a:lvl4pPr>
            <a:lvl5pPr marL="1535995" indent="0">
              <a:buNone/>
              <a:defRPr sz="1200"/>
            </a:lvl5pPr>
            <a:lvl6pPr marL="1919994" indent="0">
              <a:buNone/>
              <a:defRPr sz="1200"/>
            </a:lvl6pPr>
            <a:lvl7pPr marL="2303992" indent="0">
              <a:buNone/>
              <a:defRPr sz="1200"/>
            </a:lvl7pPr>
            <a:lvl8pPr marL="2687992" indent="0">
              <a:buNone/>
              <a:defRPr sz="1200"/>
            </a:lvl8pPr>
            <a:lvl9pPr marL="307199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834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981205"/>
            <a:ext cx="3808413" cy="4113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5"/>
            <a:ext cx="3810000" cy="4113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009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3999" indent="0">
              <a:buNone/>
              <a:defRPr sz="1700" b="1"/>
            </a:lvl2pPr>
            <a:lvl3pPr marL="767997" indent="0">
              <a:buNone/>
              <a:defRPr sz="1500" b="1"/>
            </a:lvl3pPr>
            <a:lvl4pPr marL="1151996" indent="0">
              <a:buNone/>
              <a:defRPr sz="1300" b="1"/>
            </a:lvl4pPr>
            <a:lvl5pPr marL="1535995" indent="0">
              <a:buNone/>
              <a:defRPr sz="1300" b="1"/>
            </a:lvl5pPr>
            <a:lvl6pPr marL="1919994" indent="0">
              <a:buNone/>
              <a:defRPr sz="1300" b="1"/>
            </a:lvl6pPr>
            <a:lvl7pPr marL="2303992" indent="0">
              <a:buNone/>
              <a:defRPr sz="1300" b="1"/>
            </a:lvl7pPr>
            <a:lvl8pPr marL="2687992" indent="0">
              <a:buNone/>
              <a:defRPr sz="1300" b="1"/>
            </a:lvl8pPr>
            <a:lvl9pPr marL="307199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3999" indent="0">
              <a:buNone/>
              <a:defRPr sz="1700" b="1"/>
            </a:lvl2pPr>
            <a:lvl3pPr marL="767997" indent="0">
              <a:buNone/>
              <a:defRPr sz="1500" b="1"/>
            </a:lvl3pPr>
            <a:lvl4pPr marL="1151996" indent="0">
              <a:buNone/>
              <a:defRPr sz="1300" b="1"/>
            </a:lvl4pPr>
            <a:lvl5pPr marL="1535995" indent="0">
              <a:buNone/>
              <a:defRPr sz="1300" b="1"/>
            </a:lvl5pPr>
            <a:lvl6pPr marL="1919994" indent="0">
              <a:buNone/>
              <a:defRPr sz="1300" b="1"/>
            </a:lvl6pPr>
            <a:lvl7pPr marL="2303992" indent="0">
              <a:buNone/>
              <a:defRPr sz="1300" b="1"/>
            </a:lvl7pPr>
            <a:lvl8pPr marL="2687992" indent="0">
              <a:buNone/>
              <a:defRPr sz="1300" b="1"/>
            </a:lvl8pPr>
            <a:lvl9pPr marL="307199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9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8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587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546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16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888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3" y="685805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85805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7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503986" indent="-215993">
              <a:buFont typeface="Times New Roman" panose="02020603050405020304" pitchFamily="18" charset="0"/>
              <a:buChar char="–"/>
              <a:defRPr/>
            </a:lvl2pPr>
            <a:lvl3pPr marL="755980" indent="-179997">
              <a:buFont typeface="Arial" panose="020B0604020202020204" pitchFamily="34" charset="0"/>
              <a:buChar char="•"/>
              <a:defRPr/>
            </a:lvl3pPr>
            <a:lvl4pPr marL="1043972" indent="-179997">
              <a:buFont typeface="Times New Roman" panose="02020603050405020304" pitchFamily="18" charset="0"/>
              <a:buChar char="–"/>
              <a:defRPr/>
            </a:lvl4pPr>
            <a:lvl5pPr marL="1331963" indent="-179997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9" y="6475422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 sz="10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9" y="333380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2019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63803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7" y="4406901"/>
            <a:ext cx="7772400" cy="136207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7" y="2906717"/>
            <a:ext cx="7772400" cy="1500187"/>
          </a:xfrm>
        </p:spPr>
        <p:txBody>
          <a:bodyPr anchor="b"/>
          <a:lstStyle>
            <a:lvl1pPr marL="0" indent="0">
              <a:buNone/>
              <a:defRPr sz="1300"/>
            </a:lvl1pPr>
            <a:lvl2pPr marL="287992" indent="0">
              <a:buNone/>
              <a:defRPr sz="1200"/>
            </a:lvl2pPr>
            <a:lvl3pPr marL="575984" indent="0">
              <a:buNone/>
              <a:defRPr sz="1000"/>
            </a:lvl3pPr>
            <a:lvl4pPr marL="863977" indent="0">
              <a:buNone/>
              <a:defRPr sz="900"/>
            </a:lvl4pPr>
            <a:lvl5pPr marL="1151968" indent="0">
              <a:buNone/>
              <a:defRPr sz="900"/>
            </a:lvl5pPr>
            <a:lvl6pPr marL="1439959" indent="0">
              <a:buNone/>
              <a:defRPr sz="900"/>
            </a:lvl6pPr>
            <a:lvl7pPr marL="1727951" indent="0">
              <a:buNone/>
              <a:defRPr sz="900"/>
            </a:lvl7pPr>
            <a:lvl8pPr marL="2015944" indent="0">
              <a:buNone/>
              <a:defRPr sz="900"/>
            </a:lvl8pPr>
            <a:lvl9pPr marL="230393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98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01"/>
            <a:ext cx="3808413" cy="411321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5" y="1981201"/>
            <a:ext cx="3810000" cy="411321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</a:t>
            </a:r>
            <a:r>
              <a:rPr lang="en-US" altLang="ko-KR" dirty="0"/>
              <a:t>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228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8"/>
            <a:ext cx="4040188" cy="639763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300" b="1"/>
            </a:lvl2pPr>
            <a:lvl3pPr marL="575984" indent="0">
              <a:buNone/>
              <a:defRPr sz="1200" b="1"/>
            </a:lvl3pPr>
            <a:lvl4pPr marL="863977" indent="0">
              <a:buNone/>
              <a:defRPr sz="1000" b="1"/>
            </a:lvl4pPr>
            <a:lvl5pPr marL="1151968" indent="0">
              <a:buNone/>
              <a:defRPr sz="1000" b="1"/>
            </a:lvl5pPr>
            <a:lvl6pPr marL="1439959" indent="0">
              <a:buNone/>
              <a:defRPr sz="1000" b="1"/>
            </a:lvl6pPr>
            <a:lvl7pPr marL="1727951" indent="0">
              <a:buNone/>
              <a:defRPr sz="1000" b="1"/>
            </a:lvl7pPr>
            <a:lvl8pPr marL="2015944" indent="0">
              <a:buNone/>
              <a:defRPr sz="1000" b="1"/>
            </a:lvl8pPr>
            <a:lvl9pPr marL="2303937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8"/>
            <a:ext cx="4041775" cy="639763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300" b="1"/>
            </a:lvl2pPr>
            <a:lvl3pPr marL="575984" indent="0">
              <a:buNone/>
              <a:defRPr sz="1200" b="1"/>
            </a:lvl3pPr>
            <a:lvl4pPr marL="863977" indent="0">
              <a:buNone/>
              <a:defRPr sz="1000" b="1"/>
            </a:lvl4pPr>
            <a:lvl5pPr marL="1151968" indent="0">
              <a:buNone/>
              <a:defRPr sz="1000" b="1"/>
            </a:lvl5pPr>
            <a:lvl6pPr marL="1439959" indent="0">
              <a:buNone/>
              <a:defRPr sz="1000" b="1"/>
            </a:lvl6pPr>
            <a:lvl7pPr marL="1727951" indent="0">
              <a:buNone/>
              <a:defRPr sz="1000" b="1"/>
            </a:lvl7pPr>
            <a:lvl8pPr marL="2015944" indent="0">
              <a:buNone/>
              <a:defRPr sz="1000" b="1"/>
            </a:lvl8pPr>
            <a:lvl9pPr marL="2303937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9"/>
            <a:ext cx="4041775" cy="3951288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</a:t>
            </a:r>
            <a:r>
              <a:rPr lang="en-US" altLang="ko-KR" dirty="0"/>
              <a:t>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2" y="6475422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83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</a:t>
            </a:r>
            <a:r>
              <a:rPr lang="en-US" altLang="ko-KR" dirty="0"/>
              <a:t>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21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</a:t>
            </a:r>
            <a:r>
              <a:rPr lang="en-US" altLang="ko-KR" dirty="0"/>
              <a:t>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62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</a:t>
            </a:r>
            <a:r>
              <a:rPr lang="en-US" altLang="ko-KR" dirty="0"/>
              <a:t>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84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6" y="685802"/>
            <a:ext cx="1941513" cy="54086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3" y="685802"/>
            <a:ext cx="5676900" cy="54086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</a:t>
            </a:r>
            <a:r>
              <a:rPr lang="en-US" altLang="ko-KR" dirty="0"/>
              <a:t>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88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4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4" y="1981201"/>
            <a:ext cx="7770813" cy="4113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9" y="333380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9" y="6475422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 sz="10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7"/>
            <a:ext cx="528637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000"/>
              <a:t>Slide</a:t>
            </a:r>
            <a:r>
              <a:rPr lang="en-GB"/>
              <a:t> </a:t>
            </a:r>
            <a:fld id="{D09C756B-EB39-4236-ADBB-73052B179AE4}" type="slidenum">
              <a:rPr lang="en-GB" smtClean="0"/>
              <a:pPr defTabSz="282992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3" y="609604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88" rIns="57579" bIns="28788"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9" y="6475416"/>
            <a:ext cx="596317" cy="153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Submission</a:t>
            </a:r>
            <a:endParaRPr lang="en-GB" sz="9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3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88" rIns="57579" bIns="28788"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33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pPr>
            <a:r>
              <a:rPr lang="en-GB" sz="1500" b="1" dirty="0">
                <a:solidFill>
                  <a:srgbClr val="000000"/>
                </a:solidFill>
                <a:cs typeface="Arial Unicode MS" charset="0"/>
              </a:rPr>
              <a:t>doc.: IEEE 802.11-19/1606r0</a:t>
            </a:r>
          </a:p>
        </p:txBody>
      </p:sp>
    </p:spTree>
    <p:extLst>
      <p:ext uri="{BB962C8B-B14F-4D97-AF65-F5344CB8AC3E}">
        <p14:creationId xmlns:p14="http://schemas.microsoft.com/office/powerpoint/2010/main" val="409231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j-lt"/>
          <a:ea typeface="+mj-ea"/>
          <a:cs typeface="+mj-cs"/>
        </a:defRPr>
      </a:lvl1pPr>
      <a:lvl2pPr marL="467987" indent="-179997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719980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007971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295964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583957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871949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159940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447931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15993" indent="-215993" algn="l" defTabSz="282992" rtl="0" eaLnBrk="1" fontAlgn="base" hangingPunct="1">
        <a:spcBef>
          <a:spcPts val="37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500" b="1">
          <a:solidFill>
            <a:srgbClr val="000000"/>
          </a:solidFill>
          <a:latin typeface="+mn-lt"/>
          <a:ea typeface="+mn-ea"/>
          <a:cs typeface="+mn-cs"/>
        </a:defRPr>
      </a:lvl1pPr>
      <a:lvl2pPr marL="503986" indent="-215993" algn="l" defTabSz="282992" rtl="0" eaLnBrk="1" fontAlgn="base" hangingPunct="1">
        <a:spcBef>
          <a:spcPts val="31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00">
          <a:solidFill>
            <a:srgbClr val="000000"/>
          </a:solidFill>
          <a:latin typeface="+mn-lt"/>
          <a:ea typeface="+mn-ea"/>
        </a:defRPr>
      </a:lvl2pPr>
      <a:lvl3pPr marL="755980" indent="-179997" algn="l" defTabSz="282992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043972" indent="-179997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000">
          <a:solidFill>
            <a:srgbClr val="000000"/>
          </a:solidFill>
          <a:latin typeface="+mn-lt"/>
          <a:ea typeface="+mn-ea"/>
        </a:defRPr>
      </a:lvl4pPr>
      <a:lvl5pPr marL="1331963" indent="-179997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000">
          <a:solidFill>
            <a:srgbClr val="000000"/>
          </a:solidFill>
          <a:latin typeface="+mn-lt"/>
          <a:ea typeface="+mn-ea"/>
        </a:defRPr>
      </a:lvl5pPr>
      <a:lvl6pPr marL="1583957" indent="-143996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6pPr>
      <a:lvl7pPr marL="1871949" indent="-143996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7pPr>
      <a:lvl8pPr marL="2159940" indent="-143996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8pPr>
      <a:lvl9pPr marL="2447931" indent="-143996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87992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984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63977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8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9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27951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15944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03937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3" y="6858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3" y="1981205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6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767997" algn="l"/>
                <a:tab pos="1535995" algn="l"/>
                <a:tab pos="2303992" algn="l"/>
                <a:tab pos="3071990" algn="l"/>
                <a:tab pos="3839989" algn="l"/>
                <a:tab pos="4607986" algn="l"/>
                <a:tab pos="5375984" algn="l"/>
                <a:tab pos="6143982" algn="l"/>
                <a:tab pos="6911979" algn="l"/>
                <a:tab pos="7679977" algn="l"/>
                <a:tab pos="8447974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9" y="647541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767997" algn="l"/>
                <a:tab pos="1535995" algn="l"/>
                <a:tab pos="2303992" algn="l"/>
                <a:tab pos="3071990" algn="l"/>
                <a:tab pos="3839989" algn="l"/>
                <a:tab pos="4607986" algn="l"/>
                <a:tab pos="5375984" algn="l"/>
                <a:tab pos="6143982" algn="l"/>
                <a:tab pos="6911979" algn="l"/>
                <a:tab pos="7679977" algn="l"/>
                <a:tab pos="8447974" algn="l"/>
              </a:tabLst>
              <a:defRPr sz="10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8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767997" algn="l"/>
                <a:tab pos="1535995" algn="l"/>
                <a:tab pos="2303992" algn="l"/>
                <a:tab pos="3071990" algn="l"/>
                <a:tab pos="3839989" algn="l"/>
                <a:tab pos="4607986" algn="l"/>
                <a:tab pos="5375984" algn="l"/>
                <a:tab pos="6143982" algn="l"/>
                <a:tab pos="6911979" algn="l"/>
                <a:tab pos="7679977" algn="l"/>
                <a:tab pos="8447974" algn="l"/>
              </a:tabLst>
              <a:defRPr sz="10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/>
              <a:t>Slide </a:t>
            </a:r>
            <a:fld id="{D09C756B-EB39-4236-ADBB-73052B179AE4}" type="slidenum">
              <a:rPr lang="en-GB" smtClean="0"/>
              <a:pPr defTabSz="37733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1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76772" tIns="38386" rIns="76772" bIns="38386"/>
          <a:lstStyle/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0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7" y="6475413"/>
            <a:ext cx="596317" cy="153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767997" algn="l"/>
                <a:tab pos="1535995" algn="l"/>
                <a:tab pos="2303992" algn="l"/>
                <a:tab pos="3071990" algn="l"/>
                <a:tab pos="3839989" algn="l"/>
                <a:tab pos="4607986" algn="l"/>
                <a:tab pos="5375984" algn="l"/>
                <a:tab pos="6143982" algn="l"/>
                <a:tab pos="6911979" algn="l"/>
                <a:tab pos="7679977" algn="l"/>
                <a:tab pos="8447974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76772" tIns="38386" rIns="76772" bIns="38386"/>
          <a:lstStyle/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0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30" y="35717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767997" algn="l"/>
                <a:tab pos="1535995" algn="l"/>
                <a:tab pos="2303992" algn="l"/>
                <a:tab pos="3071990" algn="l"/>
                <a:tab pos="3839989" algn="l"/>
                <a:tab pos="4607986" algn="l"/>
                <a:tab pos="5375984" algn="l"/>
                <a:tab pos="6143982" algn="l"/>
                <a:tab pos="6911979" algn="l"/>
                <a:tab pos="7679977" algn="l"/>
                <a:tab pos="8447974" algn="l"/>
              </a:tabLst>
              <a:defRPr/>
            </a:pPr>
            <a:r>
              <a:rPr lang="en-GB" sz="1500" b="1" dirty="0">
                <a:solidFill>
                  <a:srgbClr val="000000"/>
                </a:solidFill>
                <a:cs typeface="Arial Unicode MS" charset="0"/>
              </a:rPr>
              <a:t>doc.: IEEE 802.11-19/1606r0</a:t>
            </a:r>
          </a:p>
        </p:txBody>
      </p:sp>
    </p:spTree>
    <p:extLst>
      <p:ext uri="{BB962C8B-B14F-4D97-AF65-F5344CB8AC3E}">
        <p14:creationId xmlns:p14="http://schemas.microsoft.com/office/powerpoint/2010/main" val="69674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/>
  <p:txStyles>
    <p:titleStyle>
      <a:lvl1pPr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+mj-lt"/>
          <a:ea typeface="+mj-ea"/>
          <a:cs typeface="+mj-cs"/>
        </a:defRPr>
      </a:lvl1pPr>
      <a:lvl2pPr marL="623998" indent="-240000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959997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343996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727994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111994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495992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879992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263990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88000" indent="-288000" algn="l" defTabSz="377333" rtl="0" eaLnBrk="1" fontAlgn="base" hangingPunct="1">
        <a:spcBef>
          <a:spcPts val="50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671998" indent="-288000" algn="l" defTabSz="377333" rtl="0" eaLnBrk="1" fontAlgn="base" hangingPunct="1">
        <a:spcBef>
          <a:spcPts val="42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700">
          <a:solidFill>
            <a:srgbClr val="000000"/>
          </a:solidFill>
          <a:latin typeface="+mn-lt"/>
          <a:ea typeface="+mn-ea"/>
        </a:defRPr>
      </a:lvl2pPr>
      <a:lvl3pPr marL="1007997" indent="-240000" algn="l" defTabSz="377333" rtl="0" eaLnBrk="1" fontAlgn="base" hangingPunct="1">
        <a:spcBef>
          <a:spcPts val="37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391996" indent="-240000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00">
          <a:solidFill>
            <a:srgbClr val="000000"/>
          </a:solidFill>
          <a:latin typeface="+mn-lt"/>
          <a:ea typeface="+mn-ea"/>
        </a:defRPr>
      </a:lvl4pPr>
      <a:lvl5pPr marL="1775995" indent="-240000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300">
          <a:solidFill>
            <a:srgbClr val="000000"/>
          </a:solidFill>
          <a:latin typeface="+mn-lt"/>
          <a:ea typeface="+mn-ea"/>
        </a:defRPr>
      </a:lvl5pPr>
      <a:lvl6pPr marL="2111994" indent="-191999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+mn-lt"/>
          <a:ea typeface="+mn-ea"/>
        </a:defRPr>
      </a:lvl6pPr>
      <a:lvl7pPr marL="2495992" indent="-191999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+mn-lt"/>
          <a:ea typeface="+mn-ea"/>
        </a:defRPr>
      </a:lvl7pPr>
      <a:lvl8pPr marL="2879992" indent="-191999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+mn-lt"/>
          <a:ea typeface="+mn-ea"/>
        </a:defRPr>
      </a:lvl8pPr>
      <a:lvl9pPr marL="3263990" indent="-191999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3999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7997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1996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5995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94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3992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7992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1990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3" y="773943"/>
            <a:ext cx="7772400" cy="1214897"/>
          </a:xfrm>
          <a:ln/>
        </p:spPr>
        <p:txBody>
          <a:bodyPr/>
          <a:lstStyle/>
          <a:p>
            <a:pPr>
              <a:tabLst>
                <a:tab pos="0" algn="l"/>
                <a:tab pos="575933" algn="l"/>
                <a:tab pos="1151865" algn="l"/>
                <a:tab pos="1727799" algn="l"/>
                <a:tab pos="2303733" algn="l"/>
                <a:tab pos="2879664" algn="l"/>
                <a:tab pos="3455597" algn="l"/>
                <a:tab pos="4031528" algn="l"/>
                <a:tab pos="4607461" algn="l"/>
                <a:tab pos="5183393" algn="l"/>
                <a:tab pos="5759326" algn="l"/>
                <a:tab pos="6335260" algn="l"/>
              </a:tabLst>
            </a:pPr>
            <a:r>
              <a:rPr lang="en-US" altLang="ko-KR" sz="2800" dirty="0"/>
              <a:t>Preamble Puncturing and SIG-B Signaling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3" y="2111754"/>
            <a:ext cx="6400800" cy="476251"/>
          </a:xfrm>
          <a:ln/>
        </p:spPr>
        <p:txBody>
          <a:bodyPr>
            <a:normAutofit/>
          </a:bodyPr>
          <a:lstStyle/>
          <a:p>
            <a:pPr>
              <a:spcBef>
                <a:spcPts val="315"/>
              </a:spcBef>
              <a:tabLst>
                <a:tab pos="574933" algn="l"/>
                <a:tab pos="1150866" algn="l"/>
                <a:tab pos="1726801" algn="l"/>
                <a:tab pos="2302731" algn="l"/>
                <a:tab pos="2878664" algn="l"/>
                <a:tab pos="3454596" algn="l"/>
                <a:tab pos="4030529" algn="l"/>
                <a:tab pos="4606463" algn="l"/>
                <a:tab pos="5182394" algn="l"/>
                <a:tab pos="5758328" algn="l"/>
                <a:tab pos="6334260" algn="l"/>
              </a:tabLst>
            </a:pPr>
            <a:r>
              <a:rPr lang="en-GB" sz="1700" dirty="0"/>
              <a:t>Date:</a:t>
            </a:r>
            <a:r>
              <a:rPr lang="en-GB" sz="1700" b="0" dirty="0"/>
              <a:t> 2019-11-09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282974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2019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621063"/>
            <a:ext cx="108585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58019" tIns="29011" rIns="58019" bIns="29011"/>
          <a:lstStyle/>
          <a:p>
            <a:pPr defTabSz="282966" eaLnBrk="0" fontAlgn="base" latinLnBrk="0" hangingPunct="0">
              <a:spcBef>
                <a:spcPts val="315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215974" algn="l"/>
                <a:tab pos="791908" algn="l"/>
                <a:tab pos="1367840" algn="l"/>
                <a:tab pos="1943773" algn="l"/>
                <a:tab pos="2519704" algn="l"/>
                <a:tab pos="3095638" algn="l"/>
                <a:tab pos="3671571" algn="l"/>
                <a:tab pos="4247502" algn="l"/>
                <a:tab pos="4823436" algn="l"/>
                <a:tab pos="5399367" algn="l"/>
                <a:tab pos="5975301" algn="l"/>
                <a:tab pos="6551231" algn="l"/>
              </a:tabLst>
            </a:pPr>
            <a:r>
              <a:rPr lang="en-GB" sz="17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105619"/>
              </p:ext>
            </p:extLst>
          </p:nvPr>
        </p:nvGraphicFramePr>
        <p:xfrm>
          <a:off x="827584" y="2992840"/>
          <a:ext cx="7488832" cy="3252078"/>
        </p:xfrm>
        <a:graphic>
          <a:graphicData uri="http://schemas.openxmlformats.org/drawingml/2006/table">
            <a:tbl>
              <a:tblPr/>
              <a:tblGrid>
                <a:gridCol w="1735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8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John (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Ju-Hyung</a:t>
                      </a:r>
                      <a:r>
                        <a:rPr lang="en-US" sz="1200" baseline="0" dirty="0">
                          <a:effectLst/>
                          <a:latin typeface="+mn-lt"/>
                          <a:ea typeface="Times New Roman"/>
                        </a:rPr>
                        <a:t>) Son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WILUS, Inc.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216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Hwangsaeul-ro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Seongnam-si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Gyeonggi-do, Korea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+82-31-712-0524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john.son@wilusgroup.com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Geonjung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 Ko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greg.ko@wilusgroup.com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35811"/>
                  </a:ext>
                </a:extLst>
              </a:tr>
              <a:tr h="369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Jin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 Sam Kwak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jinsam.kwak@wilusgroup.com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626097"/>
                  </a:ext>
                </a:extLst>
              </a:tr>
              <a:tr h="3695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Sanghyun</a:t>
                      </a:r>
                      <a:r>
                        <a:rPr lang="en-US" sz="1200" baseline="0" dirty="0">
                          <a:effectLst/>
                          <a:latin typeface="Times New Roman"/>
                          <a:ea typeface="Times New Roman"/>
                        </a:rPr>
                        <a:t> Kim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Seoul Nat’l Univ. of Science and Technology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altLang="ko-K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​232 </a:t>
                      </a:r>
                      <a:r>
                        <a:rPr lang="en-US" altLang="ko-KR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Gongneung-ro</a:t>
                      </a:r>
                      <a:r>
                        <a:rPr lang="en-US" altLang="ko-K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ko-KR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Nowon-gu</a:t>
                      </a:r>
                      <a:r>
                        <a:rPr lang="en-US" altLang="ko-K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Seoul, Korea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+82-2-970-6455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shk0787@seoultech.ac.kr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5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aseline="0" dirty="0" err="1">
                          <a:effectLst/>
                          <a:latin typeface="+mn-lt"/>
                          <a:ea typeface="Times New Roman"/>
                        </a:rPr>
                        <a:t>Wisnu</a:t>
                      </a:r>
                      <a:r>
                        <a:rPr lang="en-US" altLang="ko-KR" sz="1200" baseline="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altLang="ko-KR" sz="1200" baseline="0" dirty="0" err="1">
                          <a:effectLst/>
                          <a:latin typeface="+mn-lt"/>
                          <a:ea typeface="Times New Roman"/>
                        </a:rPr>
                        <a:t>Murti</a:t>
                      </a:r>
                      <a:endParaRPr lang="en-US" altLang="ko-KR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wisnumurti@seoultech.ac.kr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525">
                <a:tc>
                  <a:txBody>
                    <a:bodyPr/>
                    <a:lstStyle/>
                    <a:p>
                      <a:pPr marL="0" marR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+mn-lt"/>
                          <a:ea typeface="Times New Roman"/>
                        </a:rPr>
                        <a:t>Ji-Hoon</a:t>
                      </a: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 Yun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jhyun@seoultech.ac.kr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525">
                <a:tc>
                  <a:txBody>
                    <a:bodyPr/>
                    <a:lstStyle/>
                    <a:p>
                      <a:pPr marL="0" marR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Young Seok Oh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SK Telecom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9-1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Sunae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-dong,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Bundang-gu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Seongnam-si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, Gyeonggi-do, Korea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+82-31-710-5370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ysoh0705@sk.com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763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86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Setup (OBSS example)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사다리꼴 6"/>
          <p:cNvSpPr/>
          <p:nvPr/>
        </p:nvSpPr>
        <p:spPr bwMode="auto">
          <a:xfrm>
            <a:off x="167758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105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사다리꼴 7"/>
          <p:cNvSpPr/>
          <p:nvPr/>
        </p:nvSpPr>
        <p:spPr bwMode="auto">
          <a:xfrm>
            <a:off x="2077631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247768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사다리꼴 9"/>
          <p:cNvSpPr/>
          <p:nvPr/>
        </p:nvSpPr>
        <p:spPr bwMode="auto">
          <a:xfrm>
            <a:off x="2877731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사다리꼴 10"/>
          <p:cNvSpPr/>
          <p:nvPr/>
        </p:nvSpPr>
        <p:spPr bwMode="auto">
          <a:xfrm>
            <a:off x="327778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사다리꼴 11"/>
          <p:cNvSpPr/>
          <p:nvPr/>
        </p:nvSpPr>
        <p:spPr bwMode="auto">
          <a:xfrm>
            <a:off x="3677831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사다리꼴 12"/>
          <p:cNvSpPr/>
          <p:nvPr/>
        </p:nvSpPr>
        <p:spPr bwMode="auto">
          <a:xfrm>
            <a:off x="4077882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사다리꼴 13"/>
          <p:cNvSpPr/>
          <p:nvPr/>
        </p:nvSpPr>
        <p:spPr bwMode="auto">
          <a:xfrm>
            <a:off x="447793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사다리꼴 14"/>
          <p:cNvSpPr/>
          <p:nvPr/>
        </p:nvSpPr>
        <p:spPr bwMode="auto">
          <a:xfrm>
            <a:off x="489941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사다리꼴 15"/>
          <p:cNvSpPr/>
          <p:nvPr/>
        </p:nvSpPr>
        <p:spPr bwMode="auto">
          <a:xfrm>
            <a:off x="5299464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사다리꼴 16"/>
          <p:cNvSpPr/>
          <p:nvPr/>
        </p:nvSpPr>
        <p:spPr bwMode="auto">
          <a:xfrm>
            <a:off x="5699515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사다리꼴 17"/>
          <p:cNvSpPr/>
          <p:nvPr/>
        </p:nvSpPr>
        <p:spPr bwMode="auto">
          <a:xfrm>
            <a:off x="6099564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사다리꼴 18"/>
          <p:cNvSpPr/>
          <p:nvPr/>
        </p:nvSpPr>
        <p:spPr bwMode="auto">
          <a:xfrm>
            <a:off x="6499615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사다리꼴 19"/>
          <p:cNvSpPr/>
          <p:nvPr/>
        </p:nvSpPr>
        <p:spPr bwMode="auto">
          <a:xfrm>
            <a:off x="689966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사다리꼴 20"/>
          <p:cNvSpPr/>
          <p:nvPr/>
        </p:nvSpPr>
        <p:spPr bwMode="auto">
          <a:xfrm>
            <a:off x="7299714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사다리꼴 21"/>
          <p:cNvSpPr/>
          <p:nvPr/>
        </p:nvSpPr>
        <p:spPr bwMode="auto">
          <a:xfrm>
            <a:off x="769976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사다리꼴 38"/>
          <p:cNvSpPr/>
          <p:nvPr/>
        </p:nvSpPr>
        <p:spPr bwMode="auto">
          <a:xfrm>
            <a:off x="1677583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사다리꼴 39"/>
          <p:cNvSpPr/>
          <p:nvPr/>
        </p:nvSpPr>
        <p:spPr bwMode="auto">
          <a:xfrm>
            <a:off x="2079062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사다리꼴 40"/>
              <p:cNvSpPr/>
              <p:nvPr/>
            </p:nvSpPr>
            <p:spPr bwMode="auto">
              <a:xfrm>
                <a:off x="2480541" y="3962031"/>
                <a:ext cx="400050" cy="457200"/>
              </a:xfrm>
              <a:prstGeom prst="trapezoid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</m:t>
                          </m:r>
                          <m:r>
                            <a:rPr lang="en-US" altLang="ko-KR" sz="1200" i="1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  <m:sub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1" name="사다리꼴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0541" y="3962031"/>
                <a:ext cx="400050" cy="457200"/>
              </a:xfrm>
              <a:prstGeom prst="trapezoid">
                <a:avLst/>
              </a:prstGeom>
              <a:blipFill>
                <a:blip r:embed="rId2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사다리꼴 41"/>
          <p:cNvSpPr/>
          <p:nvPr/>
        </p:nvSpPr>
        <p:spPr bwMode="auto">
          <a:xfrm>
            <a:off x="2882020" y="3962031"/>
            <a:ext cx="400050" cy="457200"/>
          </a:xfrm>
          <a:prstGeom prst="trapezoid">
            <a:avLst/>
          </a:prstGeom>
          <a:solidFill>
            <a:srgbClr val="7030A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사다리꼴 42"/>
          <p:cNvSpPr/>
          <p:nvPr/>
        </p:nvSpPr>
        <p:spPr bwMode="auto">
          <a:xfrm>
            <a:off x="3283499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사다리꼴 43"/>
          <p:cNvSpPr/>
          <p:nvPr/>
        </p:nvSpPr>
        <p:spPr bwMode="auto">
          <a:xfrm>
            <a:off x="3684978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사다리꼴 44"/>
              <p:cNvSpPr/>
              <p:nvPr/>
            </p:nvSpPr>
            <p:spPr bwMode="auto">
              <a:xfrm>
                <a:off x="4487936" y="3962031"/>
                <a:ext cx="400050" cy="457200"/>
              </a:xfrm>
              <a:prstGeom prst="trapezoid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40</m:t>
                          </m:r>
                        </m:e>
                        <m:sub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5" name="사다리꼴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87936" y="3962031"/>
                <a:ext cx="400050" cy="457200"/>
              </a:xfrm>
              <a:prstGeom prst="trapezoid">
                <a:avLst/>
              </a:prstGeom>
              <a:blipFill>
                <a:blip r:embed="rId3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사다리꼴 45"/>
          <p:cNvSpPr/>
          <p:nvPr/>
        </p:nvSpPr>
        <p:spPr bwMode="auto">
          <a:xfrm>
            <a:off x="4086457" y="3962031"/>
            <a:ext cx="400050" cy="457200"/>
          </a:xfrm>
          <a:prstGeom prst="trapezoid">
            <a:avLst/>
          </a:prstGeom>
          <a:solidFill>
            <a:srgbClr val="7030A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사다리꼴 46"/>
          <p:cNvSpPr/>
          <p:nvPr/>
        </p:nvSpPr>
        <p:spPr bwMode="auto">
          <a:xfrm>
            <a:off x="5692373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사다리꼴 47"/>
          <p:cNvSpPr/>
          <p:nvPr/>
        </p:nvSpPr>
        <p:spPr bwMode="auto">
          <a:xfrm>
            <a:off x="6093852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사다리꼴 48"/>
              <p:cNvSpPr/>
              <p:nvPr/>
            </p:nvSpPr>
            <p:spPr bwMode="auto">
              <a:xfrm>
                <a:off x="4889415" y="3962031"/>
                <a:ext cx="400050" cy="457200"/>
              </a:xfrm>
              <a:prstGeom prst="trapezoid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40</m:t>
                          </m:r>
                        </m:e>
                        <m:sub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9" name="사다리꼴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9415" y="3962031"/>
                <a:ext cx="400050" cy="457200"/>
              </a:xfrm>
              <a:prstGeom prst="trapezoid">
                <a:avLst/>
              </a:prstGeom>
              <a:blipFill>
                <a:blip r:embed="rId4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사다리꼴 49"/>
          <p:cNvSpPr/>
          <p:nvPr/>
        </p:nvSpPr>
        <p:spPr bwMode="auto">
          <a:xfrm>
            <a:off x="5290894" y="3962031"/>
            <a:ext cx="400050" cy="457200"/>
          </a:xfrm>
          <a:prstGeom prst="trapezoid">
            <a:avLst/>
          </a:prstGeom>
          <a:solidFill>
            <a:srgbClr val="7030A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사다리꼴 50"/>
          <p:cNvSpPr/>
          <p:nvPr/>
        </p:nvSpPr>
        <p:spPr bwMode="auto">
          <a:xfrm>
            <a:off x="6495331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사다리꼴 51"/>
          <p:cNvSpPr/>
          <p:nvPr/>
        </p:nvSpPr>
        <p:spPr bwMode="auto">
          <a:xfrm>
            <a:off x="6896810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사다리꼴 52"/>
              <p:cNvSpPr/>
              <p:nvPr/>
            </p:nvSpPr>
            <p:spPr bwMode="auto">
              <a:xfrm>
                <a:off x="7298289" y="3962031"/>
                <a:ext cx="400050" cy="457200"/>
              </a:xfrm>
              <a:prstGeom prst="trapezoid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40</m:t>
                          </m:r>
                        </m:e>
                        <m:sub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3" name="사다리꼴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98289" y="3962031"/>
                <a:ext cx="400050" cy="457200"/>
              </a:xfrm>
              <a:prstGeom prst="trapezoid">
                <a:avLst/>
              </a:prstGeom>
              <a:blipFill>
                <a:blip r:embed="rId5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사다리꼴 53"/>
          <p:cNvSpPr/>
          <p:nvPr/>
        </p:nvSpPr>
        <p:spPr bwMode="auto">
          <a:xfrm>
            <a:off x="7699763" y="3962031"/>
            <a:ext cx="400050" cy="457200"/>
          </a:xfrm>
          <a:prstGeom prst="trapezoid">
            <a:avLst/>
          </a:prstGeom>
          <a:solidFill>
            <a:srgbClr val="7030A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사다리꼴 54"/>
          <p:cNvSpPr/>
          <p:nvPr/>
        </p:nvSpPr>
        <p:spPr bwMode="auto">
          <a:xfrm>
            <a:off x="167758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사다리꼴 55"/>
          <p:cNvSpPr/>
          <p:nvPr/>
        </p:nvSpPr>
        <p:spPr bwMode="auto">
          <a:xfrm>
            <a:off x="288760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사다리꼴 56"/>
          <p:cNvSpPr/>
          <p:nvPr/>
        </p:nvSpPr>
        <p:spPr bwMode="auto">
          <a:xfrm>
            <a:off x="248426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사다리꼴 57"/>
          <p:cNvSpPr/>
          <p:nvPr/>
        </p:nvSpPr>
        <p:spPr bwMode="auto">
          <a:xfrm>
            <a:off x="329094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사다리꼴 59"/>
          <p:cNvSpPr/>
          <p:nvPr/>
        </p:nvSpPr>
        <p:spPr bwMode="auto">
          <a:xfrm>
            <a:off x="450096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사다리꼴 60"/>
          <p:cNvSpPr/>
          <p:nvPr/>
        </p:nvSpPr>
        <p:spPr bwMode="auto">
          <a:xfrm>
            <a:off x="369428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사다리꼴 62"/>
          <p:cNvSpPr/>
          <p:nvPr/>
        </p:nvSpPr>
        <p:spPr bwMode="auto">
          <a:xfrm>
            <a:off x="530764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사다리꼴 63"/>
          <p:cNvSpPr/>
          <p:nvPr/>
        </p:nvSpPr>
        <p:spPr bwMode="auto">
          <a:xfrm>
            <a:off x="611432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사다리꼴 64"/>
          <p:cNvSpPr/>
          <p:nvPr/>
        </p:nvSpPr>
        <p:spPr bwMode="auto">
          <a:xfrm>
            <a:off x="571098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사다리꼴 65"/>
          <p:cNvSpPr/>
          <p:nvPr/>
        </p:nvSpPr>
        <p:spPr bwMode="auto">
          <a:xfrm>
            <a:off x="692100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사다리꼴 66"/>
          <p:cNvSpPr/>
          <p:nvPr/>
        </p:nvSpPr>
        <p:spPr bwMode="auto">
          <a:xfrm>
            <a:off x="651766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533080" y="2038041"/>
            <a:ext cx="1073536" cy="569950"/>
          </a:xfrm>
          <a:prstGeom prst="rect">
            <a:avLst/>
          </a:prstGeom>
        </p:spPr>
        <p:txBody>
          <a:bodyPr wrap="none" lIns="76758" tIns="38379" rIns="76758" bIns="38379">
            <a:spAutoFit/>
          </a:bodyPr>
          <a:lstStyle/>
          <a:p>
            <a:pPr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</a:rPr>
              <a:t>EHT BSS</a:t>
            </a:r>
          </a:p>
          <a:p>
            <a:pPr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</a:rPr>
              <a:t>(320 MHz)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584376" y="2976363"/>
            <a:ext cx="970944" cy="569950"/>
          </a:xfrm>
          <a:prstGeom prst="rect">
            <a:avLst/>
          </a:prstGeom>
        </p:spPr>
        <p:txBody>
          <a:bodyPr wrap="none" lIns="76758" tIns="38379" rIns="76758" bIns="38379">
            <a:sp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</a:rPr>
              <a:t>OBSS 1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</a:rPr>
              <a:t>(80 MHz)</a:t>
            </a:r>
          </a:p>
        </p:txBody>
      </p:sp>
      <p:sp>
        <p:nvSpPr>
          <p:cNvPr id="73" name="직사각형 72"/>
          <p:cNvSpPr/>
          <p:nvPr/>
        </p:nvSpPr>
        <p:spPr>
          <a:xfrm>
            <a:off x="584376" y="3916363"/>
            <a:ext cx="970944" cy="569950"/>
          </a:xfrm>
          <a:prstGeom prst="rect">
            <a:avLst/>
          </a:prstGeom>
        </p:spPr>
        <p:txBody>
          <a:bodyPr wrap="none" lIns="76758" tIns="38379" rIns="76758" bIns="38379">
            <a:sp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</a:rPr>
              <a:t>OBSS 2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</a:rPr>
              <a:t>(40 MHz)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584376" y="4780459"/>
            <a:ext cx="970944" cy="569950"/>
          </a:xfrm>
          <a:prstGeom prst="rect">
            <a:avLst/>
          </a:prstGeom>
        </p:spPr>
        <p:txBody>
          <a:bodyPr wrap="none" lIns="76758" tIns="38379" rIns="76758" bIns="38379">
            <a:sp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</a:rPr>
              <a:t>OBSS 3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</a:rPr>
              <a:t>(20 MHz)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7" name="사다리꼴 86"/>
              <p:cNvSpPr/>
              <p:nvPr/>
            </p:nvSpPr>
            <p:spPr bwMode="auto">
              <a:xfrm>
                <a:off x="4097623" y="4881037"/>
                <a:ext cx="400050" cy="457200"/>
              </a:xfrm>
              <a:prstGeom prst="trapezoid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altLang="ko-KR" sz="1200" i="1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  <m:sub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7" name="사다리꼴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7623" y="4881037"/>
                <a:ext cx="400050" cy="457200"/>
              </a:xfrm>
              <a:prstGeom prst="trapezoid">
                <a:avLst/>
              </a:prstGeom>
              <a:blipFill>
                <a:blip r:embed="rId6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사다리꼴 87"/>
              <p:cNvSpPr/>
              <p:nvPr/>
            </p:nvSpPr>
            <p:spPr bwMode="auto">
              <a:xfrm>
                <a:off x="7727676" y="4881037"/>
                <a:ext cx="400050" cy="457200"/>
              </a:xfrm>
              <a:prstGeom prst="trapezoid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altLang="ko-KR" sz="1200" i="1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  <m:sub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8" name="사다리꼴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27676" y="4881037"/>
                <a:ext cx="400050" cy="457200"/>
              </a:xfrm>
              <a:prstGeom prst="trapezoid">
                <a:avLst/>
              </a:prstGeom>
              <a:blipFill>
                <a:blip r:embed="rId7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사다리꼴 88"/>
          <p:cNvSpPr/>
          <p:nvPr/>
        </p:nvSpPr>
        <p:spPr bwMode="auto">
          <a:xfrm>
            <a:off x="732434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0" name="사다리꼴 89"/>
              <p:cNvSpPr/>
              <p:nvPr/>
            </p:nvSpPr>
            <p:spPr bwMode="auto">
              <a:xfrm>
                <a:off x="4904303" y="4881037"/>
                <a:ext cx="400050" cy="457200"/>
              </a:xfrm>
              <a:prstGeom prst="trapezoid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altLang="ko-KR" sz="1200" i="1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  <m:sub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0" name="사다리꼴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04303" y="4881037"/>
                <a:ext cx="400050" cy="457200"/>
              </a:xfrm>
              <a:prstGeom prst="trapezoid">
                <a:avLst/>
              </a:prstGeom>
              <a:blipFill>
                <a:blip r:embed="rId8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사다리꼴 90"/>
              <p:cNvSpPr/>
              <p:nvPr/>
            </p:nvSpPr>
            <p:spPr bwMode="auto">
              <a:xfrm>
                <a:off x="2080923" y="4881037"/>
                <a:ext cx="400050" cy="457200"/>
              </a:xfrm>
              <a:prstGeom prst="trapezoid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altLang="ko-KR" sz="1200" i="1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1" name="사다리꼴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0923" y="4881037"/>
                <a:ext cx="400050" cy="457200"/>
              </a:xfrm>
              <a:prstGeom prst="trapezoid">
                <a:avLst/>
              </a:prstGeom>
              <a:blipFill>
                <a:blip r:embed="rId9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사다리꼴 91"/>
          <p:cNvSpPr/>
          <p:nvPr/>
        </p:nvSpPr>
        <p:spPr bwMode="auto">
          <a:xfrm>
            <a:off x="1677583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사다리꼴 92"/>
          <p:cNvSpPr/>
          <p:nvPr/>
        </p:nvSpPr>
        <p:spPr bwMode="auto">
          <a:xfrm>
            <a:off x="2079809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사다리꼴 93"/>
          <p:cNvSpPr/>
          <p:nvPr/>
        </p:nvSpPr>
        <p:spPr bwMode="auto">
          <a:xfrm>
            <a:off x="2482035" y="3042216"/>
            <a:ext cx="400050" cy="457200"/>
          </a:xfrm>
          <a:prstGeom prst="trapezoid">
            <a:avLst/>
          </a:prstGeom>
          <a:solidFill>
            <a:srgbClr val="00CC99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사다리꼴 94"/>
              <p:cNvSpPr/>
              <p:nvPr/>
            </p:nvSpPr>
            <p:spPr bwMode="auto">
              <a:xfrm>
                <a:off x="2884261" y="3042216"/>
                <a:ext cx="400050" cy="457200"/>
              </a:xfrm>
              <a:prstGeom prst="trapezoid">
                <a:avLst/>
              </a:prstGeom>
              <a:solidFill>
                <a:srgbClr val="00CC99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80</m:t>
                          </m:r>
                        </m:e>
                        <m:sub>
                          <m:r>
                            <a:rPr lang="en-US" altLang="ko-KR" sz="1200" b="0" i="1" smtClean="0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5" name="사다리꼴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4261" y="3042216"/>
                <a:ext cx="400050" cy="457200"/>
              </a:xfrm>
              <a:prstGeom prst="trapezoid">
                <a:avLst/>
              </a:prstGeom>
              <a:blipFill>
                <a:blip r:embed="rId10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사다리꼴 95"/>
          <p:cNvSpPr/>
          <p:nvPr/>
        </p:nvSpPr>
        <p:spPr bwMode="auto">
          <a:xfrm>
            <a:off x="4090939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사다리꼴 96"/>
          <p:cNvSpPr/>
          <p:nvPr/>
        </p:nvSpPr>
        <p:spPr bwMode="auto">
          <a:xfrm>
            <a:off x="4493165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사다리꼴 97"/>
          <p:cNvSpPr/>
          <p:nvPr/>
        </p:nvSpPr>
        <p:spPr bwMode="auto">
          <a:xfrm>
            <a:off x="3286487" y="3042216"/>
            <a:ext cx="400050" cy="457200"/>
          </a:xfrm>
          <a:prstGeom prst="trapezoid">
            <a:avLst/>
          </a:prstGeom>
          <a:solidFill>
            <a:srgbClr val="00CC99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9" name="사다리꼴 98"/>
              <p:cNvSpPr/>
              <p:nvPr/>
            </p:nvSpPr>
            <p:spPr bwMode="auto">
              <a:xfrm>
                <a:off x="3688713" y="3042216"/>
                <a:ext cx="400050" cy="457200"/>
              </a:xfrm>
              <a:prstGeom prst="trapezoid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80</m:t>
                          </m:r>
                        </m:e>
                        <m:sub>
                          <m:r>
                            <a:rPr lang="en-US" altLang="ko-KR" sz="1200" b="0" i="1" smtClean="0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9" name="사다리꼴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88713" y="3042216"/>
                <a:ext cx="400050" cy="457200"/>
              </a:xfrm>
              <a:prstGeom prst="trapezoid">
                <a:avLst/>
              </a:prstGeom>
              <a:blipFill>
                <a:blip r:embed="rId11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사다리꼴 99"/>
          <p:cNvSpPr/>
          <p:nvPr/>
        </p:nvSpPr>
        <p:spPr bwMode="auto">
          <a:xfrm>
            <a:off x="4895391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사다리꼴 100"/>
          <p:cNvSpPr/>
          <p:nvPr/>
        </p:nvSpPr>
        <p:spPr bwMode="auto">
          <a:xfrm>
            <a:off x="5297617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사다리꼴 101"/>
          <p:cNvSpPr/>
          <p:nvPr/>
        </p:nvSpPr>
        <p:spPr bwMode="auto">
          <a:xfrm>
            <a:off x="6102069" y="3042216"/>
            <a:ext cx="400050" cy="457200"/>
          </a:xfrm>
          <a:prstGeom prst="trapezoid">
            <a:avLst/>
          </a:prstGeom>
          <a:solidFill>
            <a:srgbClr val="00CC99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사다리꼴 102"/>
              <p:cNvSpPr/>
              <p:nvPr/>
            </p:nvSpPr>
            <p:spPr bwMode="auto">
              <a:xfrm>
                <a:off x="5699843" y="3042216"/>
                <a:ext cx="400050" cy="457200"/>
              </a:xfrm>
              <a:prstGeom prst="trapezoid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80</m:t>
                          </m:r>
                        </m:e>
                        <m:sub>
                          <m:r>
                            <a:rPr lang="en-US" altLang="ko-KR" sz="1200" b="0" i="1" smtClean="0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3" name="사다리꼴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99843" y="3042216"/>
                <a:ext cx="400050" cy="457200"/>
              </a:xfrm>
              <a:prstGeom prst="trapezoid">
                <a:avLst/>
              </a:prstGeom>
              <a:blipFill>
                <a:blip r:embed="rId12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사다리꼴 103"/>
          <p:cNvSpPr/>
          <p:nvPr/>
        </p:nvSpPr>
        <p:spPr bwMode="auto">
          <a:xfrm>
            <a:off x="7308747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사다리꼴 104"/>
          <p:cNvSpPr/>
          <p:nvPr/>
        </p:nvSpPr>
        <p:spPr bwMode="auto">
          <a:xfrm>
            <a:off x="7710975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사다리꼴 105"/>
          <p:cNvSpPr/>
          <p:nvPr/>
        </p:nvSpPr>
        <p:spPr bwMode="auto">
          <a:xfrm>
            <a:off x="6906521" y="3042216"/>
            <a:ext cx="400050" cy="457200"/>
          </a:xfrm>
          <a:prstGeom prst="trapezoid">
            <a:avLst/>
          </a:prstGeom>
          <a:solidFill>
            <a:srgbClr val="00CC99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사다리꼴 106"/>
              <p:cNvSpPr/>
              <p:nvPr/>
            </p:nvSpPr>
            <p:spPr bwMode="auto">
              <a:xfrm>
                <a:off x="6504295" y="3042216"/>
                <a:ext cx="400050" cy="457200"/>
              </a:xfrm>
              <a:prstGeom prst="trapezoid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80</m:t>
                          </m:r>
                        </m:e>
                        <m:sub>
                          <m:r>
                            <a:rPr lang="en-US" altLang="ko-KR" sz="1200" b="0" i="1" smtClean="0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7" name="사다리꼴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04295" y="3042216"/>
                <a:ext cx="400050" cy="457200"/>
              </a:xfrm>
              <a:prstGeom prst="trapezoid">
                <a:avLst/>
              </a:prstGeom>
              <a:blipFill>
                <a:blip r:embed="rId13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Date Placeholder 5">
            <a:extLst>
              <a:ext uri="{FF2B5EF4-FFF2-40B4-BE49-F238E27FC236}">
                <a16:creationId xmlns:a16="http://schemas.microsoft.com/office/drawing/2014/main" id="{72FC7FD5-16B7-44DE-A27B-EFC557770ED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6" y="333375"/>
            <a:ext cx="1874823" cy="273050"/>
          </a:xfrm>
        </p:spPr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cxnSp>
        <p:nvCxnSpPr>
          <p:cNvPr id="6" name="직선 연결선 5"/>
          <p:cNvCxnSpPr/>
          <p:nvPr/>
        </p:nvCxnSpPr>
        <p:spPr bwMode="auto">
          <a:xfrm flipH="1">
            <a:off x="1691680" y="2074278"/>
            <a:ext cx="4475" cy="332536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직선 연결선 109"/>
          <p:cNvCxnSpPr/>
          <p:nvPr/>
        </p:nvCxnSpPr>
        <p:spPr bwMode="auto">
          <a:xfrm flipH="1">
            <a:off x="3271381" y="2074278"/>
            <a:ext cx="4475" cy="332536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직선 연결선 110"/>
          <p:cNvCxnSpPr/>
          <p:nvPr/>
        </p:nvCxnSpPr>
        <p:spPr bwMode="auto">
          <a:xfrm flipH="1">
            <a:off x="4906299" y="2125020"/>
            <a:ext cx="4475" cy="332536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직선 연결선 111"/>
          <p:cNvCxnSpPr/>
          <p:nvPr/>
        </p:nvCxnSpPr>
        <p:spPr bwMode="auto">
          <a:xfrm flipH="1">
            <a:off x="6511741" y="2088783"/>
            <a:ext cx="4475" cy="332536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바닥글 개체 틀 4">
            <a:extLst>
              <a:ext uri="{FF2B5EF4-FFF2-40B4-BE49-F238E27FC236}">
                <a16:creationId xmlns:a16="http://schemas.microsoft.com/office/drawing/2014/main" id="{34BEF158-7EC6-CA4B-A3B7-18D456DB32D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9" y="6475418"/>
            <a:ext cx="3184520" cy="180975"/>
          </a:xfrm>
        </p:spPr>
        <p:txBody>
          <a:bodyPr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78" name="직사각형 80">
            <a:extLst>
              <a:ext uri="{FF2B5EF4-FFF2-40B4-BE49-F238E27FC236}">
                <a16:creationId xmlns:a16="http://schemas.microsoft.com/office/drawing/2014/main" id="{B072232A-0A73-134A-806F-66C616108315}"/>
              </a:ext>
            </a:extLst>
          </p:cNvPr>
          <p:cNvSpPr/>
          <p:nvPr/>
        </p:nvSpPr>
        <p:spPr>
          <a:xfrm>
            <a:off x="1606616" y="1664936"/>
            <a:ext cx="648032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Fixed P20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location 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366D72A8-17A2-4A4E-B611-3A47133E432F}"/>
              </a:ext>
            </a:extLst>
          </p:cNvPr>
          <p:cNvSpPr/>
          <p:nvPr/>
        </p:nvSpPr>
        <p:spPr bwMode="auto">
          <a:xfrm rot="16200000">
            <a:off x="4803529" y="2578630"/>
            <a:ext cx="199459" cy="6406584"/>
          </a:xfrm>
          <a:prstGeom prst="leftBrace">
            <a:avLst>
              <a:gd name="adj1" fmla="val 576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직사각형 80">
            <a:extLst>
              <a:ext uri="{FF2B5EF4-FFF2-40B4-BE49-F238E27FC236}">
                <a16:creationId xmlns:a16="http://schemas.microsoft.com/office/drawing/2014/main" id="{79FA8CFA-8BB6-4449-83BC-6074CC293E4C}"/>
              </a:ext>
            </a:extLst>
          </p:cNvPr>
          <p:cNvSpPr/>
          <p:nvPr/>
        </p:nvSpPr>
        <p:spPr>
          <a:xfrm>
            <a:off x="3779912" y="5949320"/>
            <a:ext cx="2237182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3 OBSS per 80MH segment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random P20 location for each OBSS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34AE6825-1E13-E44E-A958-4E5C25DE1E4B}"/>
              </a:ext>
            </a:extLst>
          </p:cNvPr>
          <p:cNvCxnSpPr/>
          <p:nvPr/>
        </p:nvCxnSpPr>
        <p:spPr bwMode="auto">
          <a:xfrm>
            <a:off x="1688415" y="5589240"/>
            <a:ext cx="640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D1E2BE63-B685-DF43-9B35-65E52E1CC53D}"/>
              </a:ext>
            </a:extLst>
          </p:cNvPr>
          <p:cNvCxnSpPr/>
          <p:nvPr/>
        </p:nvCxnSpPr>
        <p:spPr bwMode="auto">
          <a:xfrm>
            <a:off x="1691680" y="5517232"/>
            <a:ext cx="158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7D42D085-5986-404C-B277-4D35202E68A6}"/>
              </a:ext>
            </a:extLst>
          </p:cNvPr>
          <p:cNvSpPr txBox="1"/>
          <p:nvPr/>
        </p:nvSpPr>
        <p:spPr>
          <a:xfrm>
            <a:off x="1187624" y="5373216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80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7A52606-90C2-894D-A75C-9E4A2F343BA0}"/>
              </a:ext>
            </a:extLst>
          </p:cNvPr>
          <p:cNvSpPr txBox="1"/>
          <p:nvPr/>
        </p:nvSpPr>
        <p:spPr>
          <a:xfrm>
            <a:off x="1155145" y="5517232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320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494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Results (EHT BSS’s PPDU BW)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 2019</a:t>
            </a:r>
            <a:endParaRPr lang="en-GB" dirty="0"/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98914226-3FDD-D64B-A9FB-D9AAC397247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9" y="6475418"/>
            <a:ext cx="3184520" cy="180975"/>
          </a:xfrm>
        </p:spPr>
        <p:txBody>
          <a:bodyPr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graphicFrame>
        <p:nvGraphicFramePr>
          <p:cNvPr id="11" name="차트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3456056"/>
              </p:ext>
            </p:extLst>
          </p:nvPr>
        </p:nvGraphicFramePr>
        <p:xfrm>
          <a:off x="188795" y="1484784"/>
          <a:ext cx="424847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Content Placeholder 198">
            <a:extLst>
              <a:ext uri="{FF2B5EF4-FFF2-40B4-BE49-F238E27FC236}">
                <a16:creationId xmlns:a16="http://schemas.microsoft.com/office/drawing/2014/main" id="{2258AC04-C1E1-574D-A242-6C69C3B583FA}"/>
              </a:ext>
            </a:extLst>
          </p:cNvPr>
          <p:cNvSpPr txBox="1">
            <a:spLocks/>
          </p:cNvSpPr>
          <p:nvPr/>
        </p:nvSpPr>
        <p:spPr bwMode="auto">
          <a:xfrm>
            <a:off x="467544" y="4005064"/>
            <a:ext cx="7939447" cy="2398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288000" indent="-288000" algn="l" defTabSz="377333" rtl="0" eaLnBrk="1" fontAlgn="base" hangingPunct="1">
              <a:spcBef>
                <a:spcPts val="504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71998" indent="-288000" algn="l" defTabSz="377333" rtl="0" eaLnBrk="1" fontAlgn="base" hangingPunct="1">
              <a:spcBef>
                <a:spcPts val="42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700">
                <a:solidFill>
                  <a:srgbClr val="000000"/>
                </a:solidFill>
                <a:latin typeface="+mn-lt"/>
                <a:ea typeface="+mn-ea"/>
              </a:defRPr>
            </a:lvl2pPr>
            <a:lvl3pPr marL="1007997" indent="-240000" algn="l" defTabSz="377333" rtl="0" eaLnBrk="1" fontAlgn="base" hangingPunct="1"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91996" indent="-240000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300">
                <a:solidFill>
                  <a:srgbClr val="000000"/>
                </a:solidFill>
                <a:latin typeface="+mn-lt"/>
                <a:ea typeface="+mn-ea"/>
              </a:defRPr>
            </a:lvl4pPr>
            <a:lvl5pPr marL="1775995" indent="-240000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+mn-lt"/>
                <a:ea typeface="+mn-ea"/>
              </a:defRPr>
            </a:lvl5pPr>
            <a:lvl6pPr marL="2111994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6pPr>
            <a:lvl7pPr marL="2495992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7pPr>
            <a:lvl8pPr marL="2879992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8pPr>
            <a:lvl9pPr marL="3263990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atinLnBrk="0" hangingPunct="0"/>
            <a:r>
              <a:rPr lang="en-US" dirty="0"/>
              <a:t>Option 1 utilizes wide PPDU BW due to its flexible puncturing mode</a:t>
            </a:r>
            <a:endParaRPr lang="en-US" sz="2000" dirty="0"/>
          </a:p>
          <a:p>
            <a:pPr latinLnBrk="0" hangingPunct="0"/>
            <a:r>
              <a:rPr lang="en-US" dirty="0"/>
              <a:t>Option 2 also utilizes wide PPDU BW comparable performances to Option 1</a:t>
            </a:r>
          </a:p>
          <a:p>
            <a:pPr lvl="1" latinLnBrk="0" hangingPunct="0"/>
            <a:r>
              <a:rPr lang="en-US" dirty="0"/>
              <a:t>However, as OBSS Load increases, Option 2 fails to secure its SIG-B channels in P80, thus failing preamble puncturing transmission (increased 20MHz PPDU percentage)</a:t>
            </a:r>
          </a:p>
          <a:p>
            <a:pPr latinLnBrk="0" hangingPunct="0"/>
            <a:r>
              <a:rPr lang="en-US" dirty="0"/>
              <a:t>Option 3 shows poor performances from its inflexible puncturing option in Primary 80MHz</a:t>
            </a:r>
          </a:p>
          <a:p>
            <a:pPr lvl="1" latinLnBrk="0" hangingPunct="0"/>
            <a:r>
              <a:rPr lang="en-US" dirty="0"/>
              <a:t>Option 3 rarely uses preamble puncturing under high OBSS Load in P80</a:t>
            </a:r>
          </a:p>
        </p:txBody>
      </p:sp>
      <p:graphicFrame>
        <p:nvGraphicFramePr>
          <p:cNvPr id="13" name="차트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367242"/>
              </p:ext>
            </p:extLst>
          </p:nvPr>
        </p:nvGraphicFramePr>
        <p:xfrm>
          <a:off x="3933211" y="1412776"/>
          <a:ext cx="5472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4B3809C-F401-A44D-A0EE-F937A093CE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1895030"/>
            <a:ext cx="1460095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15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Results (EHT BSS’s TPUT)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 2019</a:t>
            </a:r>
            <a:endParaRPr lang="en-GB" dirty="0"/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98914226-3FDD-D64B-A9FB-D9AAC397247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9" y="6475418"/>
            <a:ext cx="3184520" cy="180975"/>
          </a:xfrm>
        </p:spPr>
        <p:txBody>
          <a:bodyPr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10" name="Content Placeholder 198">
            <a:extLst>
              <a:ext uri="{FF2B5EF4-FFF2-40B4-BE49-F238E27FC236}">
                <a16:creationId xmlns:a16="http://schemas.microsoft.com/office/drawing/2014/main" id="{2258AC04-C1E1-574D-A242-6C69C3B583FA}"/>
              </a:ext>
            </a:extLst>
          </p:cNvPr>
          <p:cNvSpPr txBox="1">
            <a:spLocks/>
          </p:cNvSpPr>
          <p:nvPr/>
        </p:nvSpPr>
        <p:spPr bwMode="auto">
          <a:xfrm>
            <a:off x="683568" y="4437112"/>
            <a:ext cx="7939447" cy="1944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 fontScale="92500"/>
          </a:bodyPr>
          <a:lstStyle>
            <a:lvl1pPr marL="288000" indent="-288000" algn="l" defTabSz="377333" rtl="0" eaLnBrk="1" fontAlgn="base" hangingPunct="1">
              <a:spcBef>
                <a:spcPts val="504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71998" indent="-288000" algn="l" defTabSz="377333" rtl="0" eaLnBrk="1" fontAlgn="base" hangingPunct="1">
              <a:spcBef>
                <a:spcPts val="42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700">
                <a:solidFill>
                  <a:srgbClr val="000000"/>
                </a:solidFill>
                <a:latin typeface="+mn-lt"/>
                <a:ea typeface="+mn-ea"/>
              </a:defRPr>
            </a:lvl2pPr>
            <a:lvl3pPr marL="1007997" indent="-240000" algn="l" defTabSz="377333" rtl="0" eaLnBrk="1" fontAlgn="base" hangingPunct="1"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91996" indent="-240000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300">
                <a:solidFill>
                  <a:srgbClr val="000000"/>
                </a:solidFill>
                <a:latin typeface="+mn-lt"/>
                <a:ea typeface="+mn-ea"/>
              </a:defRPr>
            </a:lvl4pPr>
            <a:lvl5pPr marL="1775995" indent="-240000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+mn-lt"/>
                <a:ea typeface="+mn-ea"/>
              </a:defRPr>
            </a:lvl5pPr>
            <a:lvl6pPr marL="2111994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6pPr>
            <a:lvl7pPr marL="2495992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7pPr>
            <a:lvl8pPr marL="2879992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8pPr>
            <a:lvl9pPr marL="3263990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atinLnBrk="0" hangingPunct="0"/>
            <a:r>
              <a:rPr lang="en-US" dirty="0"/>
              <a:t>Option 1 shows the best channel accessibility, but throughput is lower than Option 2 under small OBSS load due to its SIG-B overhead</a:t>
            </a:r>
          </a:p>
          <a:p>
            <a:pPr latinLnBrk="0" hangingPunct="0"/>
            <a:r>
              <a:rPr lang="en-US" dirty="0"/>
              <a:t>Option 2 shows good balance in terms of channel accessibility and SIG-B overhead, but the performance is highly affected by OBSS loads</a:t>
            </a:r>
          </a:p>
          <a:p>
            <a:pPr latinLnBrk="0" hangingPunct="0"/>
            <a:r>
              <a:rPr lang="en-US" dirty="0"/>
              <a:t>Option 3 cannot benefit from its short SIG-B lengths, since it cannot utilize preamble puncturing in OBSS loads</a:t>
            </a:r>
          </a:p>
        </p:txBody>
      </p:sp>
      <p:graphicFrame>
        <p:nvGraphicFramePr>
          <p:cNvPr id="12" name="차트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106432"/>
              </p:ext>
            </p:extLst>
          </p:nvPr>
        </p:nvGraphicFramePr>
        <p:xfrm>
          <a:off x="899447" y="1556792"/>
          <a:ext cx="76328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0366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altLang="ko-KR" dirty="0"/>
              <a:t>We presented several preamble puncturing patterns based on three SIG-B content channel design options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Simulation results show that preamble puncturing drastically increase channel access opportunity in dense OBSS environments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Among three SIG-B channel options discussed</a:t>
            </a:r>
          </a:p>
          <a:p>
            <a:pPr lvl="1"/>
            <a:r>
              <a:rPr lang="en-US" altLang="ko-KR" dirty="0"/>
              <a:t>Option 1 (1,1,1,1) and 2 (1,2,1,2) show favorable performance with signaling overhead tradeoffs</a:t>
            </a:r>
          </a:p>
          <a:p>
            <a:pPr lvl="1"/>
            <a:r>
              <a:rPr lang="en-US" altLang="ko-KR" dirty="0"/>
              <a:t>Option 3 (1,2,3,4) shows low performance due to the limited preamble puncturing pattern in Primary 80MHz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We propose to further study preamble puncturing options in 11be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484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11-18-1231-06-0eht-eht-draft-proposed-par</a:t>
            </a:r>
          </a:p>
          <a:p>
            <a:r>
              <a:rPr lang="en-US" altLang="ko-KR" dirty="0"/>
              <a:t>[2]</a:t>
            </a:r>
            <a:r>
              <a:rPr lang="ko-KR" altLang="en-US" dirty="0"/>
              <a:t> </a:t>
            </a:r>
            <a:r>
              <a:rPr lang="en-US" altLang="ko-KR" dirty="0"/>
              <a:t>11-19-1242-00-00be-wider-bandwidth-channel-access-in-eht</a:t>
            </a:r>
          </a:p>
          <a:p>
            <a:r>
              <a:rPr lang="en-US" altLang="ko-KR" dirty="0"/>
              <a:t>[3] 11-19-1190-00-00be-improved-preamble-puncturing-in-802-11be</a:t>
            </a:r>
          </a:p>
          <a:p>
            <a:r>
              <a:rPr lang="en-US" altLang="ko-KR" dirty="0"/>
              <a:t>[4] 11-19-1099-00-00be-preamble-structure-in-11be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8965706-CE0A-41BB-88A2-252880B469B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9" y="6475418"/>
            <a:ext cx="3184520" cy="180975"/>
          </a:xfrm>
        </p:spPr>
        <p:txBody>
          <a:bodyPr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72FC7FD5-16B7-44DE-A27B-EFC557770ED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6" y="333375"/>
            <a:ext cx="1874823" cy="273050"/>
          </a:xfrm>
        </p:spPr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815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5F1B-5444-4C11-B042-02D27F38A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7E1E5-D606-4D13-BC78-47E5F10C2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916832"/>
            <a:ext cx="8206676" cy="455858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altLang="ko-KR" dirty="0"/>
              <a:t>EHT supports wider bandwidth operation</a:t>
            </a:r>
          </a:p>
          <a:p>
            <a:pPr lvl="1"/>
            <a:r>
              <a:rPr lang="en-US" altLang="ko-KR" dirty="0"/>
              <a:t>EHT PAR [1] includes support for 320MHz </a:t>
            </a:r>
            <a:r>
              <a:rPr lang="en-US" dirty="0"/>
              <a:t>bandwidth</a:t>
            </a:r>
            <a:endParaRPr lang="en-US" altLang="ko-KR" sz="1600" dirty="0"/>
          </a:p>
          <a:p>
            <a:pPr lvl="1"/>
            <a:r>
              <a:rPr lang="en-US" altLang="ko-KR" dirty="0"/>
              <a:t>However, it is hard to expect the whole 320MHz channel to be idle in dense environments</a:t>
            </a:r>
          </a:p>
          <a:p>
            <a:pPr lvl="1"/>
            <a:r>
              <a:rPr lang="en-US" altLang="ko-KR" dirty="0"/>
              <a:t>EHT needs to enhance the utilization of non-contiguous channel access method [2][3]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SIG-B content channel design and Preamble puncturing</a:t>
            </a:r>
          </a:p>
          <a:p>
            <a:pPr lvl="1"/>
            <a:r>
              <a:rPr lang="en-US" altLang="ko-KR" dirty="0"/>
              <a:t>With support of 320MHz PPDU and 16 spatial streams, the signaling overhead of EHT-SIG-B will be increased [4]</a:t>
            </a:r>
          </a:p>
          <a:p>
            <a:pPr lvl="1"/>
            <a:r>
              <a:rPr lang="en-US" altLang="ko-KR" dirty="0"/>
              <a:t>EHT may need to extend 11ax’s SIG-B content channel design to further distribute signaling overhead to multiple 20MHz channels</a:t>
            </a:r>
          </a:p>
          <a:p>
            <a:pPr lvl="1"/>
            <a:r>
              <a:rPr lang="en-US" altLang="ko-KR" dirty="0"/>
              <a:t>Therefore, EHT’s preamble puncturing modes should also consider SIG-B content channel design</a:t>
            </a:r>
          </a:p>
          <a:p>
            <a:pPr lvl="2"/>
            <a:endParaRPr lang="en-US" altLang="ko-KR" dirty="0"/>
          </a:p>
          <a:p>
            <a:pPr lvl="0"/>
            <a:r>
              <a:rPr lang="en-GB" altLang="ko-KR" dirty="0"/>
              <a:t>In this submission, we discuss various preamble puncturing modes in 320MHz under several SIG-B content channel options</a:t>
            </a:r>
          </a:p>
          <a:p>
            <a:pPr lvl="1"/>
            <a:r>
              <a:rPr lang="en-GB" altLang="ko-KR" dirty="0"/>
              <a:t>To investigate trade-off between signalling overhead and channel access flexibility in various OBSS load environments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7AE93-5203-4867-9BBE-67DAC0725B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65706-CE0A-41BB-88A2-252880B469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FC7FD5-16B7-44DE-A27B-EFC557770E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96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5F1B-5444-4C11-B042-02D27F38A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Backgrounds: HE-SIG-B content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7E1E5-D606-4D13-BC78-47E5F10C2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981206"/>
            <a:ext cx="6118443" cy="4113213"/>
          </a:xfrm>
        </p:spPr>
        <p:txBody>
          <a:bodyPr>
            <a:normAutofit/>
          </a:bodyPr>
          <a:lstStyle/>
          <a:p>
            <a:r>
              <a:rPr lang="en-US" altLang="ko-KR" dirty="0"/>
              <a:t>HE-SIG-B has two content channels</a:t>
            </a:r>
          </a:p>
          <a:p>
            <a:pPr lvl="1"/>
            <a:r>
              <a:rPr lang="en-GB" altLang="ko-KR" dirty="0"/>
              <a:t>20 MHz HE MU PPDU contains one SIG-B content channel</a:t>
            </a:r>
          </a:p>
          <a:p>
            <a:pPr lvl="1"/>
            <a:r>
              <a:rPr lang="en-GB" altLang="ko-KR" dirty="0"/>
              <a:t>40, 80, 160 MHz HE MU PPDU </a:t>
            </a:r>
            <a:r>
              <a:rPr lang="en-US" altLang="ko-KR" dirty="0"/>
              <a:t>contain two SIG-B content channels</a:t>
            </a:r>
          </a:p>
          <a:p>
            <a:pPr lvl="1"/>
            <a:r>
              <a:rPr lang="en-US" altLang="ko-KR" dirty="0"/>
              <a:t>The two SIG-B content channels distribute signaling overhead of multiple STAs into two channels</a:t>
            </a:r>
          </a:p>
          <a:p>
            <a:pPr lvl="1"/>
            <a:r>
              <a:rPr lang="en-US" altLang="ko-KR" dirty="0"/>
              <a:t>However, receivers should be able to decode two SIG-B content channels simultaneously to decode its per-STA information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GB" altLang="ko-KR" dirty="0"/>
          </a:p>
          <a:p>
            <a:pPr lvl="3"/>
            <a:endParaRPr lang="en-GB" altLang="ko-KR" dirty="0"/>
          </a:p>
          <a:p>
            <a:pPr lvl="3"/>
            <a:endParaRPr lang="en-GB" altLang="ko-KR" dirty="0"/>
          </a:p>
          <a:p>
            <a:pPr lvl="3"/>
            <a:endParaRPr lang="en-US" altLang="ko-KR" dirty="0"/>
          </a:p>
          <a:p>
            <a:pPr lvl="3"/>
            <a:endParaRPr lang="en-US" altLang="ko-KR" dirty="0"/>
          </a:p>
          <a:p>
            <a:pPr lvl="3"/>
            <a:endParaRPr lang="en-US" altLang="ko-KR" dirty="0"/>
          </a:p>
          <a:p>
            <a:pPr lvl="3"/>
            <a:endParaRPr lang="en-US" altLang="ko-KR" dirty="0"/>
          </a:p>
          <a:p>
            <a:pPr lvl="3"/>
            <a:endParaRPr lang="en-GB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7AE93-5203-4867-9BBE-67DAC0725B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65706-CE0A-41BB-88A2-252880B469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FC7FD5-16B7-44DE-A27B-EFC557770E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pic>
        <p:nvPicPr>
          <p:cNvPr id="68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307" y="2132013"/>
            <a:ext cx="1728192" cy="1479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65868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57974-A5A5-5048-8668-8CEB72901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Backgrounds: HE MU PPDU BW modes</a:t>
            </a:r>
          </a:p>
        </p:txBody>
      </p:sp>
      <p:sp>
        <p:nvSpPr>
          <p:cNvPr id="199" name="Content Placeholder 198">
            <a:extLst>
              <a:ext uri="{FF2B5EF4-FFF2-40B4-BE49-F238E27FC236}">
                <a16:creationId xmlns:a16="http://schemas.microsoft.com/office/drawing/2014/main" id="{03B6A755-5254-EC42-B685-B0A82B53C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4725144"/>
            <a:ext cx="4212980" cy="1061844"/>
          </a:xfrm>
        </p:spPr>
        <p:txBody>
          <a:bodyPr>
            <a:normAutofit fontScale="92500"/>
          </a:bodyPr>
          <a:lstStyle/>
          <a:p>
            <a:r>
              <a:rPr lang="en-US" sz="1600" dirty="0"/>
              <a:t>HE-SIG-A</a:t>
            </a:r>
            <a:r>
              <a:rPr lang="en-US" altLang="ko-KR" sz="1600" dirty="0"/>
              <a:t>’s BW subfield indicates the overall PPDU BW and SIG-B channel locations</a:t>
            </a:r>
          </a:p>
          <a:p>
            <a:r>
              <a:rPr lang="en-US" altLang="ko-KR" sz="1600" dirty="0"/>
              <a:t>HE-SIG-B’s RU allocation subfield further indicates each secondary 20MHz’s puncturing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C793F-8440-5147-9D86-F81F56A60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6602FE-CC15-1E48-9093-82922FF838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Nov 2019</a:t>
            </a:r>
            <a:endParaRPr lang="en-GB" dirty="0"/>
          </a:p>
        </p:txBody>
      </p:sp>
      <p:sp>
        <p:nvSpPr>
          <p:cNvPr id="63" name="직사각형 80">
            <a:extLst>
              <a:ext uri="{FF2B5EF4-FFF2-40B4-BE49-F238E27FC236}">
                <a16:creationId xmlns:a16="http://schemas.microsoft.com/office/drawing/2014/main" id="{6A030FB4-AAA9-B34C-B01A-06F3DA182475}"/>
              </a:ext>
            </a:extLst>
          </p:cNvPr>
          <p:cNvSpPr/>
          <p:nvPr/>
        </p:nvSpPr>
        <p:spPr>
          <a:xfrm>
            <a:off x="827584" y="1700808"/>
            <a:ext cx="360000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BW=0</a:t>
            </a:r>
          </a:p>
        </p:txBody>
      </p:sp>
      <p:sp>
        <p:nvSpPr>
          <p:cNvPr id="95" name="사다리꼴 37">
            <a:extLst>
              <a:ext uri="{FF2B5EF4-FFF2-40B4-BE49-F238E27FC236}">
                <a16:creationId xmlns:a16="http://schemas.microsoft.com/office/drawing/2014/main" id="{AA386DC0-031A-3244-BC9E-1E60098FD57D}"/>
              </a:ext>
            </a:extLst>
          </p:cNvPr>
          <p:cNvSpPr/>
          <p:nvPr/>
        </p:nvSpPr>
        <p:spPr bwMode="auto">
          <a:xfrm>
            <a:off x="1350260" y="1694075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사다리꼴 37">
            <a:extLst>
              <a:ext uri="{FF2B5EF4-FFF2-40B4-BE49-F238E27FC236}">
                <a16:creationId xmlns:a16="http://schemas.microsoft.com/office/drawing/2014/main" id="{DE06F5B1-0EF4-FC48-B6D1-AFC115422F5E}"/>
              </a:ext>
            </a:extLst>
          </p:cNvPr>
          <p:cNvSpPr/>
          <p:nvPr/>
        </p:nvSpPr>
        <p:spPr bwMode="auto">
          <a:xfrm>
            <a:off x="1350260" y="221452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사다리꼴 37">
            <a:extLst>
              <a:ext uri="{FF2B5EF4-FFF2-40B4-BE49-F238E27FC236}">
                <a16:creationId xmlns:a16="http://schemas.microsoft.com/office/drawing/2014/main" id="{BEA1EF3F-0966-2B40-B500-4EF9577C7BFF}"/>
              </a:ext>
            </a:extLst>
          </p:cNvPr>
          <p:cNvSpPr/>
          <p:nvPr/>
        </p:nvSpPr>
        <p:spPr bwMode="auto">
          <a:xfrm>
            <a:off x="1710260" y="221452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사다리꼴 37">
            <a:extLst>
              <a:ext uri="{FF2B5EF4-FFF2-40B4-BE49-F238E27FC236}">
                <a16:creationId xmlns:a16="http://schemas.microsoft.com/office/drawing/2014/main" id="{A25933DD-C734-BC40-B71C-B2039DC2AF21}"/>
              </a:ext>
            </a:extLst>
          </p:cNvPr>
          <p:cNvSpPr/>
          <p:nvPr/>
        </p:nvSpPr>
        <p:spPr bwMode="auto">
          <a:xfrm>
            <a:off x="1350260" y="2734977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사다리꼴 37">
            <a:extLst>
              <a:ext uri="{FF2B5EF4-FFF2-40B4-BE49-F238E27FC236}">
                <a16:creationId xmlns:a16="http://schemas.microsoft.com/office/drawing/2014/main" id="{5E11E94F-14F2-C948-B9BC-E2824A3DD93B}"/>
              </a:ext>
            </a:extLst>
          </p:cNvPr>
          <p:cNvSpPr/>
          <p:nvPr/>
        </p:nvSpPr>
        <p:spPr bwMode="auto">
          <a:xfrm>
            <a:off x="1710260" y="2734977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사다리꼴 37">
            <a:extLst>
              <a:ext uri="{FF2B5EF4-FFF2-40B4-BE49-F238E27FC236}">
                <a16:creationId xmlns:a16="http://schemas.microsoft.com/office/drawing/2014/main" id="{E5E1B95C-8167-2547-BFC6-894DA0F9C9A9}"/>
              </a:ext>
            </a:extLst>
          </p:cNvPr>
          <p:cNvSpPr/>
          <p:nvPr/>
        </p:nvSpPr>
        <p:spPr bwMode="auto">
          <a:xfrm>
            <a:off x="2070260" y="2734977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사다리꼴 37">
            <a:extLst>
              <a:ext uri="{FF2B5EF4-FFF2-40B4-BE49-F238E27FC236}">
                <a16:creationId xmlns:a16="http://schemas.microsoft.com/office/drawing/2014/main" id="{E2C4C79E-423F-7D4A-BC8D-3ECA27CC6E59}"/>
              </a:ext>
            </a:extLst>
          </p:cNvPr>
          <p:cNvSpPr/>
          <p:nvPr/>
        </p:nvSpPr>
        <p:spPr bwMode="auto">
          <a:xfrm>
            <a:off x="2430260" y="2734977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사다리꼴 37">
            <a:extLst>
              <a:ext uri="{FF2B5EF4-FFF2-40B4-BE49-F238E27FC236}">
                <a16:creationId xmlns:a16="http://schemas.microsoft.com/office/drawing/2014/main" id="{346AAF43-44EA-7E46-8116-95DA57E69BC7}"/>
              </a:ext>
            </a:extLst>
          </p:cNvPr>
          <p:cNvSpPr/>
          <p:nvPr/>
        </p:nvSpPr>
        <p:spPr bwMode="auto">
          <a:xfrm>
            <a:off x="1350260" y="325542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사다리꼴 37">
            <a:extLst>
              <a:ext uri="{FF2B5EF4-FFF2-40B4-BE49-F238E27FC236}">
                <a16:creationId xmlns:a16="http://schemas.microsoft.com/office/drawing/2014/main" id="{15EFDA38-4669-1145-834A-23AB95BD7BF2}"/>
              </a:ext>
            </a:extLst>
          </p:cNvPr>
          <p:cNvSpPr/>
          <p:nvPr/>
        </p:nvSpPr>
        <p:spPr bwMode="auto">
          <a:xfrm>
            <a:off x="1710260" y="325542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사다리꼴 37">
            <a:extLst>
              <a:ext uri="{FF2B5EF4-FFF2-40B4-BE49-F238E27FC236}">
                <a16:creationId xmlns:a16="http://schemas.microsoft.com/office/drawing/2014/main" id="{A9B2EFBC-4149-F942-A0A3-AE56770F1D86}"/>
              </a:ext>
            </a:extLst>
          </p:cNvPr>
          <p:cNvSpPr/>
          <p:nvPr/>
        </p:nvSpPr>
        <p:spPr bwMode="auto">
          <a:xfrm>
            <a:off x="2070260" y="325542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사다리꼴 37">
            <a:extLst>
              <a:ext uri="{FF2B5EF4-FFF2-40B4-BE49-F238E27FC236}">
                <a16:creationId xmlns:a16="http://schemas.microsoft.com/office/drawing/2014/main" id="{42E85FAC-1E41-CB4C-BA9A-3A071BFF7477}"/>
              </a:ext>
            </a:extLst>
          </p:cNvPr>
          <p:cNvSpPr/>
          <p:nvPr/>
        </p:nvSpPr>
        <p:spPr bwMode="auto">
          <a:xfrm>
            <a:off x="2430260" y="325542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사다리꼴 37">
            <a:extLst>
              <a:ext uri="{FF2B5EF4-FFF2-40B4-BE49-F238E27FC236}">
                <a16:creationId xmlns:a16="http://schemas.microsoft.com/office/drawing/2014/main" id="{D1A9F476-393B-D145-90EA-C1BBBC23A779}"/>
              </a:ext>
            </a:extLst>
          </p:cNvPr>
          <p:cNvSpPr/>
          <p:nvPr/>
        </p:nvSpPr>
        <p:spPr bwMode="auto">
          <a:xfrm>
            <a:off x="2798061" y="325542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사다리꼴 37">
            <a:extLst>
              <a:ext uri="{FF2B5EF4-FFF2-40B4-BE49-F238E27FC236}">
                <a16:creationId xmlns:a16="http://schemas.microsoft.com/office/drawing/2014/main" id="{96E3A524-75B1-7E45-AA79-FFB8EA985D31}"/>
              </a:ext>
            </a:extLst>
          </p:cNvPr>
          <p:cNvSpPr/>
          <p:nvPr/>
        </p:nvSpPr>
        <p:spPr bwMode="auto">
          <a:xfrm>
            <a:off x="3158061" y="325542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사다리꼴 37">
            <a:extLst>
              <a:ext uri="{FF2B5EF4-FFF2-40B4-BE49-F238E27FC236}">
                <a16:creationId xmlns:a16="http://schemas.microsoft.com/office/drawing/2014/main" id="{5EFE411C-CB6C-BF4F-80C2-001489E4D88A}"/>
              </a:ext>
            </a:extLst>
          </p:cNvPr>
          <p:cNvSpPr/>
          <p:nvPr/>
        </p:nvSpPr>
        <p:spPr bwMode="auto">
          <a:xfrm>
            <a:off x="3518061" y="325542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사다리꼴 37">
            <a:extLst>
              <a:ext uri="{FF2B5EF4-FFF2-40B4-BE49-F238E27FC236}">
                <a16:creationId xmlns:a16="http://schemas.microsoft.com/office/drawing/2014/main" id="{2952FDD8-AEF7-5C45-9442-7AF81CB37A9A}"/>
              </a:ext>
            </a:extLst>
          </p:cNvPr>
          <p:cNvSpPr/>
          <p:nvPr/>
        </p:nvSpPr>
        <p:spPr bwMode="auto">
          <a:xfrm>
            <a:off x="3878061" y="325542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사다리꼴 37">
            <a:extLst>
              <a:ext uri="{FF2B5EF4-FFF2-40B4-BE49-F238E27FC236}">
                <a16:creationId xmlns:a16="http://schemas.microsoft.com/office/drawing/2014/main" id="{A70A46D6-A351-D14C-9605-D62EFCA6770B}"/>
              </a:ext>
            </a:extLst>
          </p:cNvPr>
          <p:cNvSpPr/>
          <p:nvPr/>
        </p:nvSpPr>
        <p:spPr bwMode="auto">
          <a:xfrm>
            <a:off x="5965865" y="1694075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사다리꼴 37">
            <a:extLst>
              <a:ext uri="{FF2B5EF4-FFF2-40B4-BE49-F238E27FC236}">
                <a16:creationId xmlns:a16="http://schemas.microsoft.com/office/drawing/2014/main" id="{AD902887-EB90-4A46-9D33-7B8D856D4C20}"/>
              </a:ext>
            </a:extLst>
          </p:cNvPr>
          <p:cNvSpPr/>
          <p:nvPr/>
        </p:nvSpPr>
        <p:spPr bwMode="auto">
          <a:xfrm>
            <a:off x="6322358" y="1694075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사다리꼴 37">
            <a:extLst>
              <a:ext uri="{FF2B5EF4-FFF2-40B4-BE49-F238E27FC236}">
                <a16:creationId xmlns:a16="http://schemas.microsoft.com/office/drawing/2014/main" id="{421E8088-E845-EB44-951D-8D10A16621C4}"/>
              </a:ext>
            </a:extLst>
          </p:cNvPr>
          <p:cNvSpPr/>
          <p:nvPr/>
        </p:nvSpPr>
        <p:spPr bwMode="auto">
          <a:xfrm>
            <a:off x="6678852" y="1694075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사다리꼴 37">
            <a:extLst>
              <a:ext uri="{FF2B5EF4-FFF2-40B4-BE49-F238E27FC236}">
                <a16:creationId xmlns:a16="http://schemas.microsoft.com/office/drawing/2014/main" id="{54EED06A-FA0A-4B40-A138-3DF5676B9968}"/>
              </a:ext>
            </a:extLst>
          </p:cNvPr>
          <p:cNvSpPr/>
          <p:nvPr/>
        </p:nvSpPr>
        <p:spPr bwMode="auto">
          <a:xfrm>
            <a:off x="5969137" y="221452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사다리꼴 37">
            <a:extLst>
              <a:ext uri="{FF2B5EF4-FFF2-40B4-BE49-F238E27FC236}">
                <a16:creationId xmlns:a16="http://schemas.microsoft.com/office/drawing/2014/main" id="{20811F8F-E6D2-944D-95C4-CE66FD422547}"/>
              </a:ext>
            </a:extLst>
          </p:cNvPr>
          <p:cNvSpPr/>
          <p:nvPr/>
        </p:nvSpPr>
        <p:spPr bwMode="auto">
          <a:xfrm>
            <a:off x="6328902" y="221452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사다리꼴 37">
            <a:extLst>
              <a:ext uri="{FF2B5EF4-FFF2-40B4-BE49-F238E27FC236}">
                <a16:creationId xmlns:a16="http://schemas.microsoft.com/office/drawing/2014/main" id="{C3624F81-9A88-3746-996A-12BCA766CD6F}"/>
              </a:ext>
            </a:extLst>
          </p:cNvPr>
          <p:cNvSpPr/>
          <p:nvPr/>
        </p:nvSpPr>
        <p:spPr bwMode="auto">
          <a:xfrm>
            <a:off x="6688668" y="2214526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사다리꼴 37">
            <a:extLst>
              <a:ext uri="{FF2B5EF4-FFF2-40B4-BE49-F238E27FC236}">
                <a16:creationId xmlns:a16="http://schemas.microsoft.com/office/drawing/2014/main" id="{F2801621-1106-CA42-AC5A-A364B78CE621}"/>
              </a:ext>
            </a:extLst>
          </p:cNvPr>
          <p:cNvSpPr/>
          <p:nvPr/>
        </p:nvSpPr>
        <p:spPr bwMode="auto">
          <a:xfrm>
            <a:off x="5972409" y="2734977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사다리꼴 37">
            <a:extLst>
              <a:ext uri="{FF2B5EF4-FFF2-40B4-BE49-F238E27FC236}">
                <a16:creationId xmlns:a16="http://schemas.microsoft.com/office/drawing/2014/main" id="{D19287E0-35E9-AA4F-A9C4-D0A503D5241D}"/>
              </a:ext>
            </a:extLst>
          </p:cNvPr>
          <p:cNvSpPr/>
          <p:nvPr/>
        </p:nvSpPr>
        <p:spPr bwMode="auto">
          <a:xfrm>
            <a:off x="6335446" y="2734977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사다리꼴 37">
            <a:extLst>
              <a:ext uri="{FF2B5EF4-FFF2-40B4-BE49-F238E27FC236}">
                <a16:creationId xmlns:a16="http://schemas.microsoft.com/office/drawing/2014/main" id="{D8D8DF38-709C-3442-B495-D68BC8037FAD}"/>
              </a:ext>
            </a:extLst>
          </p:cNvPr>
          <p:cNvSpPr/>
          <p:nvPr/>
        </p:nvSpPr>
        <p:spPr bwMode="auto">
          <a:xfrm>
            <a:off x="6698484" y="2734977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사다리꼴 37">
            <a:extLst>
              <a:ext uri="{FF2B5EF4-FFF2-40B4-BE49-F238E27FC236}">
                <a16:creationId xmlns:a16="http://schemas.microsoft.com/office/drawing/2014/main" id="{BCEF5557-1F2C-B946-84DD-8E0D7ACFC5F4}"/>
              </a:ext>
            </a:extLst>
          </p:cNvPr>
          <p:cNvSpPr/>
          <p:nvPr/>
        </p:nvSpPr>
        <p:spPr bwMode="auto">
          <a:xfrm>
            <a:off x="5971599" y="3255428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사다리꼴 37">
            <a:extLst>
              <a:ext uri="{FF2B5EF4-FFF2-40B4-BE49-F238E27FC236}">
                <a16:creationId xmlns:a16="http://schemas.microsoft.com/office/drawing/2014/main" id="{B7D17FDE-D78D-5546-90A1-F1894588EA4A}"/>
              </a:ext>
            </a:extLst>
          </p:cNvPr>
          <p:cNvSpPr/>
          <p:nvPr/>
        </p:nvSpPr>
        <p:spPr bwMode="auto">
          <a:xfrm>
            <a:off x="6333826" y="325542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사다리꼴 37">
            <a:extLst>
              <a:ext uri="{FF2B5EF4-FFF2-40B4-BE49-F238E27FC236}">
                <a16:creationId xmlns:a16="http://schemas.microsoft.com/office/drawing/2014/main" id="{7AAF2394-5BCC-9A48-B83E-96C1379AB2CD}"/>
              </a:ext>
            </a:extLst>
          </p:cNvPr>
          <p:cNvSpPr/>
          <p:nvPr/>
        </p:nvSpPr>
        <p:spPr bwMode="auto">
          <a:xfrm>
            <a:off x="6696053" y="325542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사다리꼴 37">
            <a:extLst>
              <a:ext uri="{FF2B5EF4-FFF2-40B4-BE49-F238E27FC236}">
                <a16:creationId xmlns:a16="http://schemas.microsoft.com/office/drawing/2014/main" id="{486C2572-F7FB-7D4E-953E-1F10E3E39C50}"/>
              </a:ext>
            </a:extLst>
          </p:cNvPr>
          <p:cNvSpPr/>
          <p:nvPr/>
        </p:nvSpPr>
        <p:spPr bwMode="auto">
          <a:xfrm>
            <a:off x="7058280" y="325542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사다리꼴 37">
            <a:extLst>
              <a:ext uri="{FF2B5EF4-FFF2-40B4-BE49-F238E27FC236}">
                <a16:creationId xmlns:a16="http://schemas.microsoft.com/office/drawing/2014/main" id="{3F7407D4-08B7-B649-8F99-F57824F4D370}"/>
              </a:ext>
            </a:extLst>
          </p:cNvPr>
          <p:cNvSpPr/>
          <p:nvPr/>
        </p:nvSpPr>
        <p:spPr bwMode="auto">
          <a:xfrm>
            <a:off x="7420507" y="325542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사다리꼴 37">
            <a:extLst>
              <a:ext uri="{FF2B5EF4-FFF2-40B4-BE49-F238E27FC236}">
                <a16:creationId xmlns:a16="http://schemas.microsoft.com/office/drawing/2014/main" id="{3C0155E3-3C96-BF41-918B-FB11E4C9C9C9}"/>
              </a:ext>
            </a:extLst>
          </p:cNvPr>
          <p:cNvSpPr/>
          <p:nvPr/>
        </p:nvSpPr>
        <p:spPr bwMode="auto">
          <a:xfrm>
            <a:off x="7782734" y="325542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사다리꼴 37">
            <a:extLst>
              <a:ext uri="{FF2B5EF4-FFF2-40B4-BE49-F238E27FC236}">
                <a16:creationId xmlns:a16="http://schemas.microsoft.com/office/drawing/2014/main" id="{AC58777E-5275-9C4B-A97D-5A22643C320C}"/>
              </a:ext>
            </a:extLst>
          </p:cNvPr>
          <p:cNvSpPr/>
          <p:nvPr/>
        </p:nvSpPr>
        <p:spPr bwMode="auto">
          <a:xfrm>
            <a:off x="8144963" y="325542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사다리꼴 37">
            <a:extLst>
              <a:ext uri="{FF2B5EF4-FFF2-40B4-BE49-F238E27FC236}">
                <a16:creationId xmlns:a16="http://schemas.microsoft.com/office/drawing/2014/main" id="{6F110B42-A61F-1342-B1F7-A2298418E169}"/>
              </a:ext>
            </a:extLst>
          </p:cNvPr>
          <p:cNvSpPr/>
          <p:nvPr/>
        </p:nvSpPr>
        <p:spPr bwMode="auto">
          <a:xfrm>
            <a:off x="5971599" y="3775879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사다리꼴 37">
            <a:extLst>
              <a:ext uri="{FF2B5EF4-FFF2-40B4-BE49-F238E27FC236}">
                <a16:creationId xmlns:a16="http://schemas.microsoft.com/office/drawing/2014/main" id="{A15362DC-B7B4-1247-A733-ADA667A46A7E}"/>
              </a:ext>
            </a:extLst>
          </p:cNvPr>
          <p:cNvSpPr/>
          <p:nvPr/>
        </p:nvSpPr>
        <p:spPr bwMode="auto">
          <a:xfrm>
            <a:off x="6333826" y="3775879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사다리꼴 37">
            <a:extLst>
              <a:ext uri="{FF2B5EF4-FFF2-40B4-BE49-F238E27FC236}">
                <a16:creationId xmlns:a16="http://schemas.microsoft.com/office/drawing/2014/main" id="{B2FC97AF-8248-F341-8F02-D57270C1E484}"/>
              </a:ext>
            </a:extLst>
          </p:cNvPr>
          <p:cNvSpPr/>
          <p:nvPr/>
        </p:nvSpPr>
        <p:spPr bwMode="auto">
          <a:xfrm>
            <a:off x="6696053" y="3775879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사다리꼴 37">
            <a:extLst>
              <a:ext uri="{FF2B5EF4-FFF2-40B4-BE49-F238E27FC236}">
                <a16:creationId xmlns:a16="http://schemas.microsoft.com/office/drawing/2014/main" id="{5F25749C-2451-9F44-9A25-9C088B31E56C}"/>
              </a:ext>
            </a:extLst>
          </p:cNvPr>
          <p:cNvSpPr/>
          <p:nvPr/>
        </p:nvSpPr>
        <p:spPr bwMode="auto">
          <a:xfrm>
            <a:off x="7058280" y="3775879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사다리꼴 37">
            <a:extLst>
              <a:ext uri="{FF2B5EF4-FFF2-40B4-BE49-F238E27FC236}">
                <a16:creationId xmlns:a16="http://schemas.microsoft.com/office/drawing/2014/main" id="{2A3DDA56-E0E6-9947-9EBB-08A16A6868C0}"/>
              </a:ext>
            </a:extLst>
          </p:cNvPr>
          <p:cNvSpPr/>
          <p:nvPr/>
        </p:nvSpPr>
        <p:spPr bwMode="auto">
          <a:xfrm>
            <a:off x="7420507" y="3775879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사다리꼴 37">
            <a:extLst>
              <a:ext uri="{FF2B5EF4-FFF2-40B4-BE49-F238E27FC236}">
                <a16:creationId xmlns:a16="http://schemas.microsoft.com/office/drawing/2014/main" id="{B17C5909-FD45-F448-8F26-B9242584991B}"/>
              </a:ext>
            </a:extLst>
          </p:cNvPr>
          <p:cNvSpPr/>
          <p:nvPr/>
        </p:nvSpPr>
        <p:spPr bwMode="auto">
          <a:xfrm>
            <a:off x="7782734" y="3775879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사다리꼴 37">
            <a:extLst>
              <a:ext uri="{FF2B5EF4-FFF2-40B4-BE49-F238E27FC236}">
                <a16:creationId xmlns:a16="http://schemas.microsoft.com/office/drawing/2014/main" id="{AF9AE719-9DF2-6844-9A3D-03DB28495688}"/>
              </a:ext>
            </a:extLst>
          </p:cNvPr>
          <p:cNvSpPr/>
          <p:nvPr/>
        </p:nvSpPr>
        <p:spPr bwMode="auto">
          <a:xfrm>
            <a:off x="8144963" y="3775879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사다리꼴 37">
            <a:extLst>
              <a:ext uri="{FF2B5EF4-FFF2-40B4-BE49-F238E27FC236}">
                <a16:creationId xmlns:a16="http://schemas.microsoft.com/office/drawing/2014/main" id="{F069E0E7-BFCF-C14D-B994-A381BA4503FD}"/>
              </a:ext>
            </a:extLst>
          </p:cNvPr>
          <p:cNvSpPr/>
          <p:nvPr/>
        </p:nvSpPr>
        <p:spPr bwMode="auto">
          <a:xfrm>
            <a:off x="5971987" y="4296330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사다리꼴 37">
            <a:extLst>
              <a:ext uri="{FF2B5EF4-FFF2-40B4-BE49-F238E27FC236}">
                <a16:creationId xmlns:a16="http://schemas.microsoft.com/office/drawing/2014/main" id="{8D4334A5-49CD-CB43-95A2-995C522A0127}"/>
              </a:ext>
            </a:extLst>
          </p:cNvPr>
          <p:cNvSpPr/>
          <p:nvPr/>
        </p:nvSpPr>
        <p:spPr bwMode="auto">
          <a:xfrm>
            <a:off x="6334602" y="4296330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사다리꼴 37">
            <a:extLst>
              <a:ext uri="{FF2B5EF4-FFF2-40B4-BE49-F238E27FC236}">
                <a16:creationId xmlns:a16="http://schemas.microsoft.com/office/drawing/2014/main" id="{9BFD478F-C70D-C947-9760-4929E5AF31B8}"/>
              </a:ext>
            </a:extLst>
          </p:cNvPr>
          <p:cNvSpPr/>
          <p:nvPr/>
        </p:nvSpPr>
        <p:spPr bwMode="auto">
          <a:xfrm>
            <a:off x="6697217" y="4296330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사다리꼴 37">
            <a:extLst>
              <a:ext uri="{FF2B5EF4-FFF2-40B4-BE49-F238E27FC236}">
                <a16:creationId xmlns:a16="http://schemas.microsoft.com/office/drawing/2014/main" id="{EE300166-FCC0-1D40-AEE6-07EB74CE1F48}"/>
              </a:ext>
            </a:extLst>
          </p:cNvPr>
          <p:cNvSpPr/>
          <p:nvPr/>
        </p:nvSpPr>
        <p:spPr bwMode="auto">
          <a:xfrm>
            <a:off x="7059832" y="429633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사다리꼴 37">
            <a:extLst>
              <a:ext uri="{FF2B5EF4-FFF2-40B4-BE49-F238E27FC236}">
                <a16:creationId xmlns:a16="http://schemas.microsoft.com/office/drawing/2014/main" id="{4A9EA23D-41A2-E540-8A07-350F658E8B9F}"/>
              </a:ext>
            </a:extLst>
          </p:cNvPr>
          <p:cNvSpPr/>
          <p:nvPr/>
        </p:nvSpPr>
        <p:spPr bwMode="auto">
          <a:xfrm>
            <a:off x="7422447" y="429633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사다리꼴 37">
            <a:extLst>
              <a:ext uri="{FF2B5EF4-FFF2-40B4-BE49-F238E27FC236}">
                <a16:creationId xmlns:a16="http://schemas.microsoft.com/office/drawing/2014/main" id="{429A582B-2AD3-3844-8E9F-A540B491294E}"/>
              </a:ext>
            </a:extLst>
          </p:cNvPr>
          <p:cNvSpPr/>
          <p:nvPr/>
        </p:nvSpPr>
        <p:spPr bwMode="auto">
          <a:xfrm>
            <a:off x="7785062" y="429633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사다리꼴 37">
            <a:extLst>
              <a:ext uri="{FF2B5EF4-FFF2-40B4-BE49-F238E27FC236}">
                <a16:creationId xmlns:a16="http://schemas.microsoft.com/office/drawing/2014/main" id="{971F5282-6F70-EE41-A735-83540FEA87F4}"/>
              </a:ext>
            </a:extLst>
          </p:cNvPr>
          <p:cNvSpPr/>
          <p:nvPr/>
        </p:nvSpPr>
        <p:spPr bwMode="auto">
          <a:xfrm>
            <a:off x="8147680" y="429633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사다리꼴 37">
            <a:extLst>
              <a:ext uri="{FF2B5EF4-FFF2-40B4-BE49-F238E27FC236}">
                <a16:creationId xmlns:a16="http://schemas.microsoft.com/office/drawing/2014/main" id="{2719479A-7B4D-614D-9657-C96876E65F45}"/>
              </a:ext>
            </a:extLst>
          </p:cNvPr>
          <p:cNvSpPr/>
          <p:nvPr/>
        </p:nvSpPr>
        <p:spPr bwMode="auto">
          <a:xfrm>
            <a:off x="5971599" y="481678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사다리꼴 37">
            <a:extLst>
              <a:ext uri="{FF2B5EF4-FFF2-40B4-BE49-F238E27FC236}">
                <a16:creationId xmlns:a16="http://schemas.microsoft.com/office/drawing/2014/main" id="{5BE89926-2C16-C645-8633-00F01ECA0F74}"/>
              </a:ext>
            </a:extLst>
          </p:cNvPr>
          <p:cNvSpPr/>
          <p:nvPr/>
        </p:nvSpPr>
        <p:spPr bwMode="auto">
          <a:xfrm>
            <a:off x="6333826" y="4816781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사다리꼴 37">
            <a:extLst>
              <a:ext uri="{FF2B5EF4-FFF2-40B4-BE49-F238E27FC236}">
                <a16:creationId xmlns:a16="http://schemas.microsoft.com/office/drawing/2014/main" id="{5C096204-1FB2-0B45-A59B-E6EA7B18EF27}"/>
              </a:ext>
            </a:extLst>
          </p:cNvPr>
          <p:cNvSpPr/>
          <p:nvPr/>
        </p:nvSpPr>
        <p:spPr bwMode="auto">
          <a:xfrm>
            <a:off x="6696053" y="4816781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사다리꼴 37">
            <a:extLst>
              <a:ext uri="{FF2B5EF4-FFF2-40B4-BE49-F238E27FC236}">
                <a16:creationId xmlns:a16="http://schemas.microsoft.com/office/drawing/2014/main" id="{5452BF40-F6C3-FB41-A2E2-7EB903BD9FCE}"/>
              </a:ext>
            </a:extLst>
          </p:cNvPr>
          <p:cNvSpPr/>
          <p:nvPr/>
        </p:nvSpPr>
        <p:spPr bwMode="auto">
          <a:xfrm>
            <a:off x="7058280" y="481678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사다리꼴 37">
            <a:extLst>
              <a:ext uri="{FF2B5EF4-FFF2-40B4-BE49-F238E27FC236}">
                <a16:creationId xmlns:a16="http://schemas.microsoft.com/office/drawing/2014/main" id="{65ADE105-7A1F-9944-80A3-BFE235513FC0}"/>
              </a:ext>
            </a:extLst>
          </p:cNvPr>
          <p:cNvSpPr/>
          <p:nvPr/>
        </p:nvSpPr>
        <p:spPr bwMode="auto">
          <a:xfrm>
            <a:off x="7420507" y="481678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사다리꼴 37">
            <a:extLst>
              <a:ext uri="{FF2B5EF4-FFF2-40B4-BE49-F238E27FC236}">
                <a16:creationId xmlns:a16="http://schemas.microsoft.com/office/drawing/2014/main" id="{4B6BD5EF-444F-C240-A91E-A45CC3DED913}"/>
              </a:ext>
            </a:extLst>
          </p:cNvPr>
          <p:cNvSpPr/>
          <p:nvPr/>
        </p:nvSpPr>
        <p:spPr bwMode="auto">
          <a:xfrm>
            <a:off x="7782734" y="481678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사다리꼴 37">
            <a:extLst>
              <a:ext uri="{FF2B5EF4-FFF2-40B4-BE49-F238E27FC236}">
                <a16:creationId xmlns:a16="http://schemas.microsoft.com/office/drawing/2014/main" id="{4D8280F5-EF75-8B48-9276-FB1A07FF609B}"/>
              </a:ext>
            </a:extLst>
          </p:cNvPr>
          <p:cNvSpPr/>
          <p:nvPr/>
        </p:nvSpPr>
        <p:spPr bwMode="auto">
          <a:xfrm>
            <a:off x="8144963" y="481678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사다리꼴 37">
            <a:extLst>
              <a:ext uri="{FF2B5EF4-FFF2-40B4-BE49-F238E27FC236}">
                <a16:creationId xmlns:a16="http://schemas.microsoft.com/office/drawing/2014/main" id="{F1BB311A-6F46-064E-A1B9-E8D6AC8AE234}"/>
              </a:ext>
            </a:extLst>
          </p:cNvPr>
          <p:cNvSpPr/>
          <p:nvPr/>
        </p:nvSpPr>
        <p:spPr bwMode="auto">
          <a:xfrm>
            <a:off x="5609372" y="1694075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사다리꼴 37">
            <a:extLst>
              <a:ext uri="{FF2B5EF4-FFF2-40B4-BE49-F238E27FC236}">
                <a16:creationId xmlns:a16="http://schemas.microsoft.com/office/drawing/2014/main" id="{158DCB5B-EA90-B743-8C6B-41CA7FD3B37C}"/>
              </a:ext>
            </a:extLst>
          </p:cNvPr>
          <p:cNvSpPr/>
          <p:nvPr/>
        </p:nvSpPr>
        <p:spPr bwMode="auto">
          <a:xfrm>
            <a:off x="5609372" y="221452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사다리꼴 37">
            <a:extLst>
              <a:ext uri="{FF2B5EF4-FFF2-40B4-BE49-F238E27FC236}">
                <a16:creationId xmlns:a16="http://schemas.microsoft.com/office/drawing/2014/main" id="{E8CBF047-E896-AE4D-A076-CB2976392DD4}"/>
              </a:ext>
            </a:extLst>
          </p:cNvPr>
          <p:cNvSpPr/>
          <p:nvPr/>
        </p:nvSpPr>
        <p:spPr bwMode="auto">
          <a:xfrm>
            <a:off x="5609372" y="2734977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사다리꼴 37">
            <a:extLst>
              <a:ext uri="{FF2B5EF4-FFF2-40B4-BE49-F238E27FC236}">
                <a16:creationId xmlns:a16="http://schemas.microsoft.com/office/drawing/2014/main" id="{F10A9456-8283-FD43-9B72-F88468BFAEBB}"/>
              </a:ext>
            </a:extLst>
          </p:cNvPr>
          <p:cNvSpPr/>
          <p:nvPr/>
        </p:nvSpPr>
        <p:spPr bwMode="auto">
          <a:xfrm>
            <a:off x="5609372" y="325542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사다리꼴 37">
            <a:extLst>
              <a:ext uri="{FF2B5EF4-FFF2-40B4-BE49-F238E27FC236}">
                <a16:creationId xmlns:a16="http://schemas.microsoft.com/office/drawing/2014/main" id="{64DB10A5-80A7-5B40-9438-D397403FEF32}"/>
              </a:ext>
            </a:extLst>
          </p:cNvPr>
          <p:cNvSpPr/>
          <p:nvPr/>
        </p:nvSpPr>
        <p:spPr bwMode="auto">
          <a:xfrm>
            <a:off x="5609372" y="3775879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사다리꼴 37">
            <a:extLst>
              <a:ext uri="{FF2B5EF4-FFF2-40B4-BE49-F238E27FC236}">
                <a16:creationId xmlns:a16="http://schemas.microsoft.com/office/drawing/2014/main" id="{3B42C6CE-9D57-AF4B-AD7F-CEEEB3EEE798}"/>
              </a:ext>
            </a:extLst>
          </p:cNvPr>
          <p:cNvSpPr/>
          <p:nvPr/>
        </p:nvSpPr>
        <p:spPr bwMode="auto">
          <a:xfrm>
            <a:off x="5609372" y="4296330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사다리꼴 37">
            <a:extLst>
              <a:ext uri="{FF2B5EF4-FFF2-40B4-BE49-F238E27FC236}">
                <a16:creationId xmlns:a16="http://schemas.microsoft.com/office/drawing/2014/main" id="{7BC76913-A3B0-BC47-9E68-7908A3C29273}"/>
              </a:ext>
            </a:extLst>
          </p:cNvPr>
          <p:cNvSpPr/>
          <p:nvPr/>
        </p:nvSpPr>
        <p:spPr bwMode="auto">
          <a:xfrm>
            <a:off x="5609372" y="481678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직사각형 80">
            <a:extLst>
              <a:ext uri="{FF2B5EF4-FFF2-40B4-BE49-F238E27FC236}">
                <a16:creationId xmlns:a16="http://schemas.microsoft.com/office/drawing/2014/main" id="{54766EE6-46AD-C140-AD70-AF29FB28C24E}"/>
              </a:ext>
            </a:extLst>
          </p:cNvPr>
          <p:cNvSpPr/>
          <p:nvPr/>
        </p:nvSpPr>
        <p:spPr>
          <a:xfrm>
            <a:off x="827584" y="2217051"/>
            <a:ext cx="360000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BW=1</a:t>
            </a:r>
          </a:p>
        </p:txBody>
      </p:sp>
      <p:sp>
        <p:nvSpPr>
          <p:cNvPr id="167" name="직사각형 80">
            <a:extLst>
              <a:ext uri="{FF2B5EF4-FFF2-40B4-BE49-F238E27FC236}">
                <a16:creationId xmlns:a16="http://schemas.microsoft.com/office/drawing/2014/main" id="{581B7DB6-DAC9-3943-BA9F-B6779632266C}"/>
              </a:ext>
            </a:extLst>
          </p:cNvPr>
          <p:cNvSpPr/>
          <p:nvPr/>
        </p:nvSpPr>
        <p:spPr>
          <a:xfrm>
            <a:off x="827584" y="2744732"/>
            <a:ext cx="360000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BW=2</a:t>
            </a:r>
          </a:p>
        </p:txBody>
      </p:sp>
      <p:sp>
        <p:nvSpPr>
          <p:cNvPr id="168" name="직사각형 80">
            <a:extLst>
              <a:ext uri="{FF2B5EF4-FFF2-40B4-BE49-F238E27FC236}">
                <a16:creationId xmlns:a16="http://schemas.microsoft.com/office/drawing/2014/main" id="{8892EE6C-3D8E-4447-874A-B9AB4C56CAD0}"/>
              </a:ext>
            </a:extLst>
          </p:cNvPr>
          <p:cNvSpPr/>
          <p:nvPr/>
        </p:nvSpPr>
        <p:spPr>
          <a:xfrm>
            <a:off x="827584" y="3260163"/>
            <a:ext cx="360000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BW=3</a:t>
            </a:r>
          </a:p>
        </p:txBody>
      </p:sp>
      <p:sp>
        <p:nvSpPr>
          <p:cNvPr id="169" name="직사각형 80">
            <a:extLst>
              <a:ext uri="{FF2B5EF4-FFF2-40B4-BE49-F238E27FC236}">
                <a16:creationId xmlns:a16="http://schemas.microsoft.com/office/drawing/2014/main" id="{5677DEAA-DAD9-EF49-A8BB-FD348BE398AC}"/>
              </a:ext>
            </a:extLst>
          </p:cNvPr>
          <p:cNvSpPr/>
          <p:nvPr/>
        </p:nvSpPr>
        <p:spPr>
          <a:xfrm>
            <a:off x="4987124" y="1694075"/>
            <a:ext cx="360000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BW=4</a:t>
            </a:r>
          </a:p>
        </p:txBody>
      </p:sp>
      <p:sp>
        <p:nvSpPr>
          <p:cNvPr id="170" name="직사각형 80">
            <a:extLst>
              <a:ext uri="{FF2B5EF4-FFF2-40B4-BE49-F238E27FC236}">
                <a16:creationId xmlns:a16="http://schemas.microsoft.com/office/drawing/2014/main" id="{19AEF475-3BD7-2A49-8BB1-3C288B6A6F54}"/>
              </a:ext>
            </a:extLst>
          </p:cNvPr>
          <p:cNvSpPr/>
          <p:nvPr/>
        </p:nvSpPr>
        <p:spPr>
          <a:xfrm>
            <a:off x="4987124" y="2492936"/>
            <a:ext cx="360000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BW=5</a:t>
            </a:r>
          </a:p>
        </p:txBody>
      </p:sp>
      <p:sp>
        <p:nvSpPr>
          <p:cNvPr id="171" name="직사각형 80">
            <a:extLst>
              <a:ext uri="{FF2B5EF4-FFF2-40B4-BE49-F238E27FC236}">
                <a16:creationId xmlns:a16="http://schemas.microsoft.com/office/drawing/2014/main" id="{94BA485E-703A-FD43-959C-E0B071444B81}"/>
              </a:ext>
            </a:extLst>
          </p:cNvPr>
          <p:cNvSpPr/>
          <p:nvPr/>
        </p:nvSpPr>
        <p:spPr>
          <a:xfrm>
            <a:off x="4987124" y="3231430"/>
            <a:ext cx="360000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BW=6</a:t>
            </a:r>
          </a:p>
        </p:txBody>
      </p:sp>
      <p:sp>
        <p:nvSpPr>
          <p:cNvPr id="172" name="직사각형 80">
            <a:extLst>
              <a:ext uri="{FF2B5EF4-FFF2-40B4-BE49-F238E27FC236}">
                <a16:creationId xmlns:a16="http://schemas.microsoft.com/office/drawing/2014/main" id="{67BE942C-A729-034B-8DD9-068DBD4D84F0}"/>
              </a:ext>
            </a:extLst>
          </p:cNvPr>
          <p:cNvSpPr/>
          <p:nvPr/>
        </p:nvSpPr>
        <p:spPr>
          <a:xfrm>
            <a:off x="4987124" y="4293096"/>
            <a:ext cx="360000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BW=7</a:t>
            </a:r>
          </a:p>
        </p:txBody>
      </p:sp>
      <p:sp>
        <p:nvSpPr>
          <p:cNvPr id="173" name="직사각형 43">
            <a:extLst>
              <a:ext uri="{FF2B5EF4-FFF2-40B4-BE49-F238E27FC236}">
                <a16:creationId xmlns:a16="http://schemas.microsoft.com/office/drawing/2014/main" id="{DBE25716-2BAB-4045-98AC-6890A96ADB03}"/>
              </a:ext>
            </a:extLst>
          </p:cNvPr>
          <p:cNvSpPr/>
          <p:nvPr/>
        </p:nvSpPr>
        <p:spPr bwMode="auto">
          <a:xfrm>
            <a:off x="1350260" y="3807410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74" name="직사각형 44">
            <a:extLst>
              <a:ext uri="{FF2B5EF4-FFF2-40B4-BE49-F238E27FC236}">
                <a16:creationId xmlns:a16="http://schemas.microsoft.com/office/drawing/2014/main" id="{2D8ED9D6-1AAD-0E4A-854C-682CF66C2E9E}"/>
              </a:ext>
            </a:extLst>
          </p:cNvPr>
          <p:cNvSpPr/>
          <p:nvPr/>
        </p:nvSpPr>
        <p:spPr bwMode="auto">
          <a:xfrm>
            <a:off x="1712007" y="3807410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75" name="직사각형 78">
            <a:extLst>
              <a:ext uri="{FF2B5EF4-FFF2-40B4-BE49-F238E27FC236}">
                <a16:creationId xmlns:a16="http://schemas.microsoft.com/office/drawing/2014/main" id="{90F23E22-59B4-3F45-A314-B11CEEAE1BCA}"/>
              </a:ext>
            </a:extLst>
          </p:cNvPr>
          <p:cNvSpPr/>
          <p:nvPr/>
        </p:nvSpPr>
        <p:spPr bwMode="auto">
          <a:xfrm>
            <a:off x="2073754" y="3807410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76" name="직사각형 79">
            <a:extLst>
              <a:ext uri="{FF2B5EF4-FFF2-40B4-BE49-F238E27FC236}">
                <a16:creationId xmlns:a16="http://schemas.microsoft.com/office/drawing/2014/main" id="{817A1144-DFF8-E144-9AFE-9E1E3EF081A9}"/>
              </a:ext>
            </a:extLst>
          </p:cNvPr>
          <p:cNvSpPr/>
          <p:nvPr/>
        </p:nvSpPr>
        <p:spPr bwMode="auto">
          <a:xfrm>
            <a:off x="2435501" y="3807410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77" name="직사각형 80">
            <a:extLst>
              <a:ext uri="{FF2B5EF4-FFF2-40B4-BE49-F238E27FC236}">
                <a16:creationId xmlns:a16="http://schemas.microsoft.com/office/drawing/2014/main" id="{981D11BB-FE1B-2F4B-A3D6-889582A9D8AB}"/>
              </a:ext>
            </a:extLst>
          </p:cNvPr>
          <p:cNvSpPr/>
          <p:nvPr/>
        </p:nvSpPr>
        <p:spPr bwMode="auto">
          <a:xfrm>
            <a:off x="2797248" y="3807410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78" name="직사각형 81">
            <a:extLst>
              <a:ext uri="{FF2B5EF4-FFF2-40B4-BE49-F238E27FC236}">
                <a16:creationId xmlns:a16="http://schemas.microsoft.com/office/drawing/2014/main" id="{689022AE-D556-4646-9EB8-38B4BFF8DC30}"/>
              </a:ext>
            </a:extLst>
          </p:cNvPr>
          <p:cNvSpPr/>
          <p:nvPr/>
        </p:nvSpPr>
        <p:spPr bwMode="auto">
          <a:xfrm>
            <a:off x="3158995" y="3807410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79" name="직사각형 82">
            <a:extLst>
              <a:ext uri="{FF2B5EF4-FFF2-40B4-BE49-F238E27FC236}">
                <a16:creationId xmlns:a16="http://schemas.microsoft.com/office/drawing/2014/main" id="{8E78E1C1-0695-5440-9510-A016A25359B2}"/>
              </a:ext>
            </a:extLst>
          </p:cNvPr>
          <p:cNvSpPr/>
          <p:nvPr/>
        </p:nvSpPr>
        <p:spPr bwMode="auto">
          <a:xfrm>
            <a:off x="3520742" y="3807410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80" name="직사각형 83">
            <a:extLst>
              <a:ext uri="{FF2B5EF4-FFF2-40B4-BE49-F238E27FC236}">
                <a16:creationId xmlns:a16="http://schemas.microsoft.com/office/drawing/2014/main" id="{97984459-385E-D645-BDB8-77D7A7146C6E}"/>
              </a:ext>
            </a:extLst>
          </p:cNvPr>
          <p:cNvSpPr/>
          <p:nvPr/>
        </p:nvSpPr>
        <p:spPr bwMode="auto">
          <a:xfrm>
            <a:off x="3882488" y="3807410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89" name="직사각형 80">
            <a:extLst>
              <a:ext uri="{FF2B5EF4-FFF2-40B4-BE49-F238E27FC236}">
                <a16:creationId xmlns:a16="http://schemas.microsoft.com/office/drawing/2014/main" id="{18F1039E-642F-4547-923D-DDD6AF144E64}"/>
              </a:ext>
            </a:extLst>
          </p:cNvPr>
          <p:cNvSpPr/>
          <p:nvPr/>
        </p:nvSpPr>
        <p:spPr>
          <a:xfrm>
            <a:off x="827584" y="3861048"/>
            <a:ext cx="360000" cy="18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HE-SIG-B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Channels</a:t>
            </a:r>
          </a:p>
        </p:txBody>
      </p:sp>
      <p:sp>
        <p:nvSpPr>
          <p:cNvPr id="190" name="직사각형 43">
            <a:extLst>
              <a:ext uri="{FF2B5EF4-FFF2-40B4-BE49-F238E27FC236}">
                <a16:creationId xmlns:a16="http://schemas.microsoft.com/office/drawing/2014/main" id="{F32EFDC2-1C56-344F-939D-1E3D6E5E49ED}"/>
              </a:ext>
            </a:extLst>
          </p:cNvPr>
          <p:cNvSpPr/>
          <p:nvPr/>
        </p:nvSpPr>
        <p:spPr bwMode="auto">
          <a:xfrm>
            <a:off x="5612735" y="5409240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1" name="직사각형 44">
            <a:extLst>
              <a:ext uri="{FF2B5EF4-FFF2-40B4-BE49-F238E27FC236}">
                <a16:creationId xmlns:a16="http://schemas.microsoft.com/office/drawing/2014/main" id="{B2881D5D-8B34-C446-90A6-FF1472FE8603}"/>
              </a:ext>
            </a:extLst>
          </p:cNvPr>
          <p:cNvSpPr/>
          <p:nvPr/>
        </p:nvSpPr>
        <p:spPr bwMode="auto">
          <a:xfrm>
            <a:off x="5974482" y="5409240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2" name="직사각형 78">
            <a:extLst>
              <a:ext uri="{FF2B5EF4-FFF2-40B4-BE49-F238E27FC236}">
                <a16:creationId xmlns:a16="http://schemas.microsoft.com/office/drawing/2014/main" id="{B0A2C305-3349-C641-B928-C23E395FC6D3}"/>
              </a:ext>
            </a:extLst>
          </p:cNvPr>
          <p:cNvSpPr/>
          <p:nvPr/>
        </p:nvSpPr>
        <p:spPr bwMode="auto">
          <a:xfrm>
            <a:off x="6336229" y="5409240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3" name="직사각형 79">
            <a:extLst>
              <a:ext uri="{FF2B5EF4-FFF2-40B4-BE49-F238E27FC236}">
                <a16:creationId xmlns:a16="http://schemas.microsoft.com/office/drawing/2014/main" id="{044270DA-12B3-DE48-BB74-D84379AAAF8A}"/>
              </a:ext>
            </a:extLst>
          </p:cNvPr>
          <p:cNvSpPr/>
          <p:nvPr/>
        </p:nvSpPr>
        <p:spPr bwMode="auto">
          <a:xfrm>
            <a:off x="6697976" y="5409240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4" name="직사각형 80">
            <a:extLst>
              <a:ext uri="{FF2B5EF4-FFF2-40B4-BE49-F238E27FC236}">
                <a16:creationId xmlns:a16="http://schemas.microsoft.com/office/drawing/2014/main" id="{7D990F5F-041F-3C4C-8CC9-99B576D7C05A}"/>
              </a:ext>
            </a:extLst>
          </p:cNvPr>
          <p:cNvSpPr/>
          <p:nvPr/>
        </p:nvSpPr>
        <p:spPr bwMode="auto">
          <a:xfrm>
            <a:off x="7059723" y="5409240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5" name="직사각형 81">
            <a:extLst>
              <a:ext uri="{FF2B5EF4-FFF2-40B4-BE49-F238E27FC236}">
                <a16:creationId xmlns:a16="http://schemas.microsoft.com/office/drawing/2014/main" id="{62ED51AA-FFAF-1447-A866-D7BC8E169E76}"/>
              </a:ext>
            </a:extLst>
          </p:cNvPr>
          <p:cNvSpPr/>
          <p:nvPr/>
        </p:nvSpPr>
        <p:spPr bwMode="auto">
          <a:xfrm>
            <a:off x="7421470" y="5409240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6" name="직사각형 82">
            <a:extLst>
              <a:ext uri="{FF2B5EF4-FFF2-40B4-BE49-F238E27FC236}">
                <a16:creationId xmlns:a16="http://schemas.microsoft.com/office/drawing/2014/main" id="{F5D4718D-1244-784F-85E4-AA4CBB064A62}"/>
              </a:ext>
            </a:extLst>
          </p:cNvPr>
          <p:cNvSpPr/>
          <p:nvPr/>
        </p:nvSpPr>
        <p:spPr bwMode="auto">
          <a:xfrm>
            <a:off x="7783217" y="5409240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7" name="직사각형 83">
            <a:extLst>
              <a:ext uri="{FF2B5EF4-FFF2-40B4-BE49-F238E27FC236}">
                <a16:creationId xmlns:a16="http://schemas.microsoft.com/office/drawing/2014/main" id="{8E450741-D2E7-EE43-A491-4E048593E13C}"/>
              </a:ext>
            </a:extLst>
          </p:cNvPr>
          <p:cNvSpPr/>
          <p:nvPr/>
        </p:nvSpPr>
        <p:spPr bwMode="auto">
          <a:xfrm>
            <a:off x="8144963" y="5409240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8" name="직사각형 80">
            <a:extLst>
              <a:ext uri="{FF2B5EF4-FFF2-40B4-BE49-F238E27FC236}">
                <a16:creationId xmlns:a16="http://schemas.microsoft.com/office/drawing/2014/main" id="{001340DC-9642-4B41-8852-FB3CFFAEEF76}"/>
              </a:ext>
            </a:extLst>
          </p:cNvPr>
          <p:cNvSpPr/>
          <p:nvPr/>
        </p:nvSpPr>
        <p:spPr>
          <a:xfrm>
            <a:off x="5090059" y="5481248"/>
            <a:ext cx="360000" cy="18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HE-SIG-B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Channels</a:t>
            </a:r>
          </a:p>
        </p:txBody>
      </p:sp>
      <p:sp>
        <p:nvSpPr>
          <p:cNvPr id="200" name="Footer Placeholder 4">
            <a:extLst>
              <a:ext uri="{FF2B5EF4-FFF2-40B4-BE49-F238E27FC236}">
                <a16:creationId xmlns:a16="http://schemas.microsoft.com/office/drawing/2014/main" id="{D3E852C5-32A9-4E41-9D6B-B2169566DCC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9" y="6475418"/>
            <a:ext cx="3184520" cy="180975"/>
          </a:xfrm>
        </p:spPr>
        <p:txBody>
          <a:bodyPr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  <p:sp>
        <p:nvSpPr>
          <p:cNvPr id="201" name="Left Bracket 200">
            <a:extLst>
              <a:ext uri="{FF2B5EF4-FFF2-40B4-BE49-F238E27FC236}">
                <a16:creationId xmlns:a16="http://schemas.microsoft.com/office/drawing/2014/main" id="{DF5D6A7C-CE0E-8548-A9E9-E45449C614EE}"/>
              </a:ext>
            </a:extLst>
          </p:cNvPr>
          <p:cNvSpPr/>
          <p:nvPr/>
        </p:nvSpPr>
        <p:spPr bwMode="auto">
          <a:xfrm>
            <a:off x="5508112" y="2276872"/>
            <a:ext cx="72000" cy="72000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2" name="Left Bracket 201">
            <a:extLst>
              <a:ext uri="{FF2B5EF4-FFF2-40B4-BE49-F238E27FC236}">
                <a16:creationId xmlns:a16="http://schemas.microsoft.com/office/drawing/2014/main" id="{887FAC8F-5B35-7D4A-B5E0-08FE7233D821}"/>
              </a:ext>
            </a:extLst>
          </p:cNvPr>
          <p:cNvSpPr/>
          <p:nvPr/>
        </p:nvSpPr>
        <p:spPr bwMode="auto">
          <a:xfrm>
            <a:off x="5508112" y="3933056"/>
            <a:ext cx="72000" cy="108000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3" name="사다리꼴 37">
            <a:extLst>
              <a:ext uri="{FF2B5EF4-FFF2-40B4-BE49-F238E27FC236}">
                <a16:creationId xmlns:a16="http://schemas.microsoft.com/office/drawing/2014/main" id="{2CC253F7-2334-8A49-9031-A67C5E8989B3}"/>
              </a:ext>
            </a:extLst>
          </p:cNvPr>
          <p:cNvSpPr/>
          <p:nvPr/>
        </p:nvSpPr>
        <p:spPr bwMode="auto">
          <a:xfrm>
            <a:off x="7777150" y="2199554"/>
            <a:ext cx="216000" cy="216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사다리꼴 37">
            <a:extLst>
              <a:ext uri="{FF2B5EF4-FFF2-40B4-BE49-F238E27FC236}">
                <a16:creationId xmlns:a16="http://schemas.microsoft.com/office/drawing/2014/main" id="{5D7387B9-07E2-854C-9B2E-2EA37E2E26AB}"/>
              </a:ext>
            </a:extLst>
          </p:cNvPr>
          <p:cNvSpPr/>
          <p:nvPr/>
        </p:nvSpPr>
        <p:spPr bwMode="auto">
          <a:xfrm>
            <a:off x="7777150" y="1838075"/>
            <a:ext cx="216000" cy="216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사다리꼴 37">
            <a:extLst>
              <a:ext uri="{FF2B5EF4-FFF2-40B4-BE49-F238E27FC236}">
                <a16:creationId xmlns:a16="http://schemas.microsoft.com/office/drawing/2014/main" id="{FFAC7E56-A322-9641-8CFA-E13972DE6348}"/>
              </a:ext>
            </a:extLst>
          </p:cNvPr>
          <p:cNvSpPr/>
          <p:nvPr/>
        </p:nvSpPr>
        <p:spPr bwMode="auto">
          <a:xfrm>
            <a:off x="7777150" y="2562946"/>
            <a:ext cx="216000" cy="216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직사각형 80">
            <a:extLst>
              <a:ext uri="{FF2B5EF4-FFF2-40B4-BE49-F238E27FC236}">
                <a16:creationId xmlns:a16="http://schemas.microsoft.com/office/drawing/2014/main" id="{A4086698-DF41-994E-B30C-D4E14E8BF771}"/>
              </a:ext>
            </a:extLst>
          </p:cNvPr>
          <p:cNvSpPr/>
          <p:nvPr/>
        </p:nvSpPr>
        <p:spPr>
          <a:xfrm>
            <a:off x="8117964" y="1838075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Idle</a:t>
            </a:r>
          </a:p>
        </p:txBody>
      </p:sp>
      <p:sp>
        <p:nvSpPr>
          <p:cNvPr id="207" name="직사각형 80">
            <a:extLst>
              <a:ext uri="{FF2B5EF4-FFF2-40B4-BE49-F238E27FC236}">
                <a16:creationId xmlns:a16="http://schemas.microsoft.com/office/drawing/2014/main" id="{75116EBF-C6ED-AA4D-852B-C5B3EB2FF564}"/>
              </a:ext>
            </a:extLst>
          </p:cNvPr>
          <p:cNvSpPr/>
          <p:nvPr/>
        </p:nvSpPr>
        <p:spPr>
          <a:xfrm>
            <a:off x="8117964" y="2199554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Busy</a:t>
            </a:r>
          </a:p>
        </p:txBody>
      </p:sp>
      <p:sp>
        <p:nvSpPr>
          <p:cNvPr id="208" name="직사각형 80">
            <a:extLst>
              <a:ext uri="{FF2B5EF4-FFF2-40B4-BE49-F238E27FC236}">
                <a16:creationId xmlns:a16="http://schemas.microsoft.com/office/drawing/2014/main" id="{4F7EF81D-EF87-5541-A1DD-0CA91A2FAD5C}"/>
              </a:ext>
            </a:extLst>
          </p:cNvPr>
          <p:cNvSpPr/>
          <p:nvPr/>
        </p:nvSpPr>
        <p:spPr>
          <a:xfrm>
            <a:off x="8117964" y="2562946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Idle or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Busy</a:t>
            </a:r>
          </a:p>
        </p:txBody>
      </p:sp>
      <p:sp>
        <p:nvSpPr>
          <p:cNvPr id="209" name="Content Placeholder 198">
            <a:extLst>
              <a:ext uri="{FF2B5EF4-FFF2-40B4-BE49-F238E27FC236}">
                <a16:creationId xmlns:a16="http://schemas.microsoft.com/office/drawing/2014/main" id="{FB6B7CE1-101E-8147-B69E-2D498DD31EA3}"/>
              </a:ext>
            </a:extLst>
          </p:cNvPr>
          <p:cNvSpPr txBox="1">
            <a:spLocks/>
          </p:cNvSpPr>
          <p:nvPr/>
        </p:nvSpPr>
        <p:spPr bwMode="auto">
          <a:xfrm>
            <a:off x="766195" y="5844201"/>
            <a:ext cx="7770813" cy="6236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>
            <a:lvl1pPr marL="288000" indent="-288000" algn="l" defTabSz="377333" rtl="0" eaLnBrk="1" fontAlgn="base" hangingPunct="1">
              <a:spcBef>
                <a:spcPts val="504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71998" indent="-288000" algn="l" defTabSz="377333" rtl="0" eaLnBrk="1" fontAlgn="base" hangingPunct="1">
              <a:spcBef>
                <a:spcPts val="42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700">
                <a:solidFill>
                  <a:srgbClr val="000000"/>
                </a:solidFill>
                <a:latin typeface="+mn-lt"/>
                <a:ea typeface="+mn-ea"/>
              </a:defRPr>
            </a:lvl2pPr>
            <a:lvl3pPr marL="1007997" indent="-240000" algn="l" defTabSz="377333" rtl="0" eaLnBrk="1" fontAlgn="base" hangingPunct="1"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91996" indent="-240000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300">
                <a:solidFill>
                  <a:srgbClr val="000000"/>
                </a:solidFill>
                <a:latin typeface="+mn-lt"/>
                <a:ea typeface="+mn-ea"/>
              </a:defRPr>
            </a:lvl4pPr>
            <a:lvl5pPr marL="1775995" indent="-240000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+mn-lt"/>
                <a:ea typeface="+mn-ea"/>
              </a:defRPr>
            </a:lvl5pPr>
            <a:lvl6pPr marL="2111994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6pPr>
            <a:lvl7pPr marL="2495992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7pPr>
            <a:lvl8pPr marL="2879992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8pPr>
            <a:lvl9pPr marL="3263990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atinLnBrk="0"/>
            <a:r>
              <a:rPr lang="en-US" sz="1600" kern="0" dirty="0"/>
              <a:t>The limited puncturing patterns within P80 is to let receivers to decode both SIG-B channels within the Primary 80MHz</a:t>
            </a:r>
          </a:p>
        </p:txBody>
      </p:sp>
    </p:spTree>
    <p:extLst>
      <p:ext uri="{BB962C8B-B14F-4D97-AF65-F5344CB8AC3E}">
        <p14:creationId xmlns:p14="http://schemas.microsoft.com/office/powerpoint/2010/main" val="219443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5F1B-5444-4C11-B042-02D27F38A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EHT-SIG-B content channel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7E1E5-D606-4D13-BC78-47E5F10C2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altLang="ko-KR" dirty="0"/>
              <a:t>There can be at least three SIG-B content channel options as follows:</a:t>
            </a:r>
          </a:p>
          <a:p>
            <a:pPr lvl="1"/>
            <a:r>
              <a:rPr lang="en-GB" altLang="ko-KR" dirty="0"/>
              <a:t>Option 1 </a:t>
            </a:r>
            <a:r>
              <a:rPr lang="en-US" dirty="0"/>
              <a:t>(1, 1, 1, 1): duplicating SIG-B information per 20MHz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Option 2 (1, 2, 1, 2): duplicating SIG-B information per 40MHz, with different SIG-B information in each 20MHz within the 40MHz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Option 3 (1, 2, 3, 4): duplicating SIG-B information per 80MHz, with different SIG-B information in each 20MHz within the 80MHz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7AE93-5203-4867-9BBE-67DAC0725B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9" name="Footer Placeholder 4">
            <a:extLst>
              <a:ext uri="{FF2B5EF4-FFF2-40B4-BE49-F238E27FC236}">
                <a16:creationId xmlns:a16="http://schemas.microsoft.com/office/drawing/2014/main" id="{266498DB-4181-1646-B03B-503239843F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John Son (WILUS),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FC7FD5-16B7-44DE-A27B-EFC557770E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52" name="직사각형 51"/>
          <p:cNvSpPr/>
          <p:nvPr/>
        </p:nvSpPr>
        <p:spPr bwMode="auto">
          <a:xfrm>
            <a:off x="3223621" y="5760198"/>
            <a:ext cx="144000" cy="14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3369257" y="5760198"/>
            <a:ext cx="144000" cy="144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3509758" y="5760198"/>
            <a:ext cx="144000" cy="144000"/>
          </a:xfrm>
          <a:prstGeom prst="rect">
            <a:avLst/>
          </a:prstGeom>
          <a:solidFill>
            <a:srgbClr val="FF66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직사각형 54"/>
          <p:cNvSpPr/>
          <p:nvPr/>
        </p:nvSpPr>
        <p:spPr bwMode="auto">
          <a:xfrm>
            <a:off x="3655394" y="5760198"/>
            <a:ext cx="144000" cy="144000"/>
          </a:xfrm>
          <a:prstGeom prst="rect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직사각형 55"/>
          <p:cNvSpPr/>
          <p:nvPr/>
        </p:nvSpPr>
        <p:spPr bwMode="auto">
          <a:xfrm>
            <a:off x="3803304" y="5760198"/>
            <a:ext cx="144000" cy="14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직사각형 56"/>
          <p:cNvSpPr/>
          <p:nvPr/>
        </p:nvSpPr>
        <p:spPr bwMode="auto">
          <a:xfrm>
            <a:off x="3948940" y="5760198"/>
            <a:ext cx="144000" cy="144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4094204" y="5760198"/>
            <a:ext cx="144000" cy="144000"/>
          </a:xfrm>
          <a:prstGeom prst="rect">
            <a:avLst/>
          </a:prstGeom>
          <a:solidFill>
            <a:srgbClr val="FF66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4239840" y="5760198"/>
            <a:ext cx="144000" cy="144000"/>
          </a:xfrm>
          <a:prstGeom prst="rect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4379060" y="5760198"/>
            <a:ext cx="144000" cy="14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4524696" y="5760198"/>
            <a:ext cx="144000" cy="144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4669960" y="5760198"/>
            <a:ext cx="144000" cy="144000"/>
          </a:xfrm>
          <a:prstGeom prst="rect">
            <a:avLst/>
          </a:prstGeom>
          <a:solidFill>
            <a:srgbClr val="FF66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4815596" y="5760198"/>
            <a:ext cx="144000" cy="144000"/>
          </a:xfrm>
          <a:prstGeom prst="rect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직사각형 63"/>
          <p:cNvSpPr/>
          <p:nvPr/>
        </p:nvSpPr>
        <p:spPr bwMode="auto">
          <a:xfrm>
            <a:off x="4963506" y="5760198"/>
            <a:ext cx="144000" cy="14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직사각형 64"/>
          <p:cNvSpPr/>
          <p:nvPr/>
        </p:nvSpPr>
        <p:spPr bwMode="auto">
          <a:xfrm>
            <a:off x="5104379" y="5760198"/>
            <a:ext cx="144000" cy="144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직사각형 65"/>
          <p:cNvSpPr/>
          <p:nvPr/>
        </p:nvSpPr>
        <p:spPr bwMode="auto">
          <a:xfrm>
            <a:off x="5249643" y="5760198"/>
            <a:ext cx="144000" cy="144000"/>
          </a:xfrm>
          <a:prstGeom prst="rect">
            <a:avLst/>
          </a:prstGeom>
          <a:solidFill>
            <a:srgbClr val="FF66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직사각형 66"/>
          <p:cNvSpPr/>
          <p:nvPr/>
        </p:nvSpPr>
        <p:spPr bwMode="auto">
          <a:xfrm>
            <a:off x="5395279" y="5760198"/>
            <a:ext cx="144000" cy="144000"/>
          </a:xfrm>
          <a:prstGeom prst="rect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3663447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320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3192155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3337791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3478292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3623928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3771838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3917474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4062738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4208374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347594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4493230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4638494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784130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4932040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5072913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5218177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5363813" y="3068960"/>
            <a:ext cx="147910" cy="486886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3219850" y="4582268"/>
            <a:ext cx="147771" cy="270407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3365486" y="4582268"/>
            <a:ext cx="147771" cy="270407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직사각형 78"/>
          <p:cNvSpPr/>
          <p:nvPr/>
        </p:nvSpPr>
        <p:spPr bwMode="auto">
          <a:xfrm>
            <a:off x="3513619" y="4582268"/>
            <a:ext cx="147771" cy="270407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직사각형 79"/>
          <p:cNvSpPr/>
          <p:nvPr/>
        </p:nvSpPr>
        <p:spPr bwMode="auto">
          <a:xfrm>
            <a:off x="3659255" y="4582268"/>
            <a:ext cx="147771" cy="270407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직사각형 80"/>
          <p:cNvSpPr/>
          <p:nvPr/>
        </p:nvSpPr>
        <p:spPr bwMode="auto">
          <a:xfrm>
            <a:off x="3803304" y="4582268"/>
            <a:ext cx="147771" cy="270407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직사각형 81"/>
          <p:cNvSpPr/>
          <p:nvPr/>
        </p:nvSpPr>
        <p:spPr bwMode="auto">
          <a:xfrm>
            <a:off x="3948940" y="4582268"/>
            <a:ext cx="147771" cy="270407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직사각형 82"/>
          <p:cNvSpPr/>
          <p:nvPr/>
        </p:nvSpPr>
        <p:spPr bwMode="auto">
          <a:xfrm>
            <a:off x="4097073" y="4582268"/>
            <a:ext cx="147771" cy="270407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직사각형 83"/>
          <p:cNvSpPr/>
          <p:nvPr/>
        </p:nvSpPr>
        <p:spPr bwMode="auto">
          <a:xfrm>
            <a:off x="4242709" y="4582268"/>
            <a:ext cx="147771" cy="270407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직사각형 84"/>
          <p:cNvSpPr/>
          <p:nvPr/>
        </p:nvSpPr>
        <p:spPr bwMode="auto">
          <a:xfrm>
            <a:off x="4386709" y="4582268"/>
            <a:ext cx="147771" cy="270407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직사각형 85"/>
          <p:cNvSpPr/>
          <p:nvPr/>
        </p:nvSpPr>
        <p:spPr bwMode="auto">
          <a:xfrm>
            <a:off x="4532345" y="4582268"/>
            <a:ext cx="147771" cy="270407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직사각형 86"/>
          <p:cNvSpPr/>
          <p:nvPr/>
        </p:nvSpPr>
        <p:spPr bwMode="auto">
          <a:xfrm>
            <a:off x="4680478" y="4582268"/>
            <a:ext cx="147771" cy="270407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직사각형 87"/>
          <p:cNvSpPr/>
          <p:nvPr/>
        </p:nvSpPr>
        <p:spPr bwMode="auto">
          <a:xfrm>
            <a:off x="4826114" y="4582268"/>
            <a:ext cx="147771" cy="270407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직사각형 88"/>
          <p:cNvSpPr/>
          <p:nvPr/>
        </p:nvSpPr>
        <p:spPr bwMode="auto">
          <a:xfrm>
            <a:off x="4970163" y="4582268"/>
            <a:ext cx="147771" cy="270407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직사각형 89"/>
          <p:cNvSpPr/>
          <p:nvPr/>
        </p:nvSpPr>
        <p:spPr bwMode="auto">
          <a:xfrm>
            <a:off x="5115799" y="4582268"/>
            <a:ext cx="147771" cy="270407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직사각형 90"/>
          <p:cNvSpPr/>
          <p:nvPr/>
        </p:nvSpPr>
        <p:spPr bwMode="auto">
          <a:xfrm>
            <a:off x="5263932" y="4582268"/>
            <a:ext cx="147771" cy="270407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직사각형 91"/>
          <p:cNvSpPr/>
          <p:nvPr/>
        </p:nvSpPr>
        <p:spPr bwMode="auto">
          <a:xfrm>
            <a:off x="5409568" y="4582268"/>
            <a:ext cx="147771" cy="270407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ko-K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371293B-1CAA-F64B-966A-41EB789A0E57}"/>
              </a:ext>
            </a:extLst>
          </p:cNvPr>
          <p:cNvCxnSpPr/>
          <p:nvPr/>
        </p:nvCxnSpPr>
        <p:spPr bwMode="auto">
          <a:xfrm>
            <a:off x="3168104" y="3735455"/>
            <a:ext cx="235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F735674-7298-614B-932D-3F660B5BAB04}"/>
              </a:ext>
            </a:extLst>
          </p:cNvPr>
          <p:cNvCxnSpPr/>
          <p:nvPr/>
        </p:nvCxnSpPr>
        <p:spPr bwMode="auto">
          <a:xfrm>
            <a:off x="3168104" y="3663447"/>
            <a:ext cx="18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5D578559-0281-7D45-9B41-523F90BFED13}"/>
              </a:ext>
            </a:extLst>
          </p:cNvPr>
          <p:cNvSpPr txBox="1"/>
          <p:nvPr/>
        </p:nvSpPr>
        <p:spPr>
          <a:xfrm>
            <a:off x="2667313" y="3573016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20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72E0CAB-66C1-9249-810F-3272909F27DF}"/>
              </a:ext>
            </a:extLst>
          </p:cNvPr>
          <p:cNvSpPr txBox="1"/>
          <p:nvPr/>
        </p:nvSpPr>
        <p:spPr>
          <a:xfrm>
            <a:off x="5547633" y="4922745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320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98D263C-8FEA-2D47-84EF-35B7B8C1981C}"/>
              </a:ext>
            </a:extLst>
          </p:cNvPr>
          <p:cNvCxnSpPr/>
          <p:nvPr/>
        </p:nvCxnSpPr>
        <p:spPr bwMode="auto">
          <a:xfrm>
            <a:off x="3207633" y="4994753"/>
            <a:ext cx="235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4645150-2E8A-5546-91E5-F5A4E20ADA1A}"/>
              </a:ext>
            </a:extLst>
          </p:cNvPr>
          <p:cNvCxnSpPr/>
          <p:nvPr/>
        </p:nvCxnSpPr>
        <p:spPr bwMode="auto">
          <a:xfrm>
            <a:off x="3207633" y="4922745"/>
            <a:ext cx="32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78689D8A-479A-F747-B303-36787F8B02A4}"/>
              </a:ext>
            </a:extLst>
          </p:cNvPr>
          <p:cNvSpPr txBox="1"/>
          <p:nvPr/>
        </p:nvSpPr>
        <p:spPr>
          <a:xfrm>
            <a:off x="2706842" y="4832314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40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2062786-1713-294F-8126-1C03DDFECDDE}"/>
              </a:ext>
            </a:extLst>
          </p:cNvPr>
          <p:cNvSpPr txBox="1"/>
          <p:nvPr/>
        </p:nvSpPr>
        <p:spPr>
          <a:xfrm>
            <a:off x="5543848" y="5991085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320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191C711-8001-F940-B4E2-82B47FDEC1F0}"/>
              </a:ext>
            </a:extLst>
          </p:cNvPr>
          <p:cNvCxnSpPr/>
          <p:nvPr/>
        </p:nvCxnSpPr>
        <p:spPr bwMode="auto">
          <a:xfrm>
            <a:off x="3203848" y="6063093"/>
            <a:ext cx="235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20047AE0-86C3-274E-8254-256C178CBE2F}"/>
              </a:ext>
            </a:extLst>
          </p:cNvPr>
          <p:cNvCxnSpPr/>
          <p:nvPr/>
        </p:nvCxnSpPr>
        <p:spPr bwMode="auto">
          <a:xfrm>
            <a:off x="3203848" y="5991085"/>
            <a:ext cx="57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40A663E-95DD-9448-8C3F-CD086C21F284}"/>
              </a:ext>
            </a:extLst>
          </p:cNvPr>
          <p:cNvSpPr txBox="1"/>
          <p:nvPr/>
        </p:nvSpPr>
        <p:spPr>
          <a:xfrm>
            <a:off x="2703057" y="5900654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80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95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57974-A5A5-5048-8668-8CEB72901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320MHz EHT PPDU BW modes (Option 1)</a:t>
            </a:r>
          </a:p>
        </p:txBody>
      </p:sp>
      <p:sp>
        <p:nvSpPr>
          <p:cNvPr id="199" name="Content Placeholder 198">
            <a:extLst>
              <a:ext uri="{FF2B5EF4-FFF2-40B4-BE49-F238E27FC236}">
                <a16:creationId xmlns:a16="http://schemas.microsoft.com/office/drawing/2014/main" id="{03B6A755-5254-EC42-B685-B0A82B53C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3" y="4329282"/>
            <a:ext cx="7770813" cy="1765136"/>
          </a:xfrm>
        </p:spPr>
        <p:txBody>
          <a:bodyPr/>
          <a:lstStyle/>
          <a:p>
            <a:r>
              <a:rPr lang="en-US" dirty="0"/>
              <a:t>High signaling overhead vs. Most flexible puncturing pattern</a:t>
            </a:r>
          </a:p>
          <a:p>
            <a:pPr lvl="1"/>
            <a:r>
              <a:rPr lang="en-US" dirty="0"/>
              <a:t>The same SIG-B content per 20MHz incurs high signaling overhead</a:t>
            </a:r>
          </a:p>
          <a:p>
            <a:pPr lvl="2"/>
            <a:r>
              <a:rPr lang="en-US" sz="1600" dirty="0"/>
              <a:t>May reduce the overhead by using the higher modulation on SIG-B</a:t>
            </a:r>
          </a:p>
          <a:p>
            <a:pPr lvl="1"/>
            <a:r>
              <a:rPr lang="en-US" dirty="0"/>
              <a:t>Enables most flexible preamble puncturing patterns in secondary channels</a:t>
            </a:r>
          </a:p>
          <a:p>
            <a:pPr lvl="2"/>
            <a:r>
              <a:rPr lang="en-US" sz="1600" dirty="0"/>
              <a:t>May freely occupy idle 20MHz secondary channels if the Primary is idle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C793F-8440-5147-9D86-F81F56A60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00" name="Footer Placeholder 4">
            <a:extLst>
              <a:ext uri="{FF2B5EF4-FFF2-40B4-BE49-F238E27FC236}">
                <a16:creationId xmlns:a16="http://schemas.microsoft.com/office/drawing/2014/main" id="{D3E852C5-32A9-4E41-9D6B-B2169566DC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John Son (WILUS),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6602FE-CC15-1E48-9093-82922FF838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102" name="사다리꼴 37">
            <a:extLst>
              <a:ext uri="{FF2B5EF4-FFF2-40B4-BE49-F238E27FC236}">
                <a16:creationId xmlns:a16="http://schemas.microsoft.com/office/drawing/2014/main" id="{346AAF43-44EA-7E46-8116-95DA57E69BC7}"/>
              </a:ext>
            </a:extLst>
          </p:cNvPr>
          <p:cNvSpPr/>
          <p:nvPr/>
        </p:nvSpPr>
        <p:spPr bwMode="auto">
          <a:xfrm>
            <a:off x="1342815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사다리꼴 37">
            <a:extLst>
              <a:ext uri="{FF2B5EF4-FFF2-40B4-BE49-F238E27FC236}">
                <a16:creationId xmlns:a16="http://schemas.microsoft.com/office/drawing/2014/main" id="{15EFDA38-4669-1145-834A-23AB95BD7BF2}"/>
              </a:ext>
            </a:extLst>
          </p:cNvPr>
          <p:cNvSpPr/>
          <p:nvPr/>
        </p:nvSpPr>
        <p:spPr bwMode="auto">
          <a:xfrm>
            <a:off x="1705041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사다리꼴 37">
            <a:extLst>
              <a:ext uri="{FF2B5EF4-FFF2-40B4-BE49-F238E27FC236}">
                <a16:creationId xmlns:a16="http://schemas.microsoft.com/office/drawing/2014/main" id="{A9B2EFBC-4149-F942-A0A3-AE56770F1D86}"/>
              </a:ext>
            </a:extLst>
          </p:cNvPr>
          <p:cNvSpPr/>
          <p:nvPr/>
        </p:nvSpPr>
        <p:spPr bwMode="auto">
          <a:xfrm>
            <a:off x="2067267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사다리꼴 37">
            <a:extLst>
              <a:ext uri="{FF2B5EF4-FFF2-40B4-BE49-F238E27FC236}">
                <a16:creationId xmlns:a16="http://schemas.microsoft.com/office/drawing/2014/main" id="{42E85FAC-1E41-CB4C-BA9A-3A071BFF7477}"/>
              </a:ext>
            </a:extLst>
          </p:cNvPr>
          <p:cNvSpPr/>
          <p:nvPr/>
        </p:nvSpPr>
        <p:spPr bwMode="auto">
          <a:xfrm>
            <a:off x="2429493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사다리꼴 37">
            <a:extLst>
              <a:ext uri="{FF2B5EF4-FFF2-40B4-BE49-F238E27FC236}">
                <a16:creationId xmlns:a16="http://schemas.microsoft.com/office/drawing/2014/main" id="{D1A9F476-393B-D145-90EA-C1BBBC23A779}"/>
              </a:ext>
            </a:extLst>
          </p:cNvPr>
          <p:cNvSpPr/>
          <p:nvPr/>
        </p:nvSpPr>
        <p:spPr bwMode="auto">
          <a:xfrm>
            <a:off x="2791719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사다리꼴 37">
            <a:extLst>
              <a:ext uri="{FF2B5EF4-FFF2-40B4-BE49-F238E27FC236}">
                <a16:creationId xmlns:a16="http://schemas.microsoft.com/office/drawing/2014/main" id="{96E3A524-75B1-7E45-AA79-FFB8EA985D31}"/>
              </a:ext>
            </a:extLst>
          </p:cNvPr>
          <p:cNvSpPr/>
          <p:nvPr/>
        </p:nvSpPr>
        <p:spPr bwMode="auto">
          <a:xfrm>
            <a:off x="3153945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사다리꼴 37">
            <a:extLst>
              <a:ext uri="{FF2B5EF4-FFF2-40B4-BE49-F238E27FC236}">
                <a16:creationId xmlns:a16="http://schemas.microsoft.com/office/drawing/2014/main" id="{5EFE411C-CB6C-BF4F-80C2-001489E4D88A}"/>
              </a:ext>
            </a:extLst>
          </p:cNvPr>
          <p:cNvSpPr/>
          <p:nvPr/>
        </p:nvSpPr>
        <p:spPr bwMode="auto">
          <a:xfrm>
            <a:off x="3516171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사다리꼴 37">
            <a:extLst>
              <a:ext uri="{FF2B5EF4-FFF2-40B4-BE49-F238E27FC236}">
                <a16:creationId xmlns:a16="http://schemas.microsoft.com/office/drawing/2014/main" id="{2952FDD8-AEF7-5C45-9442-7AF81CB37A9A}"/>
              </a:ext>
            </a:extLst>
          </p:cNvPr>
          <p:cNvSpPr/>
          <p:nvPr/>
        </p:nvSpPr>
        <p:spPr bwMode="auto">
          <a:xfrm>
            <a:off x="3878397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사다리꼴 37">
            <a:extLst>
              <a:ext uri="{FF2B5EF4-FFF2-40B4-BE49-F238E27FC236}">
                <a16:creationId xmlns:a16="http://schemas.microsoft.com/office/drawing/2014/main" id="{486C2572-F7FB-7D4E-953E-1F10E3E39C50}"/>
              </a:ext>
            </a:extLst>
          </p:cNvPr>
          <p:cNvSpPr/>
          <p:nvPr/>
        </p:nvSpPr>
        <p:spPr bwMode="auto">
          <a:xfrm>
            <a:off x="2791719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사다리꼴 37">
            <a:extLst>
              <a:ext uri="{FF2B5EF4-FFF2-40B4-BE49-F238E27FC236}">
                <a16:creationId xmlns:a16="http://schemas.microsoft.com/office/drawing/2014/main" id="{3F7407D4-08B7-B649-8F99-F57824F4D370}"/>
              </a:ext>
            </a:extLst>
          </p:cNvPr>
          <p:cNvSpPr/>
          <p:nvPr/>
        </p:nvSpPr>
        <p:spPr bwMode="auto">
          <a:xfrm>
            <a:off x="3153945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사다리꼴 37">
            <a:extLst>
              <a:ext uri="{FF2B5EF4-FFF2-40B4-BE49-F238E27FC236}">
                <a16:creationId xmlns:a16="http://schemas.microsoft.com/office/drawing/2014/main" id="{3C0155E3-3C96-BF41-918B-FB11E4C9C9C9}"/>
              </a:ext>
            </a:extLst>
          </p:cNvPr>
          <p:cNvSpPr/>
          <p:nvPr/>
        </p:nvSpPr>
        <p:spPr bwMode="auto">
          <a:xfrm>
            <a:off x="3516171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사다리꼴 37">
            <a:extLst>
              <a:ext uri="{FF2B5EF4-FFF2-40B4-BE49-F238E27FC236}">
                <a16:creationId xmlns:a16="http://schemas.microsoft.com/office/drawing/2014/main" id="{AC58777E-5275-9C4B-A97D-5A22643C320C}"/>
              </a:ext>
            </a:extLst>
          </p:cNvPr>
          <p:cNvSpPr/>
          <p:nvPr/>
        </p:nvSpPr>
        <p:spPr bwMode="auto">
          <a:xfrm>
            <a:off x="3878397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사다리꼴 37">
            <a:extLst>
              <a:ext uri="{FF2B5EF4-FFF2-40B4-BE49-F238E27FC236}">
                <a16:creationId xmlns:a16="http://schemas.microsoft.com/office/drawing/2014/main" id="{F10A9456-8283-FD43-9B72-F88468BFAEBB}"/>
              </a:ext>
            </a:extLst>
          </p:cNvPr>
          <p:cNvSpPr/>
          <p:nvPr/>
        </p:nvSpPr>
        <p:spPr bwMode="auto">
          <a:xfrm>
            <a:off x="1342815" y="239256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직사각형 80">
            <a:extLst>
              <a:ext uri="{FF2B5EF4-FFF2-40B4-BE49-F238E27FC236}">
                <a16:creationId xmlns:a16="http://schemas.microsoft.com/office/drawing/2014/main" id="{8892EE6C-3D8E-4447-874A-B9AB4C56CAD0}"/>
              </a:ext>
            </a:extLst>
          </p:cNvPr>
          <p:cNvSpPr/>
          <p:nvPr/>
        </p:nvSpPr>
        <p:spPr>
          <a:xfrm>
            <a:off x="539552" y="1722808"/>
            <a:ext cx="648032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320MHz</a:t>
            </a:r>
          </a:p>
        </p:txBody>
      </p:sp>
      <p:sp>
        <p:nvSpPr>
          <p:cNvPr id="190" name="직사각형 43">
            <a:extLst>
              <a:ext uri="{FF2B5EF4-FFF2-40B4-BE49-F238E27FC236}">
                <a16:creationId xmlns:a16="http://schemas.microsoft.com/office/drawing/2014/main" id="{F32EFDC2-1C56-344F-939D-1E3D6E5E49ED}"/>
              </a:ext>
            </a:extLst>
          </p:cNvPr>
          <p:cNvSpPr/>
          <p:nvPr/>
        </p:nvSpPr>
        <p:spPr bwMode="auto">
          <a:xfrm>
            <a:off x="1342815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1" name="직사각형 44">
            <a:extLst>
              <a:ext uri="{FF2B5EF4-FFF2-40B4-BE49-F238E27FC236}">
                <a16:creationId xmlns:a16="http://schemas.microsoft.com/office/drawing/2014/main" id="{B2881D5D-8B34-C446-90A6-FF1472FE8603}"/>
              </a:ext>
            </a:extLst>
          </p:cNvPr>
          <p:cNvSpPr/>
          <p:nvPr/>
        </p:nvSpPr>
        <p:spPr bwMode="auto">
          <a:xfrm>
            <a:off x="1705041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b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2" name="직사각형 78">
            <a:extLst>
              <a:ext uri="{FF2B5EF4-FFF2-40B4-BE49-F238E27FC236}">
                <a16:creationId xmlns:a16="http://schemas.microsoft.com/office/drawing/2014/main" id="{B0A2C305-3349-C641-B928-C23E395FC6D3}"/>
              </a:ext>
            </a:extLst>
          </p:cNvPr>
          <p:cNvSpPr/>
          <p:nvPr/>
        </p:nvSpPr>
        <p:spPr bwMode="auto">
          <a:xfrm>
            <a:off x="2067267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3" name="직사각형 79">
            <a:extLst>
              <a:ext uri="{FF2B5EF4-FFF2-40B4-BE49-F238E27FC236}">
                <a16:creationId xmlns:a16="http://schemas.microsoft.com/office/drawing/2014/main" id="{044270DA-12B3-DE48-BB74-D84379AAAF8A}"/>
              </a:ext>
            </a:extLst>
          </p:cNvPr>
          <p:cNvSpPr/>
          <p:nvPr/>
        </p:nvSpPr>
        <p:spPr bwMode="auto">
          <a:xfrm>
            <a:off x="2429493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b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4" name="직사각형 80">
            <a:extLst>
              <a:ext uri="{FF2B5EF4-FFF2-40B4-BE49-F238E27FC236}">
                <a16:creationId xmlns:a16="http://schemas.microsoft.com/office/drawing/2014/main" id="{7D990F5F-041F-3C4C-8CC9-99B576D7C05A}"/>
              </a:ext>
            </a:extLst>
          </p:cNvPr>
          <p:cNvSpPr/>
          <p:nvPr/>
        </p:nvSpPr>
        <p:spPr bwMode="auto">
          <a:xfrm>
            <a:off x="2791719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5" name="직사각형 81">
            <a:extLst>
              <a:ext uri="{FF2B5EF4-FFF2-40B4-BE49-F238E27FC236}">
                <a16:creationId xmlns:a16="http://schemas.microsoft.com/office/drawing/2014/main" id="{62ED51AA-FFAF-1447-A866-D7BC8E169E76}"/>
              </a:ext>
            </a:extLst>
          </p:cNvPr>
          <p:cNvSpPr/>
          <p:nvPr/>
        </p:nvSpPr>
        <p:spPr bwMode="auto">
          <a:xfrm>
            <a:off x="3153945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b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6" name="직사각형 82">
            <a:extLst>
              <a:ext uri="{FF2B5EF4-FFF2-40B4-BE49-F238E27FC236}">
                <a16:creationId xmlns:a16="http://schemas.microsoft.com/office/drawing/2014/main" id="{F5D4718D-1244-784F-85E4-AA4CBB064A62}"/>
              </a:ext>
            </a:extLst>
          </p:cNvPr>
          <p:cNvSpPr/>
          <p:nvPr/>
        </p:nvSpPr>
        <p:spPr bwMode="auto">
          <a:xfrm>
            <a:off x="3516171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7" name="직사각형 83">
            <a:extLst>
              <a:ext uri="{FF2B5EF4-FFF2-40B4-BE49-F238E27FC236}">
                <a16:creationId xmlns:a16="http://schemas.microsoft.com/office/drawing/2014/main" id="{8E450741-D2E7-EE43-A491-4E048593E13C}"/>
              </a:ext>
            </a:extLst>
          </p:cNvPr>
          <p:cNvSpPr/>
          <p:nvPr/>
        </p:nvSpPr>
        <p:spPr bwMode="auto">
          <a:xfrm>
            <a:off x="3878397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b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8" name="직사각형 80">
            <a:extLst>
              <a:ext uri="{FF2B5EF4-FFF2-40B4-BE49-F238E27FC236}">
                <a16:creationId xmlns:a16="http://schemas.microsoft.com/office/drawing/2014/main" id="{001340DC-9642-4B41-8852-FB3CFFAEEF76}"/>
              </a:ext>
            </a:extLst>
          </p:cNvPr>
          <p:cNvSpPr/>
          <p:nvPr/>
        </p:nvSpPr>
        <p:spPr>
          <a:xfrm>
            <a:off x="395536" y="3212992"/>
            <a:ext cx="951290" cy="144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EHT-SIG-B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dirty="0">
                <a:solidFill>
                  <a:srgbClr val="000000"/>
                </a:solidFill>
              </a:rPr>
              <a:t>(1,1,1,1)</a:t>
            </a:r>
          </a:p>
        </p:txBody>
      </p:sp>
      <p:sp>
        <p:nvSpPr>
          <p:cNvPr id="92" name="사다리꼴 37">
            <a:extLst>
              <a:ext uri="{FF2B5EF4-FFF2-40B4-BE49-F238E27FC236}">
                <a16:creationId xmlns:a16="http://schemas.microsoft.com/office/drawing/2014/main" id="{75C6BAF8-4D13-3B40-8D60-9B4003704C1E}"/>
              </a:ext>
            </a:extLst>
          </p:cNvPr>
          <p:cNvSpPr/>
          <p:nvPr/>
        </p:nvSpPr>
        <p:spPr bwMode="auto">
          <a:xfrm>
            <a:off x="4240623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사다리꼴 37">
            <a:extLst>
              <a:ext uri="{FF2B5EF4-FFF2-40B4-BE49-F238E27FC236}">
                <a16:creationId xmlns:a16="http://schemas.microsoft.com/office/drawing/2014/main" id="{36B11D16-1B13-C740-A620-EC89CC8E2B74}"/>
              </a:ext>
            </a:extLst>
          </p:cNvPr>
          <p:cNvSpPr/>
          <p:nvPr/>
        </p:nvSpPr>
        <p:spPr bwMode="auto">
          <a:xfrm>
            <a:off x="4602849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사다리꼴 37">
            <a:extLst>
              <a:ext uri="{FF2B5EF4-FFF2-40B4-BE49-F238E27FC236}">
                <a16:creationId xmlns:a16="http://schemas.microsoft.com/office/drawing/2014/main" id="{0C2E48B6-D676-F840-94F9-80BE72AAA1AF}"/>
              </a:ext>
            </a:extLst>
          </p:cNvPr>
          <p:cNvSpPr/>
          <p:nvPr/>
        </p:nvSpPr>
        <p:spPr bwMode="auto">
          <a:xfrm>
            <a:off x="4965075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사다리꼴 37">
            <a:extLst>
              <a:ext uri="{FF2B5EF4-FFF2-40B4-BE49-F238E27FC236}">
                <a16:creationId xmlns:a16="http://schemas.microsoft.com/office/drawing/2014/main" id="{15DBB590-BE72-764F-8B1C-E88525FBE3A9}"/>
              </a:ext>
            </a:extLst>
          </p:cNvPr>
          <p:cNvSpPr/>
          <p:nvPr/>
        </p:nvSpPr>
        <p:spPr bwMode="auto">
          <a:xfrm>
            <a:off x="5327301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사다리꼴 37">
            <a:extLst>
              <a:ext uri="{FF2B5EF4-FFF2-40B4-BE49-F238E27FC236}">
                <a16:creationId xmlns:a16="http://schemas.microsoft.com/office/drawing/2014/main" id="{57638313-0260-B147-8B24-648FB5E5BF9C}"/>
              </a:ext>
            </a:extLst>
          </p:cNvPr>
          <p:cNvSpPr/>
          <p:nvPr/>
        </p:nvSpPr>
        <p:spPr bwMode="auto">
          <a:xfrm>
            <a:off x="5689527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사다리꼴 37">
            <a:extLst>
              <a:ext uri="{FF2B5EF4-FFF2-40B4-BE49-F238E27FC236}">
                <a16:creationId xmlns:a16="http://schemas.microsoft.com/office/drawing/2014/main" id="{91801BCC-8D73-0440-9273-0B611D9F3F3C}"/>
              </a:ext>
            </a:extLst>
          </p:cNvPr>
          <p:cNvSpPr/>
          <p:nvPr/>
        </p:nvSpPr>
        <p:spPr bwMode="auto">
          <a:xfrm>
            <a:off x="6051753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사다리꼴 37">
            <a:extLst>
              <a:ext uri="{FF2B5EF4-FFF2-40B4-BE49-F238E27FC236}">
                <a16:creationId xmlns:a16="http://schemas.microsoft.com/office/drawing/2014/main" id="{5FAE346C-C771-F145-ACF0-08B7E18BD654}"/>
              </a:ext>
            </a:extLst>
          </p:cNvPr>
          <p:cNvSpPr/>
          <p:nvPr/>
        </p:nvSpPr>
        <p:spPr bwMode="auto">
          <a:xfrm>
            <a:off x="6413979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사다리꼴 37">
            <a:extLst>
              <a:ext uri="{FF2B5EF4-FFF2-40B4-BE49-F238E27FC236}">
                <a16:creationId xmlns:a16="http://schemas.microsoft.com/office/drawing/2014/main" id="{4CA2D97F-8DFA-F146-975A-9F373CE4EE7C}"/>
              </a:ext>
            </a:extLst>
          </p:cNvPr>
          <p:cNvSpPr/>
          <p:nvPr/>
        </p:nvSpPr>
        <p:spPr bwMode="auto">
          <a:xfrm>
            <a:off x="6776203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사다리꼴 37">
            <a:extLst>
              <a:ext uri="{FF2B5EF4-FFF2-40B4-BE49-F238E27FC236}">
                <a16:creationId xmlns:a16="http://schemas.microsoft.com/office/drawing/2014/main" id="{D7EC0CD3-2CC8-2E4D-B502-537A13FAF951}"/>
              </a:ext>
            </a:extLst>
          </p:cNvPr>
          <p:cNvSpPr/>
          <p:nvPr/>
        </p:nvSpPr>
        <p:spPr bwMode="auto">
          <a:xfrm>
            <a:off x="4240623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사다리꼴 37">
            <a:extLst>
              <a:ext uri="{FF2B5EF4-FFF2-40B4-BE49-F238E27FC236}">
                <a16:creationId xmlns:a16="http://schemas.microsoft.com/office/drawing/2014/main" id="{9ADD3B32-1EDD-1F48-87C4-37A012726E39}"/>
              </a:ext>
            </a:extLst>
          </p:cNvPr>
          <p:cNvSpPr/>
          <p:nvPr/>
        </p:nvSpPr>
        <p:spPr bwMode="auto">
          <a:xfrm>
            <a:off x="4602849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사다리꼴 37">
            <a:extLst>
              <a:ext uri="{FF2B5EF4-FFF2-40B4-BE49-F238E27FC236}">
                <a16:creationId xmlns:a16="http://schemas.microsoft.com/office/drawing/2014/main" id="{9057C607-B018-6140-8E57-216D989D0CFA}"/>
              </a:ext>
            </a:extLst>
          </p:cNvPr>
          <p:cNvSpPr/>
          <p:nvPr/>
        </p:nvSpPr>
        <p:spPr bwMode="auto">
          <a:xfrm>
            <a:off x="4965075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사다리꼴 37">
            <a:extLst>
              <a:ext uri="{FF2B5EF4-FFF2-40B4-BE49-F238E27FC236}">
                <a16:creationId xmlns:a16="http://schemas.microsoft.com/office/drawing/2014/main" id="{E1BE60B2-9775-404F-BF3A-D8D1152162CD}"/>
              </a:ext>
            </a:extLst>
          </p:cNvPr>
          <p:cNvSpPr/>
          <p:nvPr/>
        </p:nvSpPr>
        <p:spPr bwMode="auto">
          <a:xfrm>
            <a:off x="5327301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사다리꼴 37">
            <a:extLst>
              <a:ext uri="{FF2B5EF4-FFF2-40B4-BE49-F238E27FC236}">
                <a16:creationId xmlns:a16="http://schemas.microsoft.com/office/drawing/2014/main" id="{70B800CB-629A-2245-8FE6-968F41B839F8}"/>
              </a:ext>
            </a:extLst>
          </p:cNvPr>
          <p:cNvSpPr/>
          <p:nvPr/>
        </p:nvSpPr>
        <p:spPr bwMode="auto">
          <a:xfrm>
            <a:off x="5689527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사다리꼴 37">
            <a:extLst>
              <a:ext uri="{FF2B5EF4-FFF2-40B4-BE49-F238E27FC236}">
                <a16:creationId xmlns:a16="http://schemas.microsoft.com/office/drawing/2014/main" id="{63594617-A195-734C-A5A3-FEAD6B2460ED}"/>
              </a:ext>
            </a:extLst>
          </p:cNvPr>
          <p:cNvSpPr/>
          <p:nvPr/>
        </p:nvSpPr>
        <p:spPr bwMode="auto">
          <a:xfrm>
            <a:off x="6051753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사다리꼴 37">
            <a:extLst>
              <a:ext uri="{FF2B5EF4-FFF2-40B4-BE49-F238E27FC236}">
                <a16:creationId xmlns:a16="http://schemas.microsoft.com/office/drawing/2014/main" id="{3BDC0F44-5B30-8843-B624-62DEC9D7AB3D}"/>
              </a:ext>
            </a:extLst>
          </p:cNvPr>
          <p:cNvSpPr/>
          <p:nvPr/>
        </p:nvSpPr>
        <p:spPr bwMode="auto">
          <a:xfrm>
            <a:off x="6413979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사다리꼴 37">
            <a:extLst>
              <a:ext uri="{FF2B5EF4-FFF2-40B4-BE49-F238E27FC236}">
                <a16:creationId xmlns:a16="http://schemas.microsoft.com/office/drawing/2014/main" id="{6BD2AE76-A6C8-4444-A00C-053D313267BA}"/>
              </a:ext>
            </a:extLst>
          </p:cNvPr>
          <p:cNvSpPr/>
          <p:nvPr/>
        </p:nvSpPr>
        <p:spPr bwMode="auto">
          <a:xfrm>
            <a:off x="6776203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직사각형 43">
            <a:extLst>
              <a:ext uri="{FF2B5EF4-FFF2-40B4-BE49-F238E27FC236}">
                <a16:creationId xmlns:a16="http://schemas.microsoft.com/office/drawing/2014/main" id="{7745396D-83D6-F446-AE2B-1F3A557F294A}"/>
              </a:ext>
            </a:extLst>
          </p:cNvPr>
          <p:cNvSpPr/>
          <p:nvPr/>
        </p:nvSpPr>
        <p:spPr bwMode="auto">
          <a:xfrm>
            <a:off x="4240623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3" name="직사각형 44">
            <a:extLst>
              <a:ext uri="{FF2B5EF4-FFF2-40B4-BE49-F238E27FC236}">
                <a16:creationId xmlns:a16="http://schemas.microsoft.com/office/drawing/2014/main" id="{B7E1F19C-7CE2-FF4B-A3A1-AD90CD85AC6C}"/>
              </a:ext>
            </a:extLst>
          </p:cNvPr>
          <p:cNvSpPr/>
          <p:nvPr/>
        </p:nvSpPr>
        <p:spPr bwMode="auto">
          <a:xfrm>
            <a:off x="4602849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4" name="직사각형 78">
            <a:extLst>
              <a:ext uri="{FF2B5EF4-FFF2-40B4-BE49-F238E27FC236}">
                <a16:creationId xmlns:a16="http://schemas.microsoft.com/office/drawing/2014/main" id="{362391E8-83C9-2A47-81C3-32E90721641D}"/>
              </a:ext>
            </a:extLst>
          </p:cNvPr>
          <p:cNvSpPr/>
          <p:nvPr/>
        </p:nvSpPr>
        <p:spPr bwMode="auto">
          <a:xfrm>
            <a:off x="4965075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5" name="직사각형 79">
            <a:extLst>
              <a:ext uri="{FF2B5EF4-FFF2-40B4-BE49-F238E27FC236}">
                <a16:creationId xmlns:a16="http://schemas.microsoft.com/office/drawing/2014/main" id="{1A9A1BFA-EFB4-A641-8AD7-3EC16B496FE5}"/>
              </a:ext>
            </a:extLst>
          </p:cNvPr>
          <p:cNvSpPr/>
          <p:nvPr/>
        </p:nvSpPr>
        <p:spPr bwMode="auto">
          <a:xfrm>
            <a:off x="5327301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6" name="직사각형 80">
            <a:extLst>
              <a:ext uri="{FF2B5EF4-FFF2-40B4-BE49-F238E27FC236}">
                <a16:creationId xmlns:a16="http://schemas.microsoft.com/office/drawing/2014/main" id="{3B832537-8C6C-0D49-B925-888905B246E1}"/>
              </a:ext>
            </a:extLst>
          </p:cNvPr>
          <p:cNvSpPr/>
          <p:nvPr/>
        </p:nvSpPr>
        <p:spPr bwMode="auto">
          <a:xfrm>
            <a:off x="5689527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7" name="직사각형 81">
            <a:extLst>
              <a:ext uri="{FF2B5EF4-FFF2-40B4-BE49-F238E27FC236}">
                <a16:creationId xmlns:a16="http://schemas.microsoft.com/office/drawing/2014/main" id="{32354DA6-6F87-5C41-8745-835B4C471B6B}"/>
              </a:ext>
            </a:extLst>
          </p:cNvPr>
          <p:cNvSpPr/>
          <p:nvPr/>
        </p:nvSpPr>
        <p:spPr bwMode="auto">
          <a:xfrm>
            <a:off x="6051753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8" name="직사각형 82">
            <a:extLst>
              <a:ext uri="{FF2B5EF4-FFF2-40B4-BE49-F238E27FC236}">
                <a16:creationId xmlns:a16="http://schemas.microsoft.com/office/drawing/2014/main" id="{628F2ADA-7863-FD43-964E-19A5C549B7D7}"/>
              </a:ext>
            </a:extLst>
          </p:cNvPr>
          <p:cNvSpPr/>
          <p:nvPr/>
        </p:nvSpPr>
        <p:spPr bwMode="auto">
          <a:xfrm>
            <a:off x="6413979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9" name="직사각형 83">
            <a:extLst>
              <a:ext uri="{FF2B5EF4-FFF2-40B4-BE49-F238E27FC236}">
                <a16:creationId xmlns:a16="http://schemas.microsoft.com/office/drawing/2014/main" id="{F9FF7F09-7BE4-EB49-9E2A-FA4EB1D16485}"/>
              </a:ext>
            </a:extLst>
          </p:cNvPr>
          <p:cNvSpPr/>
          <p:nvPr/>
        </p:nvSpPr>
        <p:spPr bwMode="auto">
          <a:xfrm>
            <a:off x="6776203" y="2996953"/>
            <a:ext cx="360000" cy="50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50" name="직사각형 80">
            <a:extLst>
              <a:ext uri="{FF2B5EF4-FFF2-40B4-BE49-F238E27FC236}">
                <a16:creationId xmlns:a16="http://schemas.microsoft.com/office/drawing/2014/main" id="{58C8EECF-3948-6642-813E-8D477CBE2B48}"/>
              </a:ext>
            </a:extLst>
          </p:cNvPr>
          <p:cNvSpPr/>
          <p:nvPr/>
        </p:nvSpPr>
        <p:spPr>
          <a:xfrm>
            <a:off x="534785" y="2348880"/>
            <a:ext cx="648032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320MHz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Preamble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Puncturing</a:t>
            </a:r>
          </a:p>
        </p:txBody>
      </p:sp>
      <p:sp>
        <p:nvSpPr>
          <p:cNvPr id="111" name="사다리꼴 37">
            <a:extLst>
              <a:ext uri="{FF2B5EF4-FFF2-40B4-BE49-F238E27FC236}">
                <a16:creationId xmlns:a16="http://schemas.microsoft.com/office/drawing/2014/main" id="{00478E47-E3FD-F249-9E19-FBD3EEF1AD3A}"/>
              </a:ext>
            </a:extLst>
          </p:cNvPr>
          <p:cNvSpPr/>
          <p:nvPr/>
        </p:nvSpPr>
        <p:spPr bwMode="auto">
          <a:xfrm>
            <a:off x="1702815" y="2394782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사다리꼴 37">
            <a:extLst>
              <a:ext uri="{FF2B5EF4-FFF2-40B4-BE49-F238E27FC236}">
                <a16:creationId xmlns:a16="http://schemas.microsoft.com/office/drawing/2014/main" id="{2F658EB9-2D42-C442-8361-4A7BD79855E8}"/>
              </a:ext>
            </a:extLst>
          </p:cNvPr>
          <p:cNvSpPr/>
          <p:nvPr/>
        </p:nvSpPr>
        <p:spPr bwMode="auto">
          <a:xfrm>
            <a:off x="2065041" y="2394782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사다리꼴 37">
            <a:extLst>
              <a:ext uri="{FF2B5EF4-FFF2-40B4-BE49-F238E27FC236}">
                <a16:creationId xmlns:a16="http://schemas.microsoft.com/office/drawing/2014/main" id="{E07C9A59-B15A-C646-8A9A-152EAB25D113}"/>
              </a:ext>
            </a:extLst>
          </p:cNvPr>
          <p:cNvSpPr/>
          <p:nvPr/>
        </p:nvSpPr>
        <p:spPr bwMode="auto">
          <a:xfrm>
            <a:off x="2427267" y="2394782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사다리꼴 37">
            <a:extLst>
              <a:ext uri="{FF2B5EF4-FFF2-40B4-BE49-F238E27FC236}">
                <a16:creationId xmlns:a16="http://schemas.microsoft.com/office/drawing/2014/main" id="{644F50D4-138A-B149-A425-BC821DB680B7}"/>
              </a:ext>
            </a:extLst>
          </p:cNvPr>
          <p:cNvSpPr/>
          <p:nvPr/>
        </p:nvSpPr>
        <p:spPr bwMode="auto">
          <a:xfrm>
            <a:off x="7777150" y="2199554"/>
            <a:ext cx="216000" cy="216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사다리꼴 37">
            <a:extLst>
              <a:ext uri="{FF2B5EF4-FFF2-40B4-BE49-F238E27FC236}">
                <a16:creationId xmlns:a16="http://schemas.microsoft.com/office/drawing/2014/main" id="{0CC10F45-C089-104D-AB98-18C3A99FC3A4}"/>
              </a:ext>
            </a:extLst>
          </p:cNvPr>
          <p:cNvSpPr/>
          <p:nvPr/>
        </p:nvSpPr>
        <p:spPr bwMode="auto">
          <a:xfrm>
            <a:off x="7777150" y="1838075"/>
            <a:ext cx="216000" cy="216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" name="사다리꼴 37">
            <a:extLst>
              <a:ext uri="{FF2B5EF4-FFF2-40B4-BE49-F238E27FC236}">
                <a16:creationId xmlns:a16="http://schemas.microsoft.com/office/drawing/2014/main" id="{FB081136-A2CA-844D-8848-AAFCC27386CA}"/>
              </a:ext>
            </a:extLst>
          </p:cNvPr>
          <p:cNvSpPr/>
          <p:nvPr/>
        </p:nvSpPr>
        <p:spPr bwMode="auto">
          <a:xfrm>
            <a:off x="7777150" y="2562946"/>
            <a:ext cx="216000" cy="216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직사각형 80">
            <a:extLst>
              <a:ext uri="{FF2B5EF4-FFF2-40B4-BE49-F238E27FC236}">
                <a16:creationId xmlns:a16="http://schemas.microsoft.com/office/drawing/2014/main" id="{8CD4A88B-4EE3-BD4A-AA7B-15B9358CDDAA}"/>
              </a:ext>
            </a:extLst>
          </p:cNvPr>
          <p:cNvSpPr/>
          <p:nvPr/>
        </p:nvSpPr>
        <p:spPr>
          <a:xfrm>
            <a:off x="8117964" y="1838075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Idle</a:t>
            </a:r>
          </a:p>
        </p:txBody>
      </p:sp>
      <p:sp>
        <p:nvSpPr>
          <p:cNvPr id="258" name="직사각형 80">
            <a:extLst>
              <a:ext uri="{FF2B5EF4-FFF2-40B4-BE49-F238E27FC236}">
                <a16:creationId xmlns:a16="http://schemas.microsoft.com/office/drawing/2014/main" id="{83CC108B-9085-4F4D-A665-A87475736ECC}"/>
              </a:ext>
            </a:extLst>
          </p:cNvPr>
          <p:cNvSpPr/>
          <p:nvPr/>
        </p:nvSpPr>
        <p:spPr>
          <a:xfrm>
            <a:off x="8117964" y="2199554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Busy</a:t>
            </a:r>
          </a:p>
        </p:txBody>
      </p:sp>
      <p:sp>
        <p:nvSpPr>
          <p:cNvPr id="259" name="직사각형 80">
            <a:extLst>
              <a:ext uri="{FF2B5EF4-FFF2-40B4-BE49-F238E27FC236}">
                <a16:creationId xmlns:a16="http://schemas.microsoft.com/office/drawing/2014/main" id="{15F0E9BF-A393-8C4B-97FF-76FE30F19A2D}"/>
              </a:ext>
            </a:extLst>
          </p:cNvPr>
          <p:cNvSpPr/>
          <p:nvPr/>
        </p:nvSpPr>
        <p:spPr>
          <a:xfrm>
            <a:off x="8117964" y="2562946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Idle or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Busy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5DEC7B4-3637-9B46-A6CE-EC3FCFE05265}"/>
              </a:ext>
            </a:extLst>
          </p:cNvPr>
          <p:cNvSpPr txBox="1"/>
          <p:nvPr/>
        </p:nvSpPr>
        <p:spPr>
          <a:xfrm>
            <a:off x="7164288" y="3663447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320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32FB9D7-D7B5-4A44-8DE2-DD7E30E8304C}"/>
              </a:ext>
            </a:extLst>
          </p:cNvPr>
          <p:cNvCxnSpPr/>
          <p:nvPr/>
        </p:nvCxnSpPr>
        <p:spPr bwMode="auto">
          <a:xfrm>
            <a:off x="1328375" y="3735455"/>
            <a:ext cx="579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3BB65EAC-56A8-6D4E-B771-4E35C278B39D}"/>
              </a:ext>
            </a:extLst>
          </p:cNvPr>
          <p:cNvCxnSpPr/>
          <p:nvPr/>
        </p:nvCxnSpPr>
        <p:spPr bwMode="auto">
          <a:xfrm>
            <a:off x="1328375" y="3663447"/>
            <a:ext cx="39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A3E6890F-1862-C343-BD28-E36D422599E7}"/>
              </a:ext>
            </a:extLst>
          </p:cNvPr>
          <p:cNvSpPr txBox="1"/>
          <p:nvPr/>
        </p:nvSpPr>
        <p:spPr>
          <a:xfrm>
            <a:off x="827584" y="3573016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20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94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57974-A5A5-5048-8668-8CEB72901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320MHz EHT PPDU BW</a:t>
            </a:r>
            <a:r>
              <a:rPr lang="ko-KR" altLang="en-US" dirty="0"/>
              <a:t> </a:t>
            </a:r>
            <a:r>
              <a:rPr lang="en-US" dirty="0"/>
              <a:t>modes (Option 2)</a:t>
            </a:r>
          </a:p>
        </p:txBody>
      </p:sp>
      <p:sp>
        <p:nvSpPr>
          <p:cNvPr id="199" name="Content Placeholder 198">
            <a:extLst>
              <a:ext uri="{FF2B5EF4-FFF2-40B4-BE49-F238E27FC236}">
                <a16:creationId xmlns:a16="http://schemas.microsoft.com/office/drawing/2014/main" id="{03B6A755-5254-EC42-B685-B0A82B53C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3" y="5321923"/>
            <a:ext cx="7770813" cy="1275429"/>
          </a:xfrm>
        </p:spPr>
        <p:txBody>
          <a:bodyPr>
            <a:noAutofit/>
          </a:bodyPr>
          <a:lstStyle/>
          <a:p>
            <a:r>
              <a:rPr lang="en-US" dirty="0"/>
              <a:t>Mid signaling overhead vs. Flexible puncturing pattern</a:t>
            </a:r>
          </a:p>
          <a:p>
            <a:pPr lvl="1"/>
            <a:r>
              <a:rPr lang="en-US" dirty="0"/>
              <a:t>The same SIG-B content channel design as 11ax</a:t>
            </a:r>
          </a:p>
          <a:p>
            <a:pPr lvl="1"/>
            <a:r>
              <a:rPr lang="en-US" dirty="0"/>
              <a:t>11ax’s preamble puncturing pattern extended </a:t>
            </a:r>
            <a:r>
              <a:rPr lang="en-US" dirty="0" err="1"/>
              <a:t>upto</a:t>
            </a:r>
            <a:r>
              <a:rPr lang="en-US" dirty="0"/>
              <a:t> 320MHz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C793F-8440-5147-9D86-F81F56A60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00" name="Footer Placeholder 4">
            <a:extLst>
              <a:ext uri="{FF2B5EF4-FFF2-40B4-BE49-F238E27FC236}">
                <a16:creationId xmlns:a16="http://schemas.microsoft.com/office/drawing/2014/main" id="{D3E852C5-32A9-4E41-9D6B-B2169566DC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John Son (WILUS),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6602FE-CC15-1E48-9093-82922FF838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102" name="사다리꼴 37">
            <a:extLst>
              <a:ext uri="{FF2B5EF4-FFF2-40B4-BE49-F238E27FC236}">
                <a16:creationId xmlns:a16="http://schemas.microsoft.com/office/drawing/2014/main" id="{346AAF43-44EA-7E46-8116-95DA57E69BC7}"/>
              </a:ext>
            </a:extLst>
          </p:cNvPr>
          <p:cNvSpPr/>
          <p:nvPr/>
        </p:nvSpPr>
        <p:spPr bwMode="auto">
          <a:xfrm>
            <a:off x="1342815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사다리꼴 37">
            <a:extLst>
              <a:ext uri="{FF2B5EF4-FFF2-40B4-BE49-F238E27FC236}">
                <a16:creationId xmlns:a16="http://schemas.microsoft.com/office/drawing/2014/main" id="{15EFDA38-4669-1145-834A-23AB95BD7BF2}"/>
              </a:ext>
            </a:extLst>
          </p:cNvPr>
          <p:cNvSpPr/>
          <p:nvPr/>
        </p:nvSpPr>
        <p:spPr bwMode="auto">
          <a:xfrm>
            <a:off x="1705041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사다리꼴 37">
            <a:extLst>
              <a:ext uri="{FF2B5EF4-FFF2-40B4-BE49-F238E27FC236}">
                <a16:creationId xmlns:a16="http://schemas.microsoft.com/office/drawing/2014/main" id="{A9B2EFBC-4149-F942-A0A3-AE56770F1D86}"/>
              </a:ext>
            </a:extLst>
          </p:cNvPr>
          <p:cNvSpPr/>
          <p:nvPr/>
        </p:nvSpPr>
        <p:spPr bwMode="auto">
          <a:xfrm>
            <a:off x="2067267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사다리꼴 37">
            <a:extLst>
              <a:ext uri="{FF2B5EF4-FFF2-40B4-BE49-F238E27FC236}">
                <a16:creationId xmlns:a16="http://schemas.microsoft.com/office/drawing/2014/main" id="{42E85FAC-1E41-CB4C-BA9A-3A071BFF7477}"/>
              </a:ext>
            </a:extLst>
          </p:cNvPr>
          <p:cNvSpPr/>
          <p:nvPr/>
        </p:nvSpPr>
        <p:spPr bwMode="auto">
          <a:xfrm>
            <a:off x="2429493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사다리꼴 37">
            <a:extLst>
              <a:ext uri="{FF2B5EF4-FFF2-40B4-BE49-F238E27FC236}">
                <a16:creationId xmlns:a16="http://schemas.microsoft.com/office/drawing/2014/main" id="{D1A9F476-393B-D145-90EA-C1BBBC23A779}"/>
              </a:ext>
            </a:extLst>
          </p:cNvPr>
          <p:cNvSpPr/>
          <p:nvPr/>
        </p:nvSpPr>
        <p:spPr bwMode="auto">
          <a:xfrm>
            <a:off x="2791719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사다리꼴 37">
            <a:extLst>
              <a:ext uri="{FF2B5EF4-FFF2-40B4-BE49-F238E27FC236}">
                <a16:creationId xmlns:a16="http://schemas.microsoft.com/office/drawing/2014/main" id="{96E3A524-75B1-7E45-AA79-FFB8EA985D31}"/>
              </a:ext>
            </a:extLst>
          </p:cNvPr>
          <p:cNvSpPr/>
          <p:nvPr/>
        </p:nvSpPr>
        <p:spPr bwMode="auto">
          <a:xfrm>
            <a:off x="3153945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사다리꼴 37">
            <a:extLst>
              <a:ext uri="{FF2B5EF4-FFF2-40B4-BE49-F238E27FC236}">
                <a16:creationId xmlns:a16="http://schemas.microsoft.com/office/drawing/2014/main" id="{5EFE411C-CB6C-BF4F-80C2-001489E4D88A}"/>
              </a:ext>
            </a:extLst>
          </p:cNvPr>
          <p:cNvSpPr/>
          <p:nvPr/>
        </p:nvSpPr>
        <p:spPr bwMode="auto">
          <a:xfrm>
            <a:off x="3516171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사다리꼴 37">
            <a:extLst>
              <a:ext uri="{FF2B5EF4-FFF2-40B4-BE49-F238E27FC236}">
                <a16:creationId xmlns:a16="http://schemas.microsoft.com/office/drawing/2014/main" id="{2952FDD8-AEF7-5C45-9442-7AF81CB37A9A}"/>
              </a:ext>
            </a:extLst>
          </p:cNvPr>
          <p:cNvSpPr/>
          <p:nvPr/>
        </p:nvSpPr>
        <p:spPr bwMode="auto">
          <a:xfrm>
            <a:off x="3878397" y="172480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사다리꼴 37">
            <a:extLst>
              <a:ext uri="{FF2B5EF4-FFF2-40B4-BE49-F238E27FC236}">
                <a16:creationId xmlns:a16="http://schemas.microsoft.com/office/drawing/2014/main" id="{BCEF5557-1F2C-B946-84DD-8E0D7ACFC5F4}"/>
              </a:ext>
            </a:extLst>
          </p:cNvPr>
          <p:cNvSpPr/>
          <p:nvPr/>
        </p:nvSpPr>
        <p:spPr bwMode="auto">
          <a:xfrm>
            <a:off x="1705041" y="2392561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사다리꼴 37">
            <a:extLst>
              <a:ext uri="{FF2B5EF4-FFF2-40B4-BE49-F238E27FC236}">
                <a16:creationId xmlns:a16="http://schemas.microsoft.com/office/drawing/2014/main" id="{B7D17FDE-D78D-5546-90A1-F1894588EA4A}"/>
              </a:ext>
            </a:extLst>
          </p:cNvPr>
          <p:cNvSpPr/>
          <p:nvPr/>
        </p:nvSpPr>
        <p:spPr bwMode="auto">
          <a:xfrm>
            <a:off x="2067267" y="239256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사다리꼴 37">
            <a:extLst>
              <a:ext uri="{FF2B5EF4-FFF2-40B4-BE49-F238E27FC236}">
                <a16:creationId xmlns:a16="http://schemas.microsoft.com/office/drawing/2014/main" id="{7AAF2394-5BCC-9A48-B83E-96C1379AB2CD}"/>
              </a:ext>
            </a:extLst>
          </p:cNvPr>
          <p:cNvSpPr/>
          <p:nvPr/>
        </p:nvSpPr>
        <p:spPr bwMode="auto">
          <a:xfrm>
            <a:off x="2429493" y="239256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사다리꼴 37">
            <a:extLst>
              <a:ext uri="{FF2B5EF4-FFF2-40B4-BE49-F238E27FC236}">
                <a16:creationId xmlns:a16="http://schemas.microsoft.com/office/drawing/2014/main" id="{486C2572-F7FB-7D4E-953E-1F10E3E39C50}"/>
              </a:ext>
            </a:extLst>
          </p:cNvPr>
          <p:cNvSpPr/>
          <p:nvPr/>
        </p:nvSpPr>
        <p:spPr bwMode="auto">
          <a:xfrm>
            <a:off x="2791719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사다리꼴 37">
            <a:extLst>
              <a:ext uri="{FF2B5EF4-FFF2-40B4-BE49-F238E27FC236}">
                <a16:creationId xmlns:a16="http://schemas.microsoft.com/office/drawing/2014/main" id="{3F7407D4-08B7-B649-8F99-F57824F4D370}"/>
              </a:ext>
            </a:extLst>
          </p:cNvPr>
          <p:cNvSpPr/>
          <p:nvPr/>
        </p:nvSpPr>
        <p:spPr bwMode="auto">
          <a:xfrm>
            <a:off x="3153945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사다리꼴 37">
            <a:extLst>
              <a:ext uri="{FF2B5EF4-FFF2-40B4-BE49-F238E27FC236}">
                <a16:creationId xmlns:a16="http://schemas.microsoft.com/office/drawing/2014/main" id="{3C0155E3-3C96-BF41-918B-FB11E4C9C9C9}"/>
              </a:ext>
            </a:extLst>
          </p:cNvPr>
          <p:cNvSpPr/>
          <p:nvPr/>
        </p:nvSpPr>
        <p:spPr bwMode="auto">
          <a:xfrm>
            <a:off x="3516171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사다리꼴 37">
            <a:extLst>
              <a:ext uri="{FF2B5EF4-FFF2-40B4-BE49-F238E27FC236}">
                <a16:creationId xmlns:a16="http://schemas.microsoft.com/office/drawing/2014/main" id="{AC58777E-5275-9C4B-A97D-5A22643C320C}"/>
              </a:ext>
            </a:extLst>
          </p:cNvPr>
          <p:cNvSpPr/>
          <p:nvPr/>
        </p:nvSpPr>
        <p:spPr bwMode="auto">
          <a:xfrm>
            <a:off x="3878397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사다리꼴 37">
            <a:extLst>
              <a:ext uri="{FF2B5EF4-FFF2-40B4-BE49-F238E27FC236}">
                <a16:creationId xmlns:a16="http://schemas.microsoft.com/office/drawing/2014/main" id="{6F110B42-A61F-1342-B1F7-A2298418E169}"/>
              </a:ext>
            </a:extLst>
          </p:cNvPr>
          <p:cNvSpPr/>
          <p:nvPr/>
        </p:nvSpPr>
        <p:spPr bwMode="auto">
          <a:xfrm>
            <a:off x="1705041" y="291738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사다리꼴 37">
            <a:extLst>
              <a:ext uri="{FF2B5EF4-FFF2-40B4-BE49-F238E27FC236}">
                <a16:creationId xmlns:a16="http://schemas.microsoft.com/office/drawing/2014/main" id="{A15362DC-B7B4-1247-A733-ADA667A46A7E}"/>
              </a:ext>
            </a:extLst>
          </p:cNvPr>
          <p:cNvSpPr/>
          <p:nvPr/>
        </p:nvSpPr>
        <p:spPr bwMode="auto">
          <a:xfrm>
            <a:off x="2067267" y="291738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사다리꼴 37">
            <a:extLst>
              <a:ext uri="{FF2B5EF4-FFF2-40B4-BE49-F238E27FC236}">
                <a16:creationId xmlns:a16="http://schemas.microsoft.com/office/drawing/2014/main" id="{B2FC97AF-8248-F341-8F02-D57270C1E484}"/>
              </a:ext>
            </a:extLst>
          </p:cNvPr>
          <p:cNvSpPr/>
          <p:nvPr/>
        </p:nvSpPr>
        <p:spPr bwMode="auto">
          <a:xfrm>
            <a:off x="2429493" y="2917383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사다리꼴 37">
            <a:extLst>
              <a:ext uri="{FF2B5EF4-FFF2-40B4-BE49-F238E27FC236}">
                <a16:creationId xmlns:a16="http://schemas.microsoft.com/office/drawing/2014/main" id="{F069E0E7-BFCF-C14D-B994-A381BA4503FD}"/>
              </a:ext>
            </a:extLst>
          </p:cNvPr>
          <p:cNvSpPr/>
          <p:nvPr/>
        </p:nvSpPr>
        <p:spPr bwMode="auto">
          <a:xfrm>
            <a:off x="1705041" y="3437834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사다리꼴 37">
            <a:extLst>
              <a:ext uri="{FF2B5EF4-FFF2-40B4-BE49-F238E27FC236}">
                <a16:creationId xmlns:a16="http://schemas.microsoft.com/office/drawing/2014/main" id="{8D4334A5-49CD-CB43-95A2-995C522A0127}"/>
              </a:ext>
            </a:extLst>
          </p:cNvPr>
          <p:cNvSpPr/>
          <p:nvPr/>
        </p:nvSpPr>
        <p:spPr bwMode="auto">
          <a:xfrm>
            <a:off x="2067267" y="3437834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사다리꼴 37">
            <a:extLst>
              <a:ext uri="{FF2B5EF4-FFF2-40B4-BE49-F238E27FC236}">
                <a16:creationId xmlns:a16="http://schemas.microsoft.com/office/drawing/2014/main" id="{9BFD478F-C70D-C947-9760-4929E5AF31B8}"/>
              </a:ext>
            </a:extLst>
          </p:cNvPr>
          <p:cNvSpPr/>
          <p:nvPr/>
        </p:nvSpPr>
        <p:spPr bwMode="auto">
          <a:xfrm>
            <a:off x="2429493" y="3437834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사다리꼴 37">
            <a:extLst>
              <a:ext uri="{FF2B5EF4-FFF2-40B4-BE49-F238E27FC236}">
                <a16:creationId xmlns:a16="http://schemas.microsoft.com/office/drawing/2014/main" id="{2719479A-7B4D-614D-9657-C96876E65F45}"/>
              </a:ext>
            </a:extLst>
          </p:cNvPr>
          <p:cNvSpPr/>
          <p:nvPr/>
        </p:nvSpPr>
        <p:spPr bwMode="auto">
          <a:xfrm>
            <a:off x="1705041" y="3958285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사다리꼴 37">
            <a:extLst>
              <a:ext uri="{FF2B5EF4-FFF2-40B4-BE49-F238E27FC236}">
                <a16:creationId xmlns:a16="http://schemas.microsoft.com/office/drawing/2014/main" id="{5BE89926-2C16-C645-8633-00F01ECA0F74}"/>
              </a:ext>
            </a:extLst>
          </p:cNvPr>
          <p:cNvSpPr/>
          <p:nvPr/>
        </p:nvSpPr>
        <p:spPr bwMode="auto">
          <a:xfrm>
            <a:off x="2067267" y="3958285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사다리꼴 37">
            <a:extLst>
              <a:ext uri="{FF2B5EF4-FFF2-40B4-BE49-F238E27FC236}">
                <a16:creationId xmlns:a16="http://schemas.microsoft.com/office/drawing/2014/main" id="{5C096204-1FB2-0B45-A59B-E6EA7B18EF27}"/>
              </a:ext>
            </a:extLst>
          </p:cNvPr>
          <p:cNvSpPr/>
          <p:nvPr/>
        </p:nvSpPr>
        <p:spPr bwMode="auto">
          <a:xfrm>
            <a:off x="2429493" y="3958285"/>
            <a:ext cx="360000" cy="360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사다리꼴 37">
            <a:extLst>
              <a:ext uri="{FF2B5EF4-FFF2-40B4-BE49-F238E27FC236}">
                <a16:creationId xmlns:a16="http://schemas.microsoft.com/office/drawing/2014/main" id="{F10A9456-8283-FD43-9B72-F88468BFAEBB}"/>
              </a:ext>
            </a:extLst>
          </p:cNvPr>
          <p:cNvSpPr/>
          <p:nvPr/>
        </p:nvSpPr>
        <p:spPr bwMode="auto">
          <a:xfrm>
            <a:off x="1342815" y="239256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사다리꼴 37">
            <a:extLst>
              <a:ext uri="{FF2B5EF4-FFF2-40B4-BE49-F238E27FC236}">
                <a16:creationId xmlns:a16="http://schemas.microsoft.com/office/drawing/2014/main" id="{64DB10A5-80A7-5B40-9438-D397403FEF32}"/>
              </a:ext>
            </a:extLst>
          </p:cNvPr>
          <p:cNvSpPr/>
          <p:nvPr/>
        </p:nvSpPr>
        <p:spPr bwMode="auto">
          <a:xfrm>
            <a:off x="1342815" y="291738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사다리꼴 37">
            <a:extLst>
              <a:ext uri="{FF2B5EF4-FFF2-40B4-BE49-F238E27FC236}">
                <a16:creationId xmlns:a16="http://schemas.microsoft.com/office/drawing/2014/main" id="{3B42C6CE-9D57-AF4B-AD7F-CEEEB3EEE798}"/>
              </a:ext>
            </a:extLst>
          </p:cNvPr>
          <p:cNvSpPr/>
          <p:nvPr/>
        </p:nvSpPr>
        <p:spPr bwMode="auto">
          <a:xfrm>
            <a:off x="1342815" y="3437834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사다리꼴 37">
            <a:extLst>
              <a:ext uri="{FF2B5EF4-FFF2-40B4-BE49-F238E27FC236}">
                <a16:creationId xmlns:a16="http://schemas.microsoft.com/office/drawing/2014/main" id="{7BC76913-A3B0-BC47-9E68-7908A3C29273}"/>
              </a:ext>
            </a:extLst>
          </p:cNvPr>
          <p:cNvSpPr/>
          <p:nvPr/>
        </p:nvSpPr>
        <p:spPr bwMode="auto">
          <a:xfrm>
            <a:off x="1342815" y="3958285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직사각형 80">
            <a:extLst>
              <a:ext uri="{FF2B5EF4-FFF2-40B4-BE49-F238E27FC236}">
                <a16:creationId xmlns:a16="http://schemas.microsoft.com/office/drawing/2014/main" id="{8892EE6C-3D8E-4447-874A-B9AB4C56CAD0}"/>
              </a:ext>
            </a:extLst>
          </p:cNvPr>
          <p:cNvSpPr/>
          <p:nvPr/>
        </p:nvSpPr>
        <p:spPr>
          <a:xfrm>
            <a:off x="400303" y="1722808"/>
            <a:ext cx="648032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320MHz</a:t>
            </a:r>
          </a:p>
        </p:txBody>
      </p:sp>
      <p:sp>
        <p:nvSpPr>
          <p:cNvPr id="190" name="직사각형 43">
            <a:extLst>
              <a:ext uri="{FF2B5EF4-FFF2-40B4-BE49-F238E27FC236}">
                <a16:creationId xmlns:a16="http://schemas.microsoft.com/office/drawing/2014/main" id="{F32EFDC2-1C56-344F-939D-1E3D6E5E49ED}"/>
              </a:ext>
            </a:extLst>
          </p:cNvPr>
          <p:cNvSpPr/>
          <p:nvPr/>
        </p:nvSpPr>
        <p:spPr bwMode="auto">
          <a:xfrm>
            <a:off x="1342815" y="4559076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1" name="직사각형 44">
            <a:extLst>
              <a:ext uri="{FF2B5EF4-FFF2-40B4-BE49-F238E27FC236}">
                <a16:creationId xmlns:a16="http://schemas.microsoft.com/office/drawing/2014/main" id="{B2881D5D-8B34-C446-90A6-FF1472FE8603}"/>
              </a:ext>
            </a:extLst>
          </p:cNvPr>
          <p:cNvSpPr/>
          <p:nvPr/>
        </p:nvSpPr>
        <p:spPr bwMode="auto">
          <a:xfrm>
            <a:off x="1705041" y="4559076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2" name="직사각형 78">
            <a:extLst>
              <a:ext uri="{FF2B5EF4-FFF2-40B4-BE49-F238E27FC236}">
                <a16:creationId xmlns:a16="http://schemas.microsoft.com/office/drawing/2014/main" id="{B0A2C305-3349-C641-B928-C23E395FC6D3}"/>
              </a:ext>
            </a:extLst>
          </p:cNvPr>
          <p:cNvSpPr/>
          <p:nvPr/>
        </p:nvSpPr>
        <p:spPr bwMode="auto">
          <a:xfrm>
            <a:off x="2067267" y="4559076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3" name="직사각형 79">
            <a:extLst>
              <a:ext uri="{FF2B5EF4-FFF2-40B4-BE49-F238E27FC236}">
                <a16:creationId xmlns:a16="http://schemas.microsoft.com/office/drawing/2014/main" id="{044270DA-12B3-DE48-BB74-D84379AAAF8A}"/>
              </a:ext>
            </a:extLst>
          </p:cNvPr>
          <p:cNvSpPr/>
          <p:nvPr/>
        </p:nvSpPr>
        <p:spPr bwMode="auto">
          <a:xfrm>
            <a:off x="2429493" y="4559076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4" name="직사각형 80">
            <a:extLst>
              <a:ext uri="{FF2B5EF4-FFF2-40B4-BE49-F238E27FC236}">
                <a16:creationId xmlns:a16="http://schemas.microsoft.com/office/drawing/2014/main" id="{7D990F5F-041F-3C4C-8CC9-99B576D7C05A}"/>
              </a:ext>
            </a:extLst>
          </p:cNvPr>
          <p:cNvSpPr/>
          <p:nvPr/>
        </p:nvSpPr>
        <p:spPr bwMode="auto">
          <a:xfrm>
            <a:off x="2791719" y="4559076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5" name="직사각형 81">
            <a:extLst>
              <a:ext uri="{FF2B5EF4-FFF2-40B4-BE49-F238E27FC236}">
                <a16:creationId xmlns:a16="http://schemas.microsoft.com/office/drawing/2014/main" id="{62ED51AA-FFAF-1447-A866-D7BC8E169E76}"/>
              </a:ext>
            </a:extLst>
          </p:cNvPr>
          <p:cNvSpPr/>
          <p:nvPr/>
        </p:nvSpPr>
        <p:spPr bwMode="auto">
          <a:xfrm>
            <a:off x="3153945" y="4559076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6" name="직사각형 82">
            <a:extLst>
              <a:ext uri="{FF2B5EF4-FFF2-40B4-BE49-F238E27FC236}">
                <a16:creationId xmlns:a16="http://schemas.microsoft.com/office/drawing/2014/main" id="{F5D4718D-1244-784F-85E4-AA4CBB064A62}"/>
              </a:ext>
            </a:extLst>
          </p:cNvPr>
          <p:cNvSpPr/>
          <p:nvPr/>
        </p:nvSpPr>
        <p:spPr bwMode="auto">
          <a:xfrm>
            <a:off x="3516171" y="4559076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7" name="직사각형 83">
            <a:extLst>
              <a:ext uri="{FF2B5EF4-FFF2-40B4-BE49-F238E27FC236}">
                <a16:creationId xmlns:a16="http://schemas.microsoft.com/office/drawing/2014/main" id="{8E450741-D2E7-EE43-A491-4E048593E13C}"/>
              </a:ext>
            </a:extLst>
          </p:cNvPr>
          <p:cNvSpPr/>
          <p:nvPr/>
        </p:nvSpPr>
        <p:spPr bwMode="auto">
          <a:xfrm>
            <a:off x="3878397" y="4559076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8" name="직사각형 80">
            <a:extLst>
              <a:ext uri="{FF2B5EF4-FFF2-40B4-BE49-F238E27FC236}">
                <a16:creationId xmlns:a16="http://schemas.microsoft.com/office/drawing/2014/main" id="{001340DC-9642-4B41-8852-FB3CFFAEEF76}"/>
              </a:ext>
            </a:extLst>
          </p:cNvPr>
          <p:cNvSpPr/>
          <p:nvPr/>
        </p:nvSpPr>
        <p:spPr>
          <a:xfrm>
            <a:off x="395536" y="4653152"/>
            <a:ext cx="951290" cy="144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EHT-SIG-B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dirty="0">
                <a:solidFill>
                  <a:srgbClr val="000000"/>
                </a:solidFill>
              </a:rPr>
              <a:t>(1,2,1,2)</a:t>
            </a:r>
          </a:p>
        </p:txBody>
      </p:sp>
      <p:sp>
        <p:nvSpPr>
          <p:cNvPr id="92" name="사다리꼴 37">
            <a:extLst>
              <a:ext uri="{FF2B5EF4-FFF2-40B4-BE49-F238E27FC236}">
                <a16:creationId xmlns:a16="http://schemas.microsoft.com/office/drawing/2014/main" id="{75C6BAF8-4D13-3B40-8D60-9B4003704C1E}"/>
              </a:ext>
            </a:extLst>
          </p:cNvPr>
          <p:cNvSpPr/>
          <p:nvPr/>
        </p:nvSpPr>
        <p:spPr bwMode="auto">
          <a:xfrm>
            <a:off x="4240623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사다리꼴 37">
            <a:extLst>
              <a:ext uri="{FF2B5EF4-FFF2-40B4-BE49-F238E27FC236}">
                <a16:creationId xmlns:a16="http://schemas.microsoft.com/office/drawing/2014/main" id="{36B11D16-1B13-C740-A620-EC89CC8E2B74}"/>
              </a:ext>
            </a:extLst>
          </p:cNvPr>
          <p:cNvSpPr/>
          <p:nvPr/>
        </p:nvSpPr>
        <p:spPr bwMode="auto">
          <a:xfrm>
            <a:off x="4602849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사다리꼴 37">
            <a:extLst>
              <a:ext uri="{FF2B5EF4-FFF2-40B4-BE49-F238E27FC236}">
                <a16:creationId xmlns:a16="http://schemas.microsoft.com/office/drawing/2014/main" id="{0C2E48B6-D676-F840-94F9-80BE72AAA1AF}"/>
              </a:ext>
            </a:extLst>
          </p:cNvPr>
          <p:cNvSpPr/>
          <p:nvPr/>
        </p:nvSpPr>
        <p:spPr bwMode="auto">
          <a:xfrm>
            <a:off x="4965075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사다리꼴 37">
            <a:extLst>
              <a:ext uri="{FF2B5EF4-FFF2-40B4-BE49-F238E27FC236}">
                <a16:creationId xmlns:a16="http://schemas.microsoft.com/office/drawing/2014/main" id="{15DBB590-BE72-764F-8B1C-E88525FBE3A9}"/>
              </a:ext>
            </a:extLst>
          </p:cNvPr>
          <p:cNvSpPr/>
          <p:nvPr/>
        </p:nvSpPr>
        <p:spPr bwMode="auto">
          <a:xfrm>
            <a:off x="5327301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사다리꼴 37">
            <a:extLst>
              <a:ext uri="{FF2B5EF4-FFF2-40B4-BE49-F238E27FC236}">
                <a16:creationId xmlns:a16="http://schemas.microsoft.com/office/drawing/2014/main" id="{57638313-0260-B147-8B24-648FB5E5BF9C}"/>
              </a:ext>
            </a:extLst>
          </p:cNvPr>
          <p:cNvSpPr/>
          <p:nvPr/>
        </p:nvSpPr>
        <p:spPr bwMode="auto">
          <a:xfrm>
            <a:off x="5689527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사다리꼴 37">
            <a:extLst>
              <a:ext uri="{FF2B5EF4-FFF2-40B4-BE49-F238E27FC236}">
                <a16:creationId xmlns:a16="http://schemas.microsoft.com/office/drawing/2014/main" id="{91801BCC-8D73-0440-9273-0B611D9F3F3C}"/>
              </a:ext>
            </a:extLst>
          </p:cNvPr>
          <p:cNvSpPr/>
          <p:nvPr/>
        </p:nvSpPr>
        <p:spPr bwMode="auto">
          <a:xfrm>
            <a:off x="6051753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사다리꼴 37">
            <a:extLst>
              <a:ext uri="{FF2B5EF4-FFF2-40B4-BE49-F238E27FC236}">
                <a16:creationId xmlns:a16="http://schemas.microsoft.com/office/drawing/2014/main" id="{5FAE346C-C771-F145-ACF0-08B7E18BD654}"/>
              </a:ext>
            </a:extLst>
          </p:cNvPr>
          <p:cNvSpPr/>
          <p:nvPr/>
        </p:nvSpPr>
        <p:spPr bwMode="auto">
          <a:xfrm>
            <a:off x="6413979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사다리꼴 37">
            <a:extLst>
              <a:ext uri="{FF2B5EF4-FFF2-40B4-BE49-F238E27FC236}">
                <a16:creationId xmlns:a16="http://schemas.microsoft.com/office/drawing/2014/main" id="{4CA2D97F-8DFA-F146-975A-9F373CE4EE7C}"/>
              </a:ext>
            </a:extLst>
          </p:cNvPr>
          <p:cNvSpPr/>
          <p:nvPr/>
        </p:nvSpPr>
        <p:spPr bwMode="auto">
          <a:xfrm>
            <a:off x="6776203" y="1718993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사다리꼴 37">
            <a:extLst>
              <a:ext uri="{FF2B5EF4-FFF2-40B4-BE49-F238E27FC236}">
                <a16:creationId xmlns:a16="http://schemas.microsoft.com/office/drawing/2014/main" id="{D7EC0CD3-2CC8-2E4D-B502-537A13FAF951}"/>
              </a:ext>
            </a:extLst>
          </p:cNvPr>
          <p:cNvSpPr/>
          <p:nvPr/>
        </p:nvSpPr>
        <p:spPr bwMode="auto">
          <a:xfrm>
            <a:off x="4240623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사다리꼴 37">
            <a:extLst>
              <a:ext uri="{FF2B5EF4-FFF2-40B4-BE49-F238E27FC236}">
                <a16:creationId xmlns:a16="http://schemas.microsoft.com/office/drawing/2014/main" id="{9ADD3B32-1EDD-1F48-87C4-37A012726E39}"/>
              </a:ext>
            </a:extLst>
          </p:cNvPr>
          <p:cNvSpPr/>
          <p:nvPr/>
        </p:nvSpPr>
        <p:spPr bwMode="auto">
          <a:xfrm>
            <a:off x="4602849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사다리꼴 37">
            <a:extLst>
              <a:ext uri="{FF2B5EF4-FFF2-40B4-BE49-F238E27FC236}">
                <a16:creationId xmlns:a16="http://schemas.microsoft.com/office/drawing/2014/main" id="{9057C607-B018-6140-8E57-216D989D0CFA}"/>
              </a:ext>
            </a:extLst>
          </p:cNvPr>
          <p:cNvSpPr/>
          <p:nvPr/>
        </p:nvSpPr>
        <p:spPr bwMode="auto">
          <a:xfrm>
            <a:off x="4965075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사다리꼴 37">
            <a:extLst>
              <a:ext uri="{FF2B5EF4-FFF2-40B4-BE49-F238E27FC236}">
                <a16:creationId xmlns:a16="http://schemas.microsoft.com/office/drawing/2014/main" id="{E1BE60B2-9775-404F-BF3A-D8D1152162CD}"/>
              </a:ext>
            </a:extLst>
          </p:cNvPr>
          <p:cNvSpPr/>
          <p:nvPr/>
        </p:nvSpPr>
        <p:spPr bwMode="auto">
          <a:xfrm>
            <a:off x="5327301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사다리꼴 37">
            <a:extLst>
              <a:ext uri="{FF2B5EF4-FFF2-40B4-BE49-F238E27FC236}">
                <a16:creationId xmlns:a16="http://schemas.microsoft.com/office/drawing/2014/main" id="{70B800CB-629A-2245-8FE6-968F41B839F8}"/>
              </a:ext>
            </a:extLst>
          </p:cNvPr>
          <p:cNvSpPr/>
          <p:nvPr/>
        </p:nvSpPr>
        <p:spPr bwMode="auto">
          <a:xfrm>
            <a:off x="5689527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사다리꼴 37">
            <a:extLst>
              <a:ext uri="{FF2B5EF4-FFF2-40B4-BE49-F238E27FC236}">
                <a16:creationId xmlns:a16="http://schemas.microsoft.com/office/drawing/2014/main" id="{63594617-A195-734C-A5A3-FEAD6B2460ED}"/>
              </a:ext>
            </a:extLst>
          </p:cNvPr>
          <p:cNvSpPr/>
          <p:nvPr/>
        </p:nvSpPr>
        <p:spPr bwMode="auto">
          <a:xfrm>
            <a:off x="6051753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사다리꼴 37">
            <a:extLst>
              <a:ext uri="{FF2B5EF4-FFF2-40B4-BE49-F238E27FC236}">
                <a16:creationId xmlns:a16="http://schemas.microsoft.com/office/drawing/2014/main" id="{3BDC0F44-5B30-8843-B624-62DEC9D7AB3D}"/>
              </a:ext>
            </a:extLst>
          </p:cNvPr>
          <p:cNvSpPr/>
          <p:nvPr/>
        </p:nvSpPr>
        <p:spPr bwMode="auto">
          <a:xfrm>
            <a:off x="6413979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사다리꼴 37">
            <a:extLst>
              <a:ext uri="{FF2B5EF4-FFF2-40B4-BE49-F238E27FC236}">
                <a16:creationId xmlns:a16="http://schemas.microsoft.com/office/drawing/2014/main" id="{6BD2AE76-A6C8-4444-A00C-053D313267BA}"/>
              </a:ext>
            </a:extLst>
          </p:cNvPr>
          <p:cNvSpPr/>
          <p:nvPr/>
        </p:nvSpPr>
        <p:spPr bwMode="auto">
          <a:xfrm>
            <a:off x="6776203" y="2392561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사다리꼴 37">
            <a:extLst>
              <a:ext uri="{FF2B5EF4-FFF2-40B4-BE49-F238E27FC236}">
                <a16:creationId xmlns:a16="http://schemas.microsoft.com/office/drawing/2014/main" id="{54A5F7B5-0427-AC49-80F3-F72A351F9500}"/>
              </a:ext>
            </a:extLst>
          </p:cNvPr>
          <p:cNvSpPr/>
          <p:nvPr/>
        </p:nvSpPr>
        <p:spPr bwMode="auto">
          <a:xfrm>
            <a:off x="2791719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사다리꼴 37">
            <a:extLst>
              <a:ext uri="{FF2B5EF4-FFF2-40B4-BE49-F238E27FC236}">
                <a16:creationId xmlns:a16="http://schemas.microsoft.com/office/drawing/2014/main" id="{CE9C235A-CF24-7F44-BD9E-B13C425F7103}"/>
              </a:ext>
            </a:extLst>
          </p:cNvPr>
          <p:cNvSpPr/>
          <p:nvPr/>
        </p:nvSpPr>
        <p:spPr bwMode="auto">
          <a:xfrm>
            <a:off x="3153945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사다리꼴 37">
            <a:extLst>
              <a:ext uri="{FF2B5EF4-FFF2-40B4-BE49-F238E27FC236}">
                <a16:creationId xmlns:a16="http://schemas.microsoft.com/office/drawing/2014/main" id="{FDFBD416-C052-1241-A440-DCDE8B895FF3}"/>
              </a:ext>
            </a:extLst>
          </p:cNvPr>
          <p:cNvSpPr/>
          <p:nvPr/>
        </p:nvSpPr>
        <p:spPr bwMode="auto">
          <a:xfrm>
            <a:off x="3516171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사다리꼴 37">
            <a:extLst>
              <a:ext uri="{FF2B5EF4-FFF2-40B4-BE49-F238E27FC236}">
                <a16:creationId xmlns:a16="http://schemas.microsoft.com/office/drawing/2014/main" id="{E9A3BB73-2415-E34B-BAE2-1DACFBBB0EA8}"/>
              </a:ext>
            </a:extLst>
          </p:cNvPr>
          <p:cNvSpPr/>
          <p:nvPr/>
        </p:nvSpPr>
        <p:spPr bwMode="auto">
          <a:xfrm>
            <a:off x="3878397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사다리꼴 37">
            <a:extLst>
              <a:ext uri="{FF2B5EF4-FFF2-40B4-BE49-F238E27FC236}">
                <a16:creationId xmlns:a16="http://schemas.microsoft.com/office/drawing/2014/main" id="{DF8416A1-530D-E74A-893C-A1C023233FD8}"/>
              </a:ext>
            </a:extLst>
          </p:cNvPr>
          <p:cNvSpPr/>
          <p:nvPr/>
        </p:nvSpPr>
        <p:spPr bwMode="auto">
          <a:xfrm>
            <a:off x="4240623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사다리꼴 37">
            <a:extLst>
              <a:ext uri="{FF2B5EF4-FFF2-40B4-BE49-F238E27FC236}">
                <a16:creationId xmlns:a16="http://schemas.microsoft.com/office/drawing/2014/main" id="{33DE5FFF-35E1-614B-B636-9560A888767B}"/>
              </a:ext>
            </a:extLst>
          </p:cNvPr>
          <p:cNvSpPr/>
          <p:nvPr/>
        </p:nvSpPr>
        <p:spPr bwMode="auto">
          <a:xfrm>
            <a:off x="4602849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사다리꼴 37">
            <a:extLst>
              <a:ext uri="{FF2B5EF4-FFF2-40B4-BE49-F238E27FC236}">
                <a16:creationId xmlns:a16="http://schemas.microsoft.com/office/drawing/2014/main" id="{F8710AC1-9062-364F-91AA-4FD04EE895DF}"/>
              </a:ext>
            </a:extLst>
          </p:cNvPr>
          <p:cNvSpPr/>
          <p:nvPr/>
        </p:nvSpPr>
        <p:spPr bwMode="auto">
          <a:xfrm>
            <a:off x="4965075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사다리꼴 37">
            <a:extLst>
              <a:ext uri="{FF2B5EF4-FFF2-40B4-BE49-F238E27FC236}">
                <a16:creationId xmlns:a16="http://schemas.microsoft.com/office/drawing/2014/main" id="{6E440851-2315-9B45-97E1-AC8F82AAC68F}"/>
              </a:ext>
            </a:extLst>
          </p:cNvPr>
          <p:cNvSpPr/>
          <p:nvPr/>
        </p:nvSpPr>
        <p:spPr bwMode="auto">
          <a:xfrm>
            <a:off x="5327301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사다리꼴 37">
            <a:extLst>
              <a:ext uri="{FF2B5EF4-FFF2-40B4-BE49-F238E27FC236}">
                <a16:creationId xmlns:a16="http://schemas.microsoft.com/office/drawing/2014/main" id="{B144FD77-1AC9-7347-8D1C-02DC7ED9F3E2}"/>
              </a:ext>
            </a:extLst>
          </p:cNvPr>
          <p:cNvSpPr/>
          <p:nvPr/>
        </p:nvSpPr>
        <p:spPr bwMode="auto">
          <a:xfrm>
            <a:off x="5689527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사다리꼴 37">
            <a:extLst>
              <a:ext uri="{FF2B5EF4-FFF2-40B4-BE49-F238E27FC236}">
                <a16:creationId xmlns:a16="http://schemas.microsoft.com/office/drawing/2014/main" id="{7C37EDE4-60D1-164A-BEB3-3F36C6CE6B49}"/>
              </a:ext>
            </a:extLst>
          </p:cNvPr>
          <p:cNvSpPr/>
          <p:nvPr/>
        </p:nvSpPr>
        <p:spPr bwMode="auto">
          <a:xfrm>
            <a:off x="6051753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사다리꼴 37">
            <a:extLst>
              <a:ext uri="{FF2B5EF4-FFF2-40B4-BE49-F238E27FC236}">
                <a16:creationId xmlns:a16="http://schemas.microsoft.com/office/drawing/2014/main" id="{09AFD3FD-CBDF-F549-8FAE-D884AB7D889F}"/>
              </a:ext>
            </a:extLst>
          </p:cNvPr>
          <p:cNvSpPr/>
          <p:nvPr/>
        </p:nvSpPr>
        <p:spPr bwMode="auto">
          <a:xfrm>
            <a:off x="6413979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사다리꼴 37">
            <a:extLst>
              <a:ext uri="{FF2B5EF4-FFF2-40B4-BE49-F238E27FC236}">
                <a16:creationId xmlns:a16="http://schemas.microsoft.com/office/drawing/2014/main" id="{E339CE68-7510-6F43-B074-D7FBDCB98570}"/>
              </a:ext>
            </a:extLst>
          </p:cNvPr>
          <p:cNvSpPr/>
          <p:nvPr/>
        </p:nvSpPr>
        <p:spPr bwMode="auto">
          <a:xfrm>
            <a:off x="6776203" y="29235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사다리꼴 37">
            <a:extLst>
              <a:ext uri="{FF2B5EF4-FFF2-40B4-BE49-F238E27FC236}">
                <a16:creationId xmlns:a16="http://schemas.microsoft.com/office/drawing/2014/main" id="{AEF59E21-BD4F-7E4C-A6E0-D2776A67D554}"/>
              </a:ext>
            </a:extLst>
          </p:cNvPr>
          <p:cNvSpPr/>
          <p:nvPr/>
        </p:nvSpPr>
        <p:spPr bwMode="auto">
          <a:xfrm>
            <a:off x="2791719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사다리꼴 37">
            <a:extLst>
              <a:ext uri="{FF2B5EF4-FFF2-40B4-BE49-F238E27FC236}">
                <a16:creationId xmlns:a16="http://schemas.microsoft.com/office/drawing/2014/main" id="{D4646453-06EC-0942-A42A-9BCF962D6C72}"/>
              </a:ext>
            </a:extLst>
          </p:cNvPr>
          <p:cNvSpPr/>
          <p:nvPr/>
        </p:nvSpPr>
        <p:spPr bwMode="auto">
          <a:xfrm>
            <a:off x="3153945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사다리꼴 37">
            <a:extLst>
              <a:ext uri="{FF2B5EF4-FFF2-40B4-BE49-F238E27FC236}">
                <a16:creationId xmlns:a16="http://schemas.microsoft.com/office/drawing/2014/main" id="{3AFE3AA0-AD3F-3C47-B631-37D1030302AD}"/>
              </a:ext>
            </a:extLst>
          </p:cNvPr>
          <p:cNvSpPr/>
          <p:nvPr/>
        </p:nvSpPr>
        <p:spPr bwMode="auto">
          <a:xfrm>
            <a:off x="3516171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사다리꼴 37">
            <a:extLst>
              <a:ext uri="{FF2B5EF4-FFF2-40B4-BE49-F238E27FC236}">
                <a16:creationId xmlns:a16="http://schemas.microsoft.com/office/drawing/2014/main" id="{F18A8078-0DC0-A444-91B0-2B7FF3B172B5}"/>
              </a:ext>
            </a:extLst>
          </p:cNvPr>
          <p:cNvSpPr/>
          <p:nvPr/>
        </p:nvSpPr>
        <p:spPr bwMode="auto">
          <a:xfrm>
            <a:off x="3878397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사다리꼴 37">
            <a:extLst>
              <a:ext uri="{FF2B5EF4-FFF2-40B4-BE49-F238E27FC236}">
                <a16:creationId xmlns:a16="http://schemas.microsoft.com/office/drawing/2014/main" id="{57521283-ECA8-8146-9D41-92DEDACAD969}"/>
              </a:ext>
            </a:extLst>
          </p:cNvPr>
          <p:cNvSpPr/>
          <p:nvPr/>
        </p:nvSpPr>
        <p:spPr bwMode="auto">
          <a:xfrm>
            <a:off x="4240623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사다리꼴 37">
            <a:extLst>
              <a:ext uri="{FF2B5EF4-FFF2-40B4-BE49-F238E27FC236}">
                <a16:creationId xmlns:a16="http://schemas.microsoft.com/office/drawing/2014/main" id="{9A7E19DA-F2F4-9249-8F16-56650B59AD76}"/>
              </a:ext>
            </a:extLst>
          </p:cNvPr>
          <p:cNvSpPr/>
          <p:nvPr/>
        </p:nvSpPr>
        <p:spPr bwMode="auto">
          <a:xfrm>
            <a:off x="4602849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사다리꼴 37">
            <a:extLst>
              <a:ext uri="{FF2B5EF4-FFF2-40B4-BE49-F238E27FC236}">
                <a16:creationId xmlns:a16="http://schemas.microsoft.com/office/drawing/2014/main" id="{C3AEDEC1-19E9-D344-93C8-CD0B8D1E34F2}"/>
              </a:ext>
            </a:extLst>
          </p:cNvPr>
          <p:cNvSpPr/>
          <p:nvPr/>
        </p:nvSpPr>
        <p:spPr bwMode="auto">
          <a:xfrm>
            <a:off x="4965075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사다리꼴 37">
            <a:extLst>
              <a:ext uri="{FF2B5EF4-FFF2-40B4-BE49-F238E27FC236}">
                <a16:creationId xmlns:a16="http://schemas.microsoft.com/office/drawing/2014/main" id="{1AA4D6F3-236F-8342-AF4C-AEF43A863F2A}"/>
              </a:ext>
            </a:extLst>
          </p:cNvPr>
          <p:cNvSpPr/>
          <p:nvPr/>
        </p:nvSpPr>
        <p:spPr bwMode="auto">
          <a:xfrm>
            <a:off x="5327301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사다리꼴 37">
            <a:extLst>
              <a:ext uri="{FF2B5EF4-FFF2-40B4-BE49-F238E27FC236}">
                <a16:creationId xmlns:a16="http://schemas.microsoft.com/office/drawing/2014/main" id="{AF91D1FC-80B8-6948-B4DB-D5BE0DFAB3ED}"/>
              </a:ext>
            </a:extLst>
          </p:cNvPr>
          <p:cNvSpPr/>
          <p:nvPr/>
        </p:nvSpPr>
        <p:spPr bwMode="auto">
          <a:xfrm>
            <a:off x="5689527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사다리꼴 37">
            <a:extLst>
              <a:ext uri="{FF2B5EF4-FFF2-40B4-BE49-F238E27FC236}">
                <a16:creationId xmlns:a16="http://schemas.microsoft.com/office/drawing/2014/main" id="{D86D33D2-3660-B541-8A91-FDAF58C40423}"/>
              </a:ext>
            </a:extLst>
          </p:cNvPr>
          <p:cNvSpPr/>
          <p:nvPr/>
        </p:nvSpPr>
        <p:spPr bwMode="auto">
          <a:xfrm>
            <a:off x="6051753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사다리꼴 37">
            <a:extLst>
              <a:ext uri="{FF2B5EF4-FFF2-40B4-BE49-F238E27FC236}">
                <a16:creationId xmlns:a16="http://schemas.microsoft.com/office/drawing/2014/main" id="{058ED1D6-BD17-F249-A129-102A3A21A7B5}"/>
              </a:ext>
            </a:extLst>
          </p:cNvPr>
          <p:cNvSpPr/>
          <p:nvPr/>
        </p:nvSpPr>
        <p:spPr bwMode="auto">
          <a:xfrm>
            <a:off x="6413979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사다리꼴 37">
            <a:extLst>
              <a:ext uri="{FF2B5EF4-FFF2-40B4-BE49-F238E27FC236}">
                <a16:creationId xmlns:a16="http://schemas.microsoft.com/office/drawing/2014/main" id="{436442FF-78B4-C24D-A985-F3789E5E4167}"/>
              </a:ext>
            </a:extLst>
          </p:cNvPr>
          <p:cNvSpPr/>
          <p:nvPr/>
        </p:nvSpPr>
        <p:spPr bwMode="auto">
          <a:xfrm>
            <a:off x="6776203" y="3429000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사다리꼴 37">
            <a:extLst>
              <a:ext uri="{FF2B5EF4-FFF2-40B4-BE49-F238E27FC236}">
                <a16:creationId xmlns:a16="http://schemas.microsoft.com/office/drawing/2014/main" id="{D65B77E5-FD1C-434D-8DC5-B780D67A8FF9}"/>
              </a:ext>
            </a:extLst>
          </p:cNvPr>
          <p:cNvSpPr/>
          <p:nvPr/>
        </p:nvSpPr>
        <p:spPr bwMode="auto">
          <a:xfrm>
            <a:off x="2791719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사다리꼴 37">
            <a:extLst>
              <a:ext uri="{FF2B5EF4-FFF2-40B4-BE49-F238E27FC236}">
                <a16:creationId xmlns:a16="http://schemas.microsoft.com/office/drawing/2014/main" id="{511E4203-8E72-3349-8840-FA1E4EFEFE6F}"/>
              </a:ext>
            </a:extLst>
          </p:cNvPr>
          <p:cNvSpPr/>
          <p:nvPr/>
        </p:nvSpPr>
        <p:spPr bwMode="auto">
          <a:xfrm>
            <a:off x="3153945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사다리꼴 37">
            <a:extLst>
              <a:ext uri="{FF2B5EF4-FFF2-40B4-BE49-F238E27FC236}">
                <a16:creationId xmlns:a16="http://schemas.microsoft.com/office/drawing/2014/main" id="{68150792-61E6-BD47-8404-CD0731726437}"/>
              </a:ext>
            </a:extLst>
          </p:cNvPr>
          <p:cNvSpPr/>
          <p:nvPr/>
        </p:nvSpPr>
        <p:spPr bwMode="auto">
          <a:xfrm>
            <a:off x="3516171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사다리꼴 37">
            <a:extLst>
              <a:ext uri="{FF2B5EF4-FFF2-40B4-BE49-F238E27FC236}">
                <a16:creationId xmlns:a16="http://schemas.microsoft.com/office/drawing/2014/main" id="{18428CEE-6E7C-EF4D-B314-4C32816E0C6C}"/>
              </a:ext>
            </a:extLst>
          </p:cNvPr>
          <p:cNvSpPr/>
          <p:nvPr/>
        </p:nvSpPr>
        <p:spPr bwMode="auto">
          <a:xfrm>
            <a:off x="3878397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사다리꼴 37">
            <a:extLst>
              <a:ext uri="{FF2B5EF4-FFF2-40B4-BE49-F238E27FC236}">
                <a16:creationId xmlns:a16="http://schemas.microsoft.com/office/drawing/2014/main" id="{26F7192D-1E73-6647-9DD3-D932A6453847}"/>
              </a:ext>
            </a:extLst>
          </p:cNvPr>
          <p:cNvSpPr/>
          <p:nvPr/>
        </p:nvSpPr>
        <p:spPr bwMode="auto">
          <a:xfrm>
            <a:off x="4240623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사다리꼴 37">
            <a:extLst>
              <a:ext uri="{FF2B5EF4-FFF2-40B4-BE49-F238E27FC236}">
                <a16:creationId xmlns:a16="http://schemas.microsoft.com/office/drawing/2014/main" id="{3926A135-134D-CE43-A854-EF918EC25BAF}"/>
              </a:ext>
            </a:extLst>
          </p:cNvPr>
          <p:cNvSpPr/>
          <p:nvPr/>
        </p:nvSpPr>
        <p:spPr bwMode="auto">
          <a:xfrm>
            <a:off x="4602849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사다리꼴 37">
            <a:extLst>
              <a:ext uri="{FF2B5EF4-FFF2-40B4-BE49-F238E27FC236}">
                <a16:creationId xmlns:a16="http://schemas.microsoft.com/office/drawing/2014/main" id="{75170AD9-5EF0-A847-B8D6-B68175BA6039}"/>
              </a:ext>
            </a:extLst>
          </p:cNvPr>
          <p:cNvSpPr/>
          <p:nvPr/>
        </p:nvSpPr>
        <p:spPr bwMode="auto">
          <a:xfrm>
            <a:off x="4965075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사다리꼴 37">
            <a:extLst>
              <a:ext uri="{FF2B5EF4-FFF2-40B4-BE49-F238E27FC236}">
                <a16:creationId xmlns:a16="http://schemas.microsoft.com/office/drawing/2014/main" id="{131BD51F-9CEC-E043-BD11-C861C85F820B}"/>
              </a:ext>
            </a:extLst>
          </p:cNvPr>
          <p:cNvSpPr/>
          <p:nvPr/>
        </p:nvSpPr>
        <p:spPr bwMode="auto">
          <a:xfrm>
            <a:off x="5327301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사다리꼴 37">
            <a:extLst>
              <a:ext uri="{FF2B5EF4-FFF2-40B4-BE49-F238E27FC236}">
                <a16:creationId xmlns:a16="http://schemas.microsoft.com/office/drawing/2014/main" id="{CB0E197E-87F3-7844-B3E3-F69D69A2E26E}"/>
              </a:ext>
            </a:extLst>
          </p:cNvPr>
          <p:cNvSpPr/>
          <p:nvPr/>
        </p:nvSpPr>
        <p:spPr bwMode="auto">
          <a:xfrm>
            <a:off x="5689527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사다리꼴 37">
            <a:extLst>
              <a:ext uri="{FF2B5EF4-FFF2-40B4-BE49-F238E27FC236}">
                <a16:creationId xmlns:a16="http://schemas.microsoft.com/office/drawing/2014/main" id="{215E0877-7D99-7140-BA04-56548918BBDC}"/>
              </a:ext>
            </a:extLst>
          </p:cNvPr>
          <p:cNvSpPr/>
          <p:nvPr/>
        </p:nvSpPr>
        <p:spPr bwMode="auto">
          <a:xfrm>
            <a:off x="6051753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사다리꼴 37">
            <a:extLst>
              <a:ext uri="{FF2B5EF4-FFF2-40B4-BE49-F238E27FC236}">
                <a16:creationId xmlns:a16="http://schemas.microsoft.com/office/drawing/2014/main" id="{8AC5E356-742D-5543-9A15-154691D543BB}"/>
              </a:ext>
            </a:extLst>
          </p:cNvPr>
          <p:cNvSpPr/>
          <p:nvPr/>
        </p:nvSpPr>
        <p:spPr bwMode="auto">
          <a:xfrm>
            <a:off x="6413979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사다리꼴 37">
            <a:extLst>
              <a:ext uri="{FF2B5EF4-FFF2-40B4-BE49-F238E27FC236}">
                <a16:creationId xmlns:a16="http://schemas.microsoft.com/office/drawing/2014/main" id="{629E8CE1-43F3-DC42-8B40-8CDD0712DCB3}"/>
              </a:ext>
            </a:extLst>
          </p:cNvPr>
          <p:cNvSpPr/>
          <p:nvPr/>
        </p:nvSpPr>
        <p:spPr bwMode="auto">
          <a:xfrm>
            <a:off x="6776203" y="3959968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직사각형 43">
            <a:extLst>
              <a:ext uri="{FF2B5EF4-FFF2-40B4-BE49-F238E27FC236}">
                <a16:creationId xmlns:a16="http://schemas.microsoft.com/office/drawing/2014/main" id="{7745396D-83D6-F446-AE2B-1F3A557F294A}"/>
              </a:ext>
            </a:extLst>
          </p:cNvPr>
          <p:cNvSpPr/>
          <p:nvPr/>
        </p:nvSpPr>
        <p:spPr bwMode="auto">
          <a:xfrm>
            <a:off x="4240623" y="4559076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3" name="직사각형 44">
            <a:extLst>
              <a:ext uri="{FF2B5EF4-FFF2-40B4-BE49-F238E27FC236}">
                <a16:creationId xmlns:a16="http://schemas.microsoft.com/office/drawing/2014/main" id="{B7E1F19C-7CE2-FF4B-A3A1-AD90CD85AC6C}"/>
              </a:ext>
            </a:extLst>
          </p:cNvPr>
          <p:cNvSpPr/>
          <p:nvPr/>
        </p:nvSpPr>
        <p:spPr bwMode="auto">
          <a:xfrm>
            <a:off x="4602849" y="4559076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4" name="직사각형 78">
            <a:extLst>
              <a:ext uri="{FF2B5EF4-FFF2-40B4-BE49-F238E27FC236}">
                <a16:creationId xmlns:a16="http://schemas.microsoft.com/office/drawing/2014/main" id="{362391E8-83C9-2A47-81C3-32E90721641D}"/>
              </a:ext>
            </a:extLst>
          </p:cNvPr>
          <p:cNvSpPr/>
          <p:nvPr/>
        </p:nvSpPr>
        <p:spPr bwMode="auto">
          <a:xfrm>
            <a:off x="4965075" y="4559076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5" name="직사각형 79">
            <a:extLst>
              <a:ext uri="{FF2B5EF4-FFF2-40B4-BE49-F238E27FC236}">
                <a16:creationId xmlns:a16="http://schemas.microsoft.com/office/drawing/2014/main" id="{1A9A1BFA-EFB4-A641-8AD7-3EC16B496FE5}"/>
              </a:ext>
            </a:extLst>
          </p:cNvPr>
          <p:cNvSpPr/>
          <p:nvPr/>
        </p:nvSpPr>
        <p:spPr bwMode="auto">
          <a:xfrm>
            <a:off x="5327301" y="4559076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6" name="직사각형 80">
            <a:extLst>
              <a:ext uri="{FF2B5EF4-FFF2-40B4-BE49-F238E27FC236}">
                <a16:creationId xmlns:a16="http://schemas.microsoft.com/office/drawing/2014/main" id="{3B832537-8C6C-0D49-B925-888905B246E1}"/>
              </a:ext>
            </a:extLst>
          </p:cNvPr>
          <p:cNvSpPr/>
          <p:nvPr/>
        </p:nvSpPr>
        <p:spPr bwMode="auto">
          <a:xfrm>
            <a:off x="5689527" y="4559076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7" name="직사각형 81">
            <a:extLst>
              <a:ext uri="{FF2B5EF4-FFF2-40B4-BE49-F238E27FC236}">
                <a16:creationId xmlns:a16="http://schemas.microsoft.com/office/drawing/2014/main" id="{32354DA6-6F87-5C41-8745-835B4C471B6B}"/>
              </a:ext>
            </a:extLst>
          </p:cNvPr>
          <p:cNvSpPr/>
          <p:nvPr/>
        </p:nvSpPr>
        <p:spPr bwMode="auto">
          <a:xfrm>
            <a:off x="6051753" y="4559076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8" name="직사각형 82">
            <a:extLst>
              <a:ext uri="{FF2B5EF4-FFF2-40B4-BE49-F238E27FC236}">
                <a16:creationId xmlns:a16="http://schemas.microsoft.com/office/drawing/2014/main" id="{628F2ADA-7863-FD43-964E-19A5C549B7D7}"/>
              </a:ext>
            </a:extLst>
          </p:cNvPr>
          <p:cNvSpPr/>
          <p:nvPr/>
        </p:nvSpPr>
        <p:spPr bwMode="auto">
          <a:xfrm>
            <a:off x="6413979" y="4559076"/>
            <a:ext cx="360000" cy="288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9" name="직사각형 83">
            <a:extLst>
              <a:ext uri="{FF2B5EF4-FFF2-40B4-BE49-F238E27FC236}">
                <a16:creationId xmlns:a16="http://schemas.microsoft.com/office/drawing/2014/main" id="{F9FF7F09-7BE4-EB49-9E2A-FA4EB1D16485}"/>
              </a:ext>
            </a:extLst>
          </p:cNvPr>
          <p:cNvSpPr/>
          <p:nvPr/>
        </p:nvSpPr>
        <p:spPr bwMode="auto">
          <a:xfrm>
            <a:off x="6776203" y="4559076"/>
            <a:ext cx="360000" cy="288000"/>
          </a:xfrm>
          <a:prstGeom prst="rect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50" name="직사각형 80">
            <a:extLst>
              <a:ext uri="{FF2B5EF4-FFF2-40B4-BE49-F238E27FC236}">
                <a16:creationId xmlns:a16="http://schemas.microsoft.com/office/drawing/2014/main" id="{58C8EECF-3948-6642-813E-8D477CBE2B48}"/>
              </a:ext>
            </a:extLst>
          </p:cNvPr>
          <p:cNvSpPr/>
          <p:nvPr/>
        </p:nvSpPr>
        <p:spPr>
          <a:xfrm>
            <a:off x="395536" y="3140968"/>
            <a:ext cx="648032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320MHz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Preamble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Puncturing</a:t>
            </a:r>
          </a:p>
        </p:txBody>
      </p:sp>
      <p:sp>
        <p:nvSpPr>
          <p:cNvPr id="251" name="사다리꼴 37">
            <a:extLst>
              <a:ext uri="{FF2B5EF4-FFF2-40B4-BE49-F238E27FC236}">
                <a16:creationId xmlns:a16="http://schemas.microsoft.com/office/drawing/2014/main" id="{428166DB-CB65-1E49-9BE9-A3CD3E65280D}"/>
              </a:ext>
            </a:extLst>
          </p:cNvPr>
          <p:cNvSpPr/>
          <p:nvPr/>
        </p:nvSpPr>
        <p:spPr bwMode="auto">
          <a:xfrm>
            <a:off x="7777150" y="2199554"/>
            <a:ext cx="216000" cy="216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사다리꼴 37">
            <a:extLst>
              <a:ext uri="{FF2B5EF4-FFF2-40B4-BE49-F238E27FC236}">
                <a16:creationId xmlns:a16="http://schemas.microsoft.com/office/drawing/2014/main" id="{26E082D0-F412-7049-97AC-94B3DBEDB012}"/>
              </a:ext>
            </a:extLst>
          </p:cNvPr>
          <p:cNvSpPr/>
          <p:nvPr/>
        </p:nvSpPr>
        <p:spPr bwMode="auto">
          <a:xfrm>
            <a:off x="7777150" y="1838075"/>
            <a:ext cx="216000" cy="216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사다리꼴 37">
            <a:extLst>
              <a:ext uri="{FF2B5EF4-FFF2-40B4-BE49-F238E27FC236}">
                <a16:creationId xmlns:a16="http://schemas.microsoft.com/office/drawing/2014/main" id="{BA9EED68-9DB0-844A-8B34-C8747F3E5210}"/>
              </a:ext>
            </a:extLst>
          </p:cNvPr>
          <p:cNvSpPr/>
          <p:nvPr/>
        </p:nvSpPr>
        <p:spPr bwMode="auto">
          <a:xfrm>
            <a:off x="7777150" y="2562946"/>
            <a:ext cx="216000" cy="216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직사각형 80">
            <a:extLst>
              <a:ext uri="{FF2B5EF4-FFF2-40B4-BE49-F238E27FC236}">
                <a16:creationId xmlns:a16="http://schemas.microsoft.com/office/drawing/2014/main" id="{F7B91465-FA0F-6E49-865F-D3D3FFE604CC}"/>
              </a:ext>
            </a:extLst>
          </p:cNvPr>
          <p:cNvSpPr/>
          <p:nvPr/>
        </p:nvSpPr>
        <p:spPr>
          <a:xfrm>
            <a:off x="8117964" y="1838075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Idle</a:t>
            </a:r>
          </a:p>
        </p:txBody>
      </p:sp>
      <p:sp>
        <p:nvSpPr>
          <p:cNvPr id="255" name="직사각형 80">
            <a:extLst>
              <a:ext uri="{FF2B5EF4-FFF2-40B4-BE49-F238E27FC236}">
                <a16:creationId xmlns:a16="http://schemas.microsoft.com/office/drawing/2014/main" id="{BB24325A-4B75-F34B-9B4D-608DD5B67EBE}"/>
              </a:ext>
            </a:extLst>
          </p:cNvPr>
          <p:cNvSpPr/>
          <p:nvPr/>
        </p:nvSpPr>
        <p:spPr>
          <a:xfrm>
            <a:off x="8117964" y="2199554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Busy</a:t>
            </a:r>
          </a:p>
        </p:txBody>
      </p:sp>
      <p:sp>
        <p:nvSpPr>
          <p:cNvPr id="256" name="직사각형 80">
            <a:extLst>
              <a:ext uri="{FF2B5EF4-FFF2-40B4-BE49-F238E27FC236}">
                <a16:creationId xmlns:a16="http://schemas.microsoft.com/office/drawing/2014/main" id="{0ADE4FE6-DAD5-6E4A-B413-72371B280702}"/>
              </a:ext>
            </a:extLst>
          </p:cNvPr>
          <p:cNvSpPr/>
          <p:nvPr/>
        </p:nvSpPr>
        <p:spPr>
          <a:xfrm>
            <a:off x="8117964" y="2562946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Idle or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Busy</a:t>
            </a:r>
          </a:p>
        </p:txBody>
      </p:sp>
      <p:sp>
        <p:nvSpPr>
          <p:cNvPr id="257" name="Left Bracket 256">
            <a:extLst>
              <a:ext uri="{FF2B5EF4-FFF2-40B4-BE49-F238E27FC236}">
                <a16:creationId xmlns:a16="http://schemas.microsoft.com/office/drawing/2014/main" id="{5765DD4F-54BF-F14A-B224-99AF836EAC57}"/>
              </a:ext>
            </a:extLst>
          </p:cNvPr>
          <p:cNvSpPr/>
          <p:nvPr/>
        </p:nvSpPr>
        <p:spPr bwMode="auto">
          <a:xfrm>
            <a:off x="1187624" y="2564904"/>
            <a:ext cx="72000" cy="162000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B4EBE07-E87F-414F-BCAD-DAB0A5072FF6}"/>
              </a:ext>
            </a:extLst>
          </p:cNvPr>
          <p:cNvSpPr txBox="1"/>
          <p:nvPr/>
        </p:nvSpPr>
        <p:spPr>
          <a:xfrm>
            <a:off x="7164288" y="5066761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320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65C106C-747F-8644-A6E7-A4AA3F8C217B}"/>
              </a:ext>
            </a:extLst>
          </p:cNvPr>
          <p:cNvCxnSpPr/>
          <p:nvPr/>
        </p:nvCxnSpPr>
        <p:spPr bwMode="auto">
          <a:xfrm>
            <a:off x="1328375" y="5138769"/>
            <a:ext cx="579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5E10D212-B3DB-9745-BF75-2B24CDB80A80}"/>
              </a:ext>
            </a:extLst>
          </p:cNvPr>
          <p:cNvCxnSpPr/>
          <p:nvPr/>
        </p:nvCxnSpPr>
        <p:spPr bwMode="auto">
          <a:xfrm>
            <a:off x="1328375" y="5066761"/>
            <a:ext cx="75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E348874A-05D2-674F-B680-B9E265861361}"/>
              </a:ext>
            </a:extLst>
          </p:cNvPr>
          <p:cNvSpPr txBox="1"/>
          <p:nvPr/>
        </p:nvSpPr>
        <p:spPr>
          <a:xfrm>
            <a:off x="827584" y="4976330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40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233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57974-A5A5-5048-8668-8CEB72901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320MHz EHT PPDU BW modes (Option 3)</a:t>
            </a:r>
          </a:p>
        </p:txBody>
      </p:sp>
      <p:sp>
        <p:nvSpPr>
          <p:cNvPr id="199" name="Content Placeholder 198">
            <a:extLst>
              <a:ext uri="{FF2B5EF4-FFF2-40B4-BE49-F238E27FC236}">
                <a16:creationId xmlns:a16="http://schemas.microsoft.com/office/drawing/2014/main" id="{03B6A755-5254-EC42-B685-B0A82B53C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3" y="4293096"/>
            <a:ext cx="7770813" cy="1634839"/>
          </a:xfrm>
        </p:spPr>
        <p:txBody>
          <a:bodyPr/>
          <a:lstStyle/>
          <a:p>
            <a:r>
              <a:rPr lang="en-US" dirty="0"/>
              <a:t>Low signaling overhead vs. Inflexible puncturing patterns</a:t>
            </a:r>
          </a:p>
          <a:p>
            <a:pPr lvl="1"/>
            <a:r>
              <a:rPr lang="en-US" dirty="0"/>
              <a:t>Different SIG-B information per 20MHz </a:t>
            </a:r>
            <a:r>
              <a:rPr lang="en-US" dirty="0" err="1"/>
              <a:t>upto</a:t>
            </a:r>
            <a:r>
              <a:rPr lang="en-US" dirty="0"/>
              <a:t> 80MHz</a:t>
            </a:r>
          </a:p>
          <a:p>
            <a:pPr lvl="1"/>
            <a:r>
              <a:rPr lang="en-US" dirty="0"/>
              <a:t>Receiver should decode four SIG-B content channels in Primary 80MHz, therefore the puncturing is only enabled in the other secondary channels excluding the P80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C793F-8440-5147-9D86-F81F56A60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00" name="Footer Placeholder 4">
            <a:extLst>
              <a:ext uri="{FF2B5EF4-FFF2-40B4-BE49-F238E27FC236}">
                <a16:creationId xmlns:a16="http://schemas.microsoft.com/office/drawing/2014/main" id="{D3E852C5-32A9-4E41-9D6B-B2169566DC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John Son (WILUS),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6602FE-CC15-1E48-9093-82922FF838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115" name="사다리꼴 37">
            <a:extLst>
              <a:ext uri="{FF2B5EF4-FFF2-40B4-BE49-F238E27FC236}">
                <a16:creationId xmlns:a16="http://schemas.microsoft.com/office/drawing/2014/main" id="{A69EBA9E-EF2E-F946-90AA-8652524867EC}"/>
              </a:ext>
            </a:extLst>
          </p:cNvPr>
          <p:cNvSpPr/>
          <p:nvPr/>
        </p:nvSpPr>
        <p:spPr bwMode="auto">
          <a:xfrm>
            <a:off x="1342815" y="170662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사다리꼴 37">
            <a:extLst>
              <a:ext uri="{FF2B5EF4-FFF2-40B4-BE49-F238E27FC236}">
                <a16:creationId xmlns:a16="http://schemas.microsoft.com/office/drawing/2014/main" id="{14D1C0A4-7947-C647-9C01-4F65B9D896F4}"/>
              </a:ext>
            </a:extLst>
          </p:cNvPr>
          <p:cNvSpPr/>
          <p:nvPr/>
        </p:nvSpPr>
        <p:spPr bwMode="auto">
          <a:xfrm>
            <a:off x="1705041" y="170662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사다리꼴 37">
            <a:extLst>
              <a:ext uri="{FF2B5EF4-FFF2-40B4-BE49-F238E27FC236}">
                <a16:creationId xmlns:a16="http://schemas.microsoft.com/office/drawing/2014/main" id="{02BEFBEA-E7FF-B942-BDAD-9E261BE65BD6}"/>
              </a:ext>
            </a:extLst>
          </p:cNvPr>
          <p:cNvSpPr/>
          <p:nvPr/>
        </p:nvSpPr>
        <p:spPr bwMode="auto">
          <a:xfrm>
            <a:off x="2067267" y="170662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사다리꼴 37">
            <a:extLst>
              <a:ext uri="{FF2B5EF4-FFF2-40B4-BE49-F238E27FC236}">
                <a16:creationId xmlns:a16="http://schemas.microsoft.com/office/drawing/2014/main" id="{33603898-D543-3B43-BC00-E9D87F5C9AA4}"/>
              </a:ext>
            </a:extLst>
          </p:cNvPr>
          <p:cNvSpPr/>
          <p:nvPr/>
        </p:nvSpPr>
        <p:spPr bwMode="auto">
          <a:xfrm>
            <a:off x="2429493" y="170662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사다리꼴 37">
            <a:extLst>
              <a:ext uri="{FF2B5EF4-FFF2-40B4-BE49-F238E27FC236}">
                <a16:creationId xmlns:a16="http://schemas.microsoft.com/office/drawing/2014/main" id="{95B7BAC7-85BF-D84A-88C7-7C56828329C1}"/>
              </a:ext>
            </a:extLst>
          </p:cNvPr>
          <p:cNvSpPr/>
          <p:nvPr/>
        </p:nvSpPr>
        <p:spPr bwMode="auto">
          <a:xfrm>
            <a:off x="2791719" y="170662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사다리꼴 37">
            <a:extLst>
              <a:ext uri="{FF2B5EF4-FFF2-40B4-BE49-F238E27FC236}">
                <a16:creationId xmlns:a16="http://schemas.microsoft.com/office/drawing/2014/main" id="{15CE3BED-BE8E-3047-AE05-36D9FE22B27B}"/>
              </a:ext>
            </a:extLst>
          </p:cNvPr>
          <p:cNvSpPr/>
          <p:nvPr/>
        </p:nvSpPr>
        <p:spPr bwMode="auto">
          <a:xfrm>
            <a:off x="3153945" y="170662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사다리꼴 37">
            <a:extLst>
              <a:ext uri="{FF2B5EF4-FFF2-40B4-BE49-F238E27FC236}">
                <a16:creationId xmlns:a16="http://schemas.microsoft.com/office/drawing/2014/main" id="{8CE161A9-6AEA-AA43-847C-F98501D5E106}"/>
              </a:ext>
            </a:extLst>
          </p:cNvPr>
          <p:cNvSpPr/>
          <p:nvPr/>
        </p:nvSpPr>
        <p:spPr bwMode="auto">
          <a:xfrm>
            <a:off x="3516171" y="170662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사다리꼴 37">
            <a:extLst>
              <a:ext uri="{FF2B5EF4-FFF2-40B4-BE49-F238E27FC236}">
                <a16:creationId xmlns:a16="http://schemas.microsoft.com/office/drawing/2014/main" id="{A90B35A4-1D62-9041-BB90-8E3749DCA575}"/>
              </a:ext>
            </a:extLst>
          </p:cNvPr>
          <p:cNvSpPr/>
          <p:nvPr/>
        </p:nvSpPr>
        <p:spPr bwMode="auto">
          <a:xfrm>
            <a:off x="3878397" y="1706621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사다리꼴 37">
            <a:extLst>
              <a:ext uri="{FF2B5EF4-FFF2-40B4-BE49-F238E27FC236}">
                <a16:creationId xmlns:a16="http://schemas.microsoft.com/office/drawing/2014/main" id="{AA2D47A3-CF01-7A48-AB99-D4473D4BBCFE}"/>
              </a:ext>
            </a:extLst>
          </p:cNvPr>
          <p:cNvSpPr/>
          <p:nvPr/>
        </p:nvSpPr>
        <p:spPr bwMode="auto">
          <a:xfrm>
            <a:off x="2791719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사다리꼴 37">
            <a:extLst>
              <a:ext uri="{FF2B5EF4-FFF2-40B4-BE49-F238E27FC236}">
                <a16:creationId xmlns:a16="http://schemas.microsoft.com/office/drawing/2014/main" id="{9E51ECCE-5867-B448-BCD0-6E66C0FAC5B5}"/>
              </a:ext>
            </a:extLst>
          </p:cNvPr>
          <p:cNvSpPr/>
          <p:nvPr/>
        </p:nvSpPr>
        <p:spPr bwMode="auto">
          <a:xfrm>
            <a:off x="3153945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사다리꼴 37">
            <a:extLst>
              <a:ext uri="{FF2B5EF4-FFF2-40B4-BE49-F238E27FC236}">
                <a16:creationId xmlns:a16="http://schemas.microsoft.com/office/drawing/2014/main" id="{B1B30ECC-0EF4-FC40-B94E-A1616146162E}"/>
              </a:ext>
            </a:extLst>
          </p:cNvPr>
          <p:cNvSpPr/>
          <p:nvPr/>
        </p:nvSpPr>
        <p:spPr bwMode="auto">
          <a:xfrm>
            <a:off x="3516171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사다리꼴 37">
            <a:extLst>
              <a:ext uri="{FF2B5EF4-FFF2-40B4-BE49-F238E27FC236}">
                <a16:creationId xmlns:a16="http://schemas.microsoft.com/office/drawing/2014/main" id="{1E942463-EF01-AD4E-8E74-42329572A73F}"/>
              </a:ext>
            </a:extLst>
          </p:cNvPr>
          <p:cNvSpPr/>
          <p:nvPr/>
        </p:nvSpPr>
        <p:spPr bwMode="auto">
          <a:xfrm>
            <a:off x="3878397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사다리꼴 37">
            <a:extLst>
              <a:ext uri="{FF2B5EF4-FFF2-40B4-BE49-F238E27FC236}">
                <a16:creationId xmlns:a16="http://schemas.microsoft.com/office/drawing/2014/main" id="{F8C5DE1F-80A3-A840-8064-EB469C35CCC4}"/>
              </a:ext>
            </a:extLst>
          </p:cNvPr>
          <p:cNvSpPr/>
          <p:nvPr/>
        </p:nvSpPr>
        <p:spPr bwMode="auto">
          <a:xfrm>
            <a:off x="1342815" y="237437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직사각형 80">
            <a:extLst>
              <a:ext uri="{FF2B5EF4-FFF2-40B4-BE49-F238E27FC236}">
                <a16:creationId xmlns:a16="http://schemas.microsoft.com/office/drawing/2014/main" id="{2BA603E9-F348-AD4D-B2D9-5FC378F8E589}"/>
              </a:ext>
            </a:extLst>
          </p:cNvPr>
          <p:cNvSpPr/>
          <p:nvPr/>
        </p:nvSpPr>
        <p:spPr>
          <a:xfrm>
            <a:off x="539552" y="1704623"/>
            <a:ext cx="648032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320MHz</a:t>
            </a:r>
          </a:p>
        </p:txBody>
      </p:sp>
      <p:sp>
        <p:nvSpPr>
          <p:cNvPr id="145" name="직사각형 43">
            <a:extLst>
              <a:ext uri="{FF2B5EF4-FFF2-40B4-BE49-F238E27FC236}">
                <a16:creationId xmlns:a16="http://schemas.microsoft.com/office/drawing/2014/main" id="{824B5495-650D-1F4B-8A20-3CB88E8D3149}"/>
              </a:ext>
            </a:extLst>
          </p:cNvPr>
          <p:cNvSpPr/>
          <p:nvPr/>
        </p:nvSpPr>
        <p:spPr bwMode="auto">
          <a:xfrm>
            <a:off x="1342815" y="2978768"/>
            <a:ext cx="360000" cy="14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46" name="직사각형 44">
            <a:extLst>
              <a:ext uri="{FF2B5EF4-FFF2-40B4-BE49-F238E27FC236}">
                <a16:creationId xmlns:a16="http://schemas.microsoft.com/office/drawing/2014/main" id="{33878ED5-EC3B-844F-83C8-CB75124AC724}"/>
              </a:ext>
            </a:extLst>
          </p:cNvPr>
          <p:cNvSpPr/>
          <p:nvPr/>
        </p:nvSpPr>
        <p:spPr bwMode="auto">
          <a:xfrm>
            <a:off x="1705041" y="2978768"/>
            <a:ext cx="360000" cy="1440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b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50" name="직사각형 78">
            <a:extLst>
              <a:ext uri="{FF2B5EF4-FFF2-40B4-BE49-F238E27FC236}">
                <a16:creationId xmlns:a16="http://schemas.microsoft.com/office/drawing/2014/main" id="{14EE70DD-708A-CD42-ADE4-E425D56C9CF8}"/>
              </a:ext>
            </a:extLst>
          </p:cNvPr>
          <p:cNvSpPr/>
          <p:nvPr/>
        </p:nvSpPr>
        <p:spPr bwMode="auto">
          <a:xfrm>
            <a:off x="2067267" y="2978768"/>
            <a:ext cx="360000" cy="144000"/>
          </a:xfrm>
          <a:prstGeom prst="rect">
            <a:avLst/>
          </a:prstGeom>
          <a:solidFill>
            <a:srgbClr val="CC33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3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51" name="직사각형 79">
            <a:extLst>
              <a:ext uri="{FF2B5EF4-FFF2-40B4-BE49-F238E27FC236}">
                <a16:creationId xmlns:a16="http://schemas.microsoft.com/office/drawing/2014/main" id="{B15A2FB3-6083-754A-818C-C3ECFF59C91E}"/>
              </a:ext>
            </a:extLst>
          </p:cNvPr>
          <p:cNvSpPr/>
          <p:nvPr/>
        </p:nvSpPr>
        <p:spPr bwMode="auto">
          <a:xfrm>
            <a:off x="2429493" y="2978768"/>
            <a:ext cx="360000" cy="144000"/>
          </a:xfrm>
          <a:prstGeom prst="rect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b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52" name="직사각형 80">
            <a:extLst>
              <a:ext uri="{FF2B5EF4-FFF2-40B4-BE49-F238E27FC236}">
                <a16:creationId xmlns:a16="http://schemas.microsoft.com/office/drawing/2014/main" id="{A4CAD26F-B362-E045-A809-E5417B4B977F}"/>
              </a:ext>
            </a:extLst>
          </p:cNvPr>
          <p:cNvSpPr/>
          <p:nvPr/>
        </p:nvSpPr>
        <p:spPr bwMode="auto">
          <a:xfrm>
            <a:off x="2791719" y="2978768"/>
            <a:ext cx="360000" cy="14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53" name="직사각형 81">
            <a:extLst>
              <a:ext uri="{FF2B5EF4-FFF2-40B4-BE49-F238E27FC236}">
                <a16:creationId xmlns:a16="http://schemas.microsoft.com/office/drawing/2014/main" id="{ABDE1F69-2D3E-4841-B3DF-3A5F2AEFED90}"/>
              </a:ext>
            </a:extLst>
          </p:cNvPr>
          <p:cNvSpPr/>
          <p:nvPr/>
        </p:nvSpPr>
        <p:spPr bwMode="auto">
          <a:xfrm>
            <a:off x="3153945" y="2978768"/>
            <a:ext cx="360000" cy="1440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b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54" name="직사각형 82">
            <a:extLst>
              <a:ext uri="{FF2B5EF4-FFF2-40B4-BE49-F238E27FC236}">
                <a16:creationId xmlns:a16="http://schemas.microsoft.com/office/drawing/2014/main" id="{5C9B648B-9EBE-9B47-9F72-22DF16EF7F2C}"/>
              </a:ext>
            </a:extLst>
          </p:cNvPr>
          <p:cNvSpPr/>
          <p:nvPr/>
        </p:nvSpPr>
        <p:spPr bwMode="auto">
          <a:xfrm>
            <a:off x="3516171" y="2978768"/>
            <a:ext cx="360000" cy="144000"/>
          </a:xfrm>
          <a:prstGeom prst="rect">
            <a:avLst/>
          </a:prstGeom>
          <a:solidFill>
            <a:srgbClr val="CC33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3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55" name="직사각형 83">
            <a:extLst>
              <a:ext uri="{FF2B5EF4-FFF2-40B4-BE49-F238E27FC236}">
                <a16:creationId xmlns:a16="http://schemas.microsoft.com/office/drawing/2014/main" id="{9C39D68B-82DC-C14B-B38E-010EEA70359C}"/>
              </a:ext>
            </a:extLst>
          </p:cNvPr>
          <p:cNvSpPr/>
          <p:nvPr/>
        </p:nvSpPr>
        <p:spPr bwMode="auto">
          <a:xfrm>
            <a:off x="3878397" y="2978768"/>
            <a:ext cx="360000" cy="144000"/>
          </a:xfrm>
          <a:prstGeom prst="rect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b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56" name="직사각형 80">
            <a:extLst>
              <a:ext uri="{FF2B5EF4-FFF2-40B4-BE49-F238E27FC236}">
                <a16:creationId xmlns:a16="http://schemas.microsoft.com/office/drawing/2014/main" id="{85D96061-80CA-504B-9592-F41F936D45EE}"/>
              </a:ext>
            </a:extLst>
          </p:cNvPr>
          <p:cNvSpPr/>
          <p:nvPr/>
        </p:nvSpPr>
        <p:spPr>
          <a:xfrm>
            <a:off x="395536" y="2978767"/>
            <a:ext cx="951290" cy="144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EHT-SIG-B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dirty="0">
                <a:solidFill>
                  <a:srgbClr val="000000"/>
                </a:solidFill>
              </a:rPr>
              <a:t>(1,2,3,4)</a:t>
            </a:r>
          </a:p>
        </p:txBody>
      </p:sp>
      <p:sp>
        <p:nvSpPr>
          <p:cNvPr id="157" name="사다리꼴 37">
            <a:extLst>
              <a:ext uri="{FF2B5EF4-FFF2-40B4-BE49-F238E27FC236}">
                <a16:creationId xmlns:a16="http://schemas.microsoft.com/office/drawing/2014/main" id="{424192CE-CD2E-CF44-A9D9-866A7831FF93}"/>
              </a:ext>
            </a:extLst>
          </p:cNvPr>
          <p:cNvSpPr/>
          <p:nvPr/>
        </p:nvSpPr>
        <p:spPr bwMode="auto">
          <a:xfrm>
            <a:off x="4240623" y="170080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사다리꼴 37">
            <a:extLst>
              <a:ext uri="{FF2B5EF4-FFF2-40B4-BE49-F238E27FC236}">
                <a16:creationId xmlns:a16="http://schemas.microsoft.com/office/drawing/2014/main" id="{E686BFB4-BDD4-8145-87A9-3D99B04253AA}"/>
              </a:ext>
            </a:extLst>
          </p:cNvPr>
          <p:cNvSpPr/>
          <p:nvPr/>
        </p:nvSpPr>
        <p:spPr bwMode="auto">
          <a:xfrm>
            <a:off x="4602849" y="170080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사다리꼴 37">
            <a:extLst>
              <a:ext uri="{FF2B5EF4-FFF2-40B4-BE49-F238E27FC236}">
                <a16:creationId xmlns:a16="http://schemas.microsoft.com/office/drawing/2014/main" id="{060E81B3-2B63-6649-8926-72F61FC7AA8B}"/>
              </a:ext>
            </a:extLst>
          </p:cNvPr>
          <p:cNvSpPr/>
          <p:nvPr/>
        </p:nvSpPr>
        <p:spPr bwMode="auto">
          <a:xfrm>
            <a:off x="4965075" y="170080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사다리꼴 37">
            <a:extLst>
              <a:ext uri="{FF2B5EF4-FFF2-40B4-BE49-F238E27FC236}">
                <a16:creationId xmlns:a16="http://schemas.microsoft.com/office/drawing/2014/main" id="{C75E40B5-D603-0D4E-8E68-FFDDCE2A3AFD}"/>
              </a:ext>
            </a:extLst>
          </p:cNvPr>
          <p:cNvSpPr/>
          <p:nvPr/>
        </p:nvSpPr>
        <p:spPr bwMode="auto">
          <a:xfrm>
            <a:off x="5327301" y="170080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사다리꼴 37">
            <a:extLst>
              <a:ext uri="{FF2B5EF4-FFF2-40B4-BE49-F238E27FC236}">
                <a16:creationId xmlns:a16="http://schemas.microsoft.com/office/drawing/2014/main" id="{2025B59F-8104-7642-8E27-72FC1DAA48FE}"/>
              </a:ext>
            </a:extLst>
          </p:cNvPr>
          <p:cNvSpPr/>
          <p:nvPr/>
        </p:nvSpPr>
        <p:spPr bwMode="auto">
          <a:xfrm>
            <a:off x="5689527" y="170080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사다리꼴 37">
            <a:extLst>
              <a:ext uri="{FF2B5EF4-FFF2-40B4-BE49-F238E27FC236}">
                <a16:creationId xmlns:a16="http://schemas.microsoft.com/office/drawing/2014/main" id="{92AF7C9E-A665-6447-91CE-274F499C8474}"/>
              </a:ext>
            </a:extLst>
          </p:cNvPr>
          <p:cNvSpPr/>
          <p:nvPr/>
        </p:nvSpPr>
        <p:spPr bwMode="auto">
          <a:xfrm>
            <a:off x="6051753" y="170080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사다리꼴 37">
            <a:extLst>
              <a:ext uri="{FF2B5EF4-FFF2-40B4-BE49-F238E27FC236}">
                <a16:creationId xmlns:a16="http://schemas.microsoft.com/office/drawing/2014/main" id="{DF0A2426-28FB-3647-AD28-1CBA03B43092}"/>
              </a:ext>
            </a:extLst>
          </p:cNvPr>
          <p:cNvSpPr/>
          <p:nvPr/>
        </p:nvSpPr>
        <p:spPr bwMode="auto">
          <a:xfrm>
            <a:off x="6413979" y="170080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사다리꼴 37">
            <a:extLst>
              <a:ext uri="{FF2B5EF4-FFF2-40B4-BE49-F238E27FC236}">
                <a16:creationId xmlns:a16="http://schemas.microsoft.com/office/drawing/2014/main" id="{9D372031-1B9F-CE47-B1C1-2181DB023C27}"/>
              </a:ext>
            </a:extLst>
          </p:cNvPr>
          <p:cNvSpPr/>
          <p:nvPr/>
        </p:nvSpPr>
        <p:spPr bwMode="auto">
          <a:xfrm>
            <a:off x="6776203" y="1700808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사다리꼴 37">
            <a:extLst>
              <a:ext uri="{FF2B5EF4-FFF2-40B4-BE49-F238E27FC236}">
                <a16:creationId xmlns:a16="http://schemas.microsoft.com/office/drawing/2014/main" id="{E71E94BE-E502-C044-BC13-A9074349F847}"/>
              </a:ext>
            </a:extLst>
          </p:cNvPr>
          <p:cNvSpPr/>
          <p:nvPr/>
        </p:nvSpPr>
        <p:spPr bwMode="auto">
          <a:xfrm>
            <a:off x="4240623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사다리꼴 37">
            <a:extLst>
              <a:ext uri="{FF2B5EF4-FFF2-40B4-BE49-F238E27FC236}">
                <a16:creationId xmlns:a16="http://schemas.microsoft.com/office/drawing/2014/main" id="{E7897E70-F331-DE4F-84DE-BA4EF1275FFB}"/>
              </a:ext>
            </a:extLst>
          </p:cNvPr>
          <p:cNvSpPr/>
          <p:nvPr/>
        </p:nvSpPr>
        <p:spPr bwMode="auto">
          <a:xfrm>
            <a:off x="4602849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사다리꼴 37">
            <a:extLst>
              <a:ext uri="{FF2B5EF4-FFF2-40B4-BE49-F238E27FC236}">
                <a16:creationId xmlns:a16="http://schemas.microsoft.com/office/drawing/2014/main" id="{5CA49886-2444-D948-A15E-E382F1F6E8C0}"/>
              </a:ext>
            </a:extLst>
          </p:cNvPr>
          <p:cNvSpPr/>
          <p:nvPr/>
        </p:nvSpPr>
        <p:spPr bwMode="auto">
          <a:xfrm>
            <a:off x="4965075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사다리꼴 37">
            <a:extLst>
              <a:ext uri="{FF2B5EF4-FFF2-40B4-BE49-F238E27FC236}">
                <a16:creationId xmlns:a16="http://schemas.microsoft.com/office/drawing/2014/main" id="{C0148726-7789-244D-BCE1-BD1B39C806A0}"/>
              </a:ext>
            </a:extLst>
          </p:cNvPr>
          <p:cNvSpPr/>
          <p:nvPr/>
        </p:nvSpPr>
        <p:spPr bwMode="auto">
          <a:xfrm>
            <a:off x="5327301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사다리꼴 37">
            <a:extLst>
              <a:ext uri="{FF2B5EF4-FFF2-40B4-BE49-F238E27FC236}">
                <a16:creationId xmlns:a16="http://schemas.microsoft.com/office/drawing/2014/main" id="{4D1075DC-1755-8742-9159-47BBDD789FF6}"/>
              </a:ext>
            </a:extLst>
          </p:cNvPr>
          <p:cNvSpPr/>
          <p:nvPr/>
        </p:nvSpPr>
        <p:spPr bwMode="auto">
          <a:xfrm>
            <a:off x="5689527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사다리꼴 37">
            <a:extLst>
              <a:ext uri="{FF2B5EF4-FFF2-40B4-BE49-F238E27FC236}">
                <a16:creationId xmlns:a16="http://schemas.microsoft.com/office/drawing/2014/main" id="{DE51366C-0EDD-9348-BC70-5895086B864F}"/>
              </a:ext>
            </a:extLst>
          </p:cNvPr>
          <p:cNvSpPr/>
          <p:nvPr/>
        </p:nvSpPr>
        <p:spPr bwMode="auto">
          <a:xfrm>
            <a:off x="6051753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사다리꼴 37">
            <a:extLst>
              <a:ext uri="{FF2B5EF4-FFF2-40B4-BE49-F238E27FC236}">
                <a16:creationId xmlns:a16="http://schemas.microsoft.com/office/drawing/2014/main" id="{0A653B91-0CA2-774F-9A52-751E43A0CF4C}"/>
              </a:ext>
            </a:extLst>
          </p:cNvPr>
          <p:cNvSpPr/>
          <p:nvPr/>
        </p:nvSpPr>
        <p:spPr bwMode="auto">
          <a:xfrm>
            <a:off x="6413979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사다리꼴 37">
            <a:extLst>
              <a:ext uri="{FF2B5EF4-FFF2-40B4-BE49-F238E27FC236}">
                <a16:creationId xmlns:a16="http://schemas.microsoft.com/office/drawing/2014/main" id="{3194B0F3-0DA8-5E42-9A55-E3CE66EB7B77}"/>
              </a:ext>
            </a:extLst>
          </p:cNvPr>
          <p:cNvSpPr/>
          <p:nvPr/>
        </p:nvSpPr>
        <p:spPr bwMode="auto">
          <a:xfrm>
            <a:off x="6776203" y="2374376"/>
            <a:ext cx="360000" cy="360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직사각형 43">
            <a:extLst>
              <a:ext uri="{FF2B5EF4-FFF2-40B4-BE49-F238E27FC236}">
                <a16:creationId xmlns:a16="http://schemas.microsoft.com/office/drawing/2014/main" id="{89027192-70E9-294F-B63C-F3FBE289C812}"/>
              </a:ext>
            </a:extLst>
          </p:cNvPr>
          <p:cNvSpPr/>
          <p:nvPr/>
        </p:nvSpPr>
        <p:spPr bwMode="auto">
          <a:xfrm>
            <a:off x="4240623" y="2978768"/>
            <a:ext cx="360000" cy="14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79" name="직사각형 44">
            <a:extLst>
              <a:ext uri="{FF2B5EF4-FFF2-40B4-BE49-F238E27FC236}">
                <a16:creationId xmlns:a16="http://schemas.microsoft.com/office/drawing/2014/main" id="{096F62DB-43BE-8549-966D-F82B5DB774C3}"/>
              </a:ext>
            </a:extLst>
          </p:cNvPr>
          <p:cNvSpPr/>
          <p:nvPr/>
        </p:nvSpPr>
        <p:spPr bwMode="auto">
          <a:xfrm>
            <a:off x="4602849" y="2978768"/>
            <a:ext cx="360000" cy="1440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80" name="직사각형 78">
            <a:extLst>
              <a:ext uri="{FF2B5EF4-FFF2-40B4-BE49-F238E27FC236}">
                <a16:creationId xmlns:a16="http://schemas.microsoft.com/office/drawing/2014/main" id="{B0817C51-BF1E-5A46-B245-8378EDBA75C3}"/>
              </a:ext>
            </a:extLst>
          </p:cNvPr>
          <p:cNvSpPr/>
          <p:nvPr/>
        </p:nvSpPr>
        <p:spPr bwMode="auto">
          <a:xfrm>
            <a:off x="4965075" y="2978768"/>
            <a:ext cx="360000" cy="144000"/>
          </a:xfrm>
          <a:prstGeom prst="rect">
            <a:avLst/>
          </a:prstGeom>
          <a:solidFill>
            <a:srgbClr val="CC33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3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81" name="직사각형 79">
            <a:extLst>
              <a:ext uri="{FF2B5EF4-FFF2-40B4-BE49-F238E27FC236}">
                <a16:creationId xmlns:a16="http://schemas.microsoft.com/office/drawing/2014/main" id="{87191E4E-93B1-7449-B4B5-000C7EAA949F}"/>
              </a:ext>
            </a:extLst>
          </p:cNvPr>
          <p:cNvSpPr/>
          <p:nvPr/>
        </p:nvSpPr>
        <p:spPr bwMode="auto">
          <a:xfrm>
            <a:off x="5327301" y="2978768"/>
            <a:ext cx="360000" cy="144000"/>
          </a:xfrm>
          <a:prstGeom prst="rect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89" name="직사각형 80">
            <a:extLst>
              <a:ext uri="{FF2B5EF4-FFF2-40B4-BE49-F238E27FC236}">
                <a16:creationId xmlns:a16="http://schemas.microsoft.com/office/drawing/2014/main" id="{51D19AA5-BA35-8143-B9A1-0DCDEBEDF30F}"/>
              </a:ext>
            </a:extLst>
          </p:cNvPr>
          <p:cNvSpPr/>
          <p:nvPr/>
        </p:nvSpPr>
        <p:spPr bwMode="auto">
          <a:xfrm>
            <a:off x="5689527" y="2978768"/>
            <a:ext cx="360000" cy="144000"/>
          </a:xfrm>
          <a:prstGeom prst="rect">
            <a:avLst/>
          </a:prstGeom>
          <a:solidFill>
            <a:srgbClr val="CC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1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02" name="직사각형 81">
            <a:extLst>
              <a:ext uri="{FF2B5EF4-FFF2-40B4-BE49-F238E27FC236}">
                <a16:creationId xmlns:a16="http://schemas.microsoft.com/office/drawing/2014/main" id="{5AA4A83E-B9F9-4049-9ABF-FCDCE2E82D1D}"/>
              </a:ext>
            </a:extLst>
          </p:cNvPr>
          <p:cNvSpPr/>
          <p:nvPr/>
        </p:nvSpPr>
        <p:spPr bwMode="auto">
          <a:xfrm>
            <a:off x="6051753" y="2978768"/>
            <a:ext cx="360000" cy="1440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03" name="직사각형 82">
            <a:extLst>
              <a:ext uri="{FF2B5EF4-FFF2-40B4-BE49-F238E27FC236}">
                <a16:creationId xmlns:a16="http://schemas.microsoft.com/office/drawing/2014/main" id="{DE166514-19D6-0449-97CF-8416DB414575}"/>
              </a:ext>
            </a:extLst>
          </p:cNvPr>
          <p:cNvSpPr/>
          <p:nvPr/>
        </p:nvSpPr>
        <p:spPr bwMode="auto">
          <a:xfrm>
            <a:off x="6413979" y="2978768"/>
            <a:ext cx="360000" cy="144000"/>
          </a:xfrm>
          <a:prstGeom prst="rect">
            <a:avLst/>
          </a:prstGeom>
          <a:solidFill>
            <a:srgbClr val="CC33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3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04" name="직사각형 83">
            <a:extLst>
              <a:ext uri="{FF2B5EF4-FFF2-40B4-BE49-F238E27FC236}">
                <a16:creationId xmlns:a16="http://schemas.microsoft.com/office/drawing/2014/main" id="{4CA7DF0E-4A86-DB42-B6DE-A42D874E5E78}"/>
              </a:ext>
            </a:extLst>
          </p:cNvPr>
          <p:cNvSpPr/>
          <p:nvPr/>
        </p:nvSpPr>
        <p:spPr bwMode="auto">
          <a:xfrm>
            <a:off x="6776203" y="2978768"/>
            <a:ext cx="360000" cy="144000"/>
          </a:xfrm>
          <a:prstGeom prst="rect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</a:t>
            </a:r>
            <a:endParaRPr kumimoji="0" lang="ko-KR" altLang="en-US" sz="10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05" name="직사각형 80">
            <a:extLst>
              <a:ext uri="{FF2B5EF4-FFF2-40B4-BE49-F238E27FC236}">
                <a16:creationId xmlns:a16="http://schemas.microsoft.com/office/drawing/2014/main" id="{A3910579-8CDB-8746-B8F5-FC8FCB422D4E}"/>
              </a:ext>
            </a:extLst>
          </p:cNvPr>
          <p:cNvSpPr/>
          <p:nvPr/>
        </p:nvSpPr>
        <p:spPr>
          <a:xfrm>
            <a:off x="534785" y="2330695"/>
            <a:ext cx="648032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320MHz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Preamble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</a:rPr>
              <a:t>Puncturing</a:t>
            </a:r>
          </a:p>
        </p:txBody>
      </p:sp>
      <p:sp>
        <p:nvSpPr>
          <p:cNvPr id="254" name="사다리꼴 37">
            <a:extLst>
              <a:ext uri="{FF2B5EF4-FFF2-40B4-BE49-F238E27FC236}">
                <a16:creationId xmlns:a16="http://schemas.microsoft.com/office/drawing/2014/main" id="{644F50D4-138A-B149-A425-BC821DB680B7}"/>
              </a:ext>
            </a:extLst>
          </p:cNvPr>
          <p:cNvSpPr/>
          <p:nvPr/>
        </p:nvSpPr>
        <p:spPr bwMode="auto">
          <a:xfrm>
            <a:off x="7777150" y="2199554"/>
            <a:ext cx="216000" cy="2160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사다리꼴 37">
            <a:extLst>
              <a:ext uri="{FF2B5EF4-FFF2-40B4-BE49-F238E27FC236}">
                <a16:creationId xmlns:a16="http://schemas.microsoft.com/office/drawing/2014/main" id="{0CC10F45-C089-104D-AB98-18C3A99FC3A4}"/>
              </a:ext>
            </a:extLst>
          </p:cNvPr>
          <p:cNvSpPr/>
          <p:nvPr/>
        </p:nvSpPr>
        <p:spPr bwMode="auto">
          <a:xfrm>
            <a:off x="7777150" y="1838075"/>
            <a:ext cx="216000" cy="216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8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" name="사다리꼴 37">
            <a:extLst>
              <a:ext uri="{FF2B5EF4-FFF2-40B4-BE49-F238E27FC236}">
                <a16:creationId xmlns:a16="http://schemas.microsoft.com/office/drawing/2014/main" id="{FB081136-A2CA-844D-8848-AAFCC27386CA}"/>
              </a:ext>
            </a:extLst>
          </p:cNvPr>
          <p:cNvSpPr/>
          <p:nvPr/>
        </p:nvSpPr>
        <p:spPr bwMode="auto">
          <a:xfrm>
            <a:off x="7777150" y="2562946"/>
            <a:ext cx="216000" cy="21600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직사각형 80">
            <a:extLst>
              <a:ext uri="{FF2B5EF4-FFF2-40B4-BE49-F238E27FC236}">
                <a16:creationId xmlns:a16="http://schemas.microsoft.com/office/drawing/2014/main" id="{8CD4A88B-4EE3-BD4A-AA7B-15B9358CDDAA}"/>
              </a:ext>
            </a:extLst>
          </p:cNvPr>
          <p:cNvSpPr/>
          <p:nvPr/>
        </p:nvSpPr>
        <p:spPr>
          <a:xfrm>
            <a:off x="8117964" y="1838075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Idle</a:t>
            </a:r>
          </a:p>
        </p:txBody>
      </p:sp>
      <p:sp>
        <p:nvSpPr>
          <p:cNvPr id="258" name="직사각형 80">
            <a:extLst>
              <a:ext uri="{FF2B5EF4-FFF2-40B4-BE49-F238E27FC236}">
                <a16:creationId xmlns:a16="http://schemas.microsoft.com/office/drawing/2014/main" id="{83CC108B-9085-4F4D-A665-A87475736ECC}"/>
              </a:ext>
            </a:extLst>
          </p:cNvPr>
          <p:cNvSpPr/>
          <p:nvPr/>
        </p:nvSpPr>
        <p:spPr>
          <a:xfrm>
            <a:off x="8117964" y="2199554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Busy</a:t>
            </a:r>
          </a:p>
        </p:txBody>
      </p:sp>
      <p:sp>
        <p:nvSpPr>
          <p:cNvPr id="259" name="직사각형 80">
            <a:extLst>
              <a:ext uri="{FF2B5EF4-FFF2-40B4-BE49-F238E27FC236}">
                <a16:creationId xmlns:a16="http://schemas.microsoft.com/office/drawing/2014/main" id="{15F0E9BF-A393-8C4B-97FF-76FE30F19A2D}"/>
              </a:ext>
            </a:extLst>
          </p:cNvPr>
          <p:cNvSpPr/>
          <p:nvPr/>
        </p:nvSpPr>
        <p:spPr>
          <a:xfrm>
            <a:off x="8117964" y="2562946"/>
            <a:ext cx="360000" cy="216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Idle or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b="1" i="1" dirty="0">
                <a:solidFill>
                  <a:srgbClr val="000000"/>
                </a:solidFill>
              </a:rPr>
              <a:t>Busy</a:t>
            </a:r>
          </a:p>
        </p:txBody>
      </p:sp>
      <p:sp>
        <p:nvSpPr>
          <p:cNvPr id="260" name="사다리꼴 37">
            <a:extLst>
              <a:ext uri="{FF2B5EF4-FFF2-40B4-BE49-F238E27FC236}">
                <a16:creationId xmlns:a16="http://schemas.microsoft.com/office/drawing/2014/main" id="{5D6418A2-F98E-6F4D-850A-7162EB78F801}"/>
              </a:ext>
            </a:extLst>
          </p:cNvPr>
          <p:cNvSpPr/>
          <p:nvPr/>
        </p:nvSpPr>
        <p:spPr bwMode="auto">
          <a:xfrm>
            <a:off x="1706153" y="237437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사다리꼴 37">
            <a:extLst>
              <a:ext uri="{FF2B5EF4-FFF2-40B4-BE49-F238E27FC236}">
                <a16:creationId xmlns:a16="http://schemas.microsoft.com/office/drawing/2014/main" id="{B84B006A-46B8-3340-9FAB-1CA5E8275E47}"/>
              </a:ext>
            </a:extLst>
          </p:cNvPr>
          <p:cNvSpPr/>
          <p:nvPr/>
        </p:nvSpPr>
        <p:spPr bwMode="auto">
          <a:xfrm>
            <a:off x="2068379" y="237437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사다리꼴 37">
            <a:extLst>
              <a:ext uri="{FF2B5EF4-FFF2-40B4-BE49-F238E27FC236}">
                <a16:creationId xmlns:a16="http://schemas.microsoft.com/office/drawing/2014/main" id="{16D99F21-9037-DB48-9517-DC5F3112493E}"/>
              </a:ext>
            </a:extLst>
          </p:cNvPr>
          <p:cNvSpPr/>
          <p:nvPr/>
        </p:nvSpPr>
        <p:spPr bwMode="auto">
          <a:xfrm>
            <a:off x="2430605" y="2374376"/>
            <a:ext cx="360000" cy="3600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B8C3350-1998-CD40-A132-CA3608290108}"/>
              </a:ext>
            </a:extLst>
          </p:cNvPr>
          <p:cNvSpPr txBox="1"/>
          <p:nvPr/>
        </p:nvSpPr>
        <p:spPr>
          <a:xfrm>
            <a:off x="7164288" y="3338569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320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AA6832B-A7F6-FF45-BFC9-763F80831193}"/>
              </a:ext>
            </a:extLst>
          </p:cNvPr>
          <p:cNvCxnSpPr/>
          <p:nvPr/>
        </p:nvCxnSpPr>
        <p:spPr bwMode="auto">
          <a:xfrm>
            <a:off x="1328375" y="3410577"/>
            <a:ext cx="579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3871C06-49C2-D246-8D8E-EC39B5C861FB}"/>
              </a:ext>
            </a:extLst>
          </p:cNvPr>
          <p:cNvCxnSpPr/>
          <p:nvPr/>
        </p:nvCxnSpPr>
        <p:spPr bwMode="auto">
          <a:xfrm>
            <a:off x="1328375" y="3338569"/>
            <a:ext cx="147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A992046-6D7F-C84B-B2F2-45B9347E2DF0}"/>
              </a:ext>
            </a:extLst>
          </p:cNvPr>
          <p:cNvSpPr txBox="1"/>
          <p:nvPr/>
        </p:nvSpPr>
        <p:spPr>
          <a:xfrm>
            <a:off x="827584" y="3248138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80 MHz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311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3" y="1830390"/>
            <a:ext cx="7770813" cy="464502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Investigate performances of different preamble puncturing options in OBSS environments</a:t>
            </a:r>
          </a:p>
          <a:p>
            <a:pPr lvl="1"/>
            <a:endParaRPr lang="en-US" dirty="0"/>
          </a:p>
          <a:p>
            <a:r>
              <a:rPr lang="en-US" dirty="0"/>
              <a:t>EHT BSS </a:t>
            </a:r>
          </a:p>
          <a:p>
            <a:pPr lvl="1"/>
            <a:r>
              <a:rPr lang="en-US" altLang="ko-KR" dirty="0"/>
              <a:t>1 BSS operating BW: 320MHz </a:t>
            </a:r>
          </a:p>
          <a:p>
            <a:pPr lvl="1"/>
            <a:r>
              <a:rPr lang="en-US" altLang="ko-KR" dirty="0"/>
              <a:t>1AP-1STA, DL only, full buffer </a:t>
            </a:r>
          </a:p>
          <a:p>
            <a:pPr lvl="1"/>
            <a:r>
              <a:rPr lang="en-US" altLang="ko-KR" dirty="0"/>
              <a:t>MCS 7 fixed, </a:t>
            </a:r>
            <a:r>
              <a:rPr lang="en-US" dirty="0"/>
              <a:t>A-MPDU (Max 64 MPDUs), 1 MPDU=1500 Bytes</a:t>
            </a:r>
            <a:endParaRPr lang="en-US" altLang="ko-KR" dirty="0"/>
          </a:p>
          <a:p>
            <a:pPr lvl="1"/>
            <a:r>
              <a:rPr lang="en-US" altLang="ko-KR" dirty="0"/>
              <a:t>PPDU BW: P20, P40, P80, P160, P320, and preamble puncturing BW based on its CCA results</a:t>
            </a:r>
          </a:p>
          <a:p>
            <a:pPr lvl="1"/>
            <a:r>
              <a:rPr lang="en-US" altLang="ko-KR" dirty="0"/>
              <a:t>Assume SIG-B overhead of 4 symbols (16us) required per 20MHz in PPDU BW</a:t>
            </a:r>
          </a:p>
          <a:p>
            <a:pPr lvl="1"/>
            <a:endParaRPr lang="en-US" altLang="ko-KR" dirty="0"/>
          </a:p>
          <a:p>
            <a:r>
              <a:rPr lang="en-US" dirty="0"/>
              <a:t>OBSS</a:t>
            </a:r>
          </a:p>
          <a:p>
            <a:pPr lvl="1"/>
            <a:r>
              <a:rPr lang="en-US" dirty="0"/>
              <a:t>Among 320MHz channels, 3 OBSSs exist per each 80MHz segment</a:t>
            </a:r>
            <a:endParaRPr lang="en-US" altLang="ko-KR" dirty="0"/>
          </a:p>
          <a:p>
            <a:pPr lvl="1"/>
            <a:r>
              <a:rPr lang="en-US" dirty="0"/>
              <a:t>Each OBSS’ operating BW: 80MHz / 40MHz / 20MHz each </a:t>
            </a:r>
          </a:p>
          <a:p>
            <a:pPr lvl="1"/>
            <a:r>
              <a:rPr lang="en-US" dirty="0"/>
              <a:t>Primary channel is randomly chosen within each 80MHz segment</a:t>
            </a:r>
          </a:p>
          <a:p>
            <a:pPr lvl="1"/>
            <a:r>
              <a:rPr lang="en-US" altLang="ko-KR" dirty="0"/>
              <a:t>PPDU BW: P20, P40, or P80 based on CCA results (no puncturing)</a:t>
            </a:r>
          </a:p>
          <a:p>
            <a:pPr lvl="1"/>
            <a:r>
              <a:rPr lang="en-US" dirty="0"/>
              <a:t>Each OBSS has 1AP-1STA, DL only, CBR </a:t>
            </a:r>
            <a:r>
              <a:rPr lang="en-US" dirty="0">
                <a:solidFill>
                  <a:schemeClr val="tx1"/>
                </a:solidFill>
              </a:rPr>
              <a:t>10Mbps or CBR 50</a:t>
            </a:r>
            <a:r>
              <a:rPr lang="en-US" dirty="0"/>
              <a:t>Mbps</a:t>
            </a:r>
          </a:p>
          <a:p>
            <a:pPr lvl="1"/>
            <a:r>
              <a:rPr lang="en-US" altLang="ko-KR" dirty="0"/>
              <a:t>MCS 7 fixed, </a:t>
            </a:r>
            <a:r>
              <a:rPr lang="en-US" dirty="0"/>
              <a:t>A-MPDU (Max 64 MPDUs), 1 MPDU=1500 Bytes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72FC7FD5-16B7-44DE-A27B-EFC557770E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17" name="바닥글 개체 틀 4">
            <a:extLst>
              <a:ext uri="{FF2B5EF4-FFF2-40B4-BE49-F238E27FC236}">
                <a16:creationId xmlns:a16="http://schemas.microsoft.com/office/drawing/2014/main" id="{1219A073-2AAE-0D4A-8C4F-DDF6E7CFA15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9" y="6475418"/>
            <a:ext cx="3184520" cy="180975"/>
          </a:xfrm>
        </p:spPr>
        <p:txBody>
          <a:bodyPr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John Son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09925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3280</TotalTime>
  <Words>1532</Words>
  <Application>Microsoft Macintosh PowerPoint</Application>
  <PresentationFormat>On-screen Show (4:3)</PresentationFormat>
  <Paragraphs>411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맑은 고딕</vt:lpstr>
      <vt:lpstr>Arial</vt:lpstr>
      <vt:lpstr>Cambria Math</vt:lpstr>
      <vt:lpstr>Times New Roman</vt:lpstr>
      <vt:lpstr>Office Theme</vt:lpstr>
      <vt:lpstr>1_Office Theme</vt:lpstr>
      <vt:lpstr>Preamble Puncturing and SIG-B Signaling</vt:lpstr>
      <vt:lpstr>Introduction</vt:lpstr>
      <vt:lpstr>Backgrounds: HE-SIG-B content channels</vt:lpstr>
      <vt:lpstr>Backgrounds: HE MU PPDU BW modes</vt:lpstr>
      <vt:lpstr>EHT-SIG-B content channel options</vt:lpstr>
      <vt:lpstr>320MHz EHT PPDU BW modes (Option 1)</vt:lpstr>
      <vt:lpstr>320MHz EHT PPDU BW modes (Option 2)</vt:lpstr>
      <vt:lpstr>320MHz EHT PPDU BW modes (Option 3)</vt:lpstr>
      <vt:lpstr>Simulation Setup</vt:lpstr>
      <vt:lpstr>Simulation Setup (OBSS example)</vt:lpstr>
      <vt:lpstr>Simulation Results (EHT BSS’s PPDU BW)</vt:lpstr>
      <vt:lpstr>Simulation Results (EHT BSS’s TPUT)</vt:lpstr>
      <vt:lpstr>Conclusions</vt:lpstr>
      <vt:lpstr>References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of Wide Bandwidth Channel Access in EHT</dc:title>
  <dc:creator>Microsoft Corporation</dc:creator>
  <cp:lastModifiedBy>John</cp:lastModifiedBy>
  <cp:revision>222</cp:revision>
  <dcterms:created xsi:type="dcterms:W3CDTF">2006-10-05T04:04:58Z</dcterms:created>
  <dcterms:modified xsi:type="dcterms:W3CDTF">2019-11-09T02:28:39Z</dcterms:modified>
</cp:coreProperties>
</file>