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84" r:id="rId3"/>
    <p:sldId id="390" r:id="rId4"/>
    <p:sldId id="420" r:id="rId5"/>
    <p:sldId id="417" r:id="rId6"/>
    <p:sldId id="412" r:id="rId7"/>
    <p:sldId id="419" r:id="rId8"/>
    <p:sldId id="404" r:id="rId9"/>
    <p:sldId id="405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9526" autoAdjust="0"/>
  </p:normalViewPr>
  <p:slideViewPr>
    <p:cSldViewPr>
      <p:cViewPr>
        <p:scale>
          <a:sx n="80" d="100"/>
          <a:sy n="80" d="100"/>
        </p:scale>
        <p:origin x="-92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1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</a:t>
            </a:r>
            <a:r>
              <a:rPr lang="en-US" sz="1800" b="1" dirty="0" err="1" smtClean="0">
                <a:cs typeface="+mn-cs"/>
              </a:rPr>
              <a:t>1597r0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/>
              <a:t>Cumulative impact of multiple impairments on JT performance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2019-09-15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Srinath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In this contribution we update the our JT results from </a:t>
            </a:r>
            <a:r>
              <a:rPr lang="en-US" sz="1800" b="0" dirty="0" smtClean="0"/>
              <a:t>[1] (simulation </a:t>
            </a:r>
            <a:r>
              <a:rPr lang="en-US" sz="1800" b="0" dirty="0" smtClean="0"/>
              <a:t>configuration r1) to include the impact of additional impairments</a:t>
            </a:r>
            <a:endParaRPr 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Impairments (1)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4572000"/>
              </a:xfrm>
            </p:spPr>
            <p:txBody>
              <a:bodyPr/>
              <a:lstStyle/>
              <a:p>
                <a:r>
                  <a:rPr lang="en-US" sz="1400" b="0" dirty="0" smtClean="0"/>
                  <a:t>Relative phase </a:t>
                </a:r>
                <a:r>
                  <a:rPr lang="en-US" sz="1400" b="0" dirty="0"/>
                  <a:t>offset </a:t>
                </a:r>
                <a14:m>
                  <m:oMath xmlns:m="http://schemas.openxmlformats.org/officeDocument/2006/math">
                    <m:r>
                      <a:rPr lang="en-US" sz="1400" b="0" i="1">
                        <a:latin typeface="Cambria Math"/>
                      </a:rPr>
                      <m:t>𝜃</m:t>
                    </m:r>
                  </m:oMath>
                </a14:m>
                <a:r>
                  <a:rPr lang="en-US" sz="1400" b="0" dirty="0" smtClean="0"/>
                  <a:t> (</a:t>
                </a:r>
                <a:r>
                  <a:rPr lang="en-US" sz="1400" b="0" dirty="0" err="1" smtClean="0"/>
                  <a:t>deg</a:t>
                </a:r>
                <a:r>
                  <a:rPr lang="en-US" sz="1400" b="0" dirty="0" smtClean="0"/>
                  <a:t>) of slave AP w.r.t  master during joint TX:</a:t>
                </a:r>
              </a:p>
              <a:p>
                <a:pPr lvl="1"/>
                <a:r>
                  <a:rPr lang="en-US" sz="1400" dirty="0" smtClean="0"/>
                  <a:t>Models phase drift due to residual CFO: t</a:t>
                </a:r>
                <a:r>
                  <a:rPr lang="en-US" sz="1400" b="0" dirty="0" smtClean="0"/>
                  <a:t>his is a worst </a:t>
                </a:r>
                <a:r>
                  <a:rPr lang="en-US" sz="1400" b="0" dirty="0"/>
                  <a:t>case assumption since </a:t>
                </a:r>
                <a:r>
                  <a:rPr lang="en-US" sz="1400" b="0" dirty="0" smtClean="0"/>
                  <a:t>phase drift </a:t>
                </a:r>
                <a:r>
                  <a:rPr lang="en-US" sz="1400" b="0" dirty="0"/>
                  <a:t>typically builds up over </a:t>
                </a:r>
                <a:r>
                  <a:rPr lang="en-US" sz="1400" b="0" dirty="0" smtClean="0"/>
                  <a:t>time (i.e., not static).</a:t>
                </a:r>
              </a:p>
              <a:p>
                <a:pPr lvl="1"/>
                <a:r>
                  <a:rPr lang="en-US" sz="1400" dirty="0"/>
                  <a:t>We consider phase </a:t>
                </a:r>
                <a:r>
                  <a:rPr lang="en-US" sz="1400" dirty="0" smtClean="0"/>
                  <a:t>drifts of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𝜃</m:t>
                    </m:r>
                    <m:r>
                      <a:rPr lang="en-US" sz="1400" i="1">
                        <a:latin typeface="Cambria Math"/>
                      </a:rPr>
                      <m:t>=4 </m:t>
                    </m:r>
                  </m:oMath>
                </a14:m>
                <a:r>
                  <a:rPr lang="en-US" sz="1400" dirty="0"/>
                  <a:t> and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𝜃</m:t>
                    </m:r>
                    <m:r>
                      <a:rPr lang="en-US" sz="14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8 </m:t>
                    </m:r>
                  </m:oMath>
                </a14:m>
                <a:r>
                  <a:rPr lang="en-US" sz="1400" dirty="0" smtClean="0"/>
                  <a:t>degrees, arising from a residual </a:t>
                </a:r>
                <a:r>
                  <a:rPr lang="en-US" sz="1400" dirty="0"/>
                  <a:t>CFO of 10Hz over 1.1 and 2.2 </a:t>
                </a:r>
                <a:r>
                  <a:rPr lang="en-US" sz="1400" dirty="0" err="1"/>
                  <a:t>ms</a:t>
                </a:r>
                <a:r>
                  <a:rPr lang="en-US" sz="1400" dirty="0"/>
                  <a:t> respectively</a:t>
                </a:r>
                <a:r>
                  <a:rPr lang="en-US" sz="1400" dirty="0" smtClean="0"/>
                  <a:t>.</a:t>
                </a:r>
                <a:endParaRPr lang="en-US" sz="1400" b="0" dirty="0"/>
              </a:p>
              <a:p>
                <a:endParaRPr lang="en-US" sz="1400" b="0" dirty="0" smtClean="0"/>
              </a:p>
              <a:p>
                <a:r>
                  <a:rPr lang="en-US" sz="1400" b="0" dirty="0" smtClean="0"/>
                  <a:t>Relative timing </a:t>
                </a:r>
                <a:r>
                  <a:rPr lang="en-US" sz="1400" b="0" dirty="0"/>
                  <a:t>offset </a:t>
                </a:r>
                <a14:m>
                  <m:oMath xmlns:m="http://schemas.openxmlformats.org/officeDocument/2006/math">
                    <m:r>
                      <a:rPr lang="en-US" sz="1400" b="0" i="1">
                        <a:latin typeface="Cambria Math"/>
                      </a:rPr>
                      <m:t>𝜏</m:t>
                    </m:r>
                    <m:r>
                      <a:rPr lang="en-US" sz="1400" b="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1400" b="0" dirty="0"/>
                  <a:t>(s</a:t>
                </a:r>
                <a:r>
                  <a:rPr lang="en-US" sz="1400" b="0" dirty="0" smtClean="0"/>
                  <a:t>) of slave AP w.r.t  master during joint TX:</a:t>
                </a:r>
              </a:p>
              <a:p>
                <a:pPr lvl="1"/>
                <a:r>
                  <a:rPr lang="en-US" sz="1400" dirty="0" smtClean="0"/>
                  <a:t>Models </a:t>
                </a:r>
                <a:r>
                  <a:rPr lang="en-US" sz="1400" dirty="0"/>
                  <a:t>variation in relative TX timing of slave AP </a:t>
                </a:r>
                <a:r>
                  <a:rPr lang="en-US" sz="1400" dirty="0" err="1" smtClean="0"/>
                  <a:t>w.r.t</a:t>
                </a:r>
                <a:r>
                  <a:rPr lang="en-US" sz="1400" dirty="0" smtClean="0"/>
                  <a:t> </a:t>
                </a:r>
                <a:r>
                  <a:rPr lang="en-US" sz="1400" dirty="0"/>
                  <a:t>master </a:t>
                </a:r>
                <a:r>
                  <a:rPr lang="en-US" sz="1400" dirty="0" smtClean="0"/>
                  <a:t>AP </a:t>
                </a:r>
                <a:r>
                  <a:rPr lang="en-US" sz="1400" dirty="0"/>
                  <a:t>between sounding and </a:t>
                </a:r>
                <a:r>
                  <a:rPr lang="en-US" sz="1400" dirty="0" smtClean="0"/>
                  <a:t>joint data </a:t>
                </a:r>
                <a:r>
                  <a:rPr lang="en-US" sz="1400" dirty="0"/>
                  <a:t>TX</a:t>
                </a:r>
                <a:endParaRPr lang="en-US" sz="1400" b="0" dirty="0" smtClean="0"/>
              </a:p>
              <a:p>
                <a:pPr lvl="1"/>
                <a:r>
                  <a:rPr lang="en-US" sz="1400" b="0" dirty="0" smtClean="0"/>
                  <a:t>We assume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𝜏</m:t>
                    </m:r>
                    <m:r>
                      <a:rPr lang="en-US" sz="1400" b="0" i="1" smtClean="0">
                        <a:latin typeface="Cambria Math"/>
                      </a:rPr>
                      <m:t>=0.5</m:t>
                    </m:r>
                  </m:oMath>
                </a14:m>
                <a:r>
                  <a:rPr lang="en-US" sz="1400" b="0" dirty="0" smtClean="0"/>
                  <a:t>ns based </a:t>
                </a:r>
                <a:r>
                  <a:rPr lang="en-US" sz="1400" b="0" dirty="0"/>
                  <a:t>on our simulation </a:t>
                </a:r>
                <a:r>
                  <a:rPr lang="en-US" sz="1400" b="0" dirty="0" smtClean="0"/>
                  <a:t>results (14.4 degrees across the entire BW).</a:t>
                </a:r>
                <a:endParaRPr lang="en-US" sz="1400" b="0" dirty="0"/>
              </a:p>
              <a:p>
                <a:endParaRPr lang="en-US" sz="1400" b="0" dirty="0" smtClean="0"/>
              </a:p>
              <a:p>
                <a:r>
                  <a:rPr lang="en-US" sz="1400" b="0" dirty="0" smtClean="0"/>
                  <a:t>TX </a:t>
                </a:r>
                <a:r>
                  <a:rPr lang="en-US" sz="1400" b="0" dirty="0"/>
                  <a:t>gain offset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>
                        <a:latin typeface="Cambria Math"/>
                      </a:rPr>
                      <m:t>Δ</m:t>
                    </m:r>
                    <m:r>
                      <a:rPr lang="en-US" sz="1400" b="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1400" b="0" dirty="0"/>
                  <a:t>(dB</a:t>
                </a:r>
                <a:r>
                  <a:rPr lang="en-US" sz="1400" b="0" dirty="0" smtClean="0"/>
                  <a:t>):</a:t>
                </a:r>
              </a:p>
              <a:p>
                <a:pPr lvl="1"/>
                <a:r>
                  <a:rPr lang="en-US" sz="1400" b="0" dirty="0" smtClean="0"/>
                  <a:t>dB </a:t>
                </a:r>
                <a:r>
                  <a:rPr lang="en-US" sz="1400" b="0" dirty="0"/>
                  <a:t>difference in relative TX power of slave </a:t>
                </a:r>
                <a:r>
                  <a:rPr lang="en-US" sz="1400" b="0" dirty="0" err="1"/>
                  <a:t>APs</a:t>
                </a:r>
                <a:r>
                  <a:rPr lang="en-US" sz="1400" b="0" dirty="0"/>
                  <a:t> </a:t>
                </a:r>
                <a:r>
                  <a:rPr lang="en-US" sz="1400" b="0" dirty="0" err="1" smtClean="0"/>
                  <a:t>w.r.t</a:t>
                </a:r>
                <a:r>
                  <a:rPr lang="en-US" sz="1400" b="0" dirty="0" smtClean="0"/>
                  <a:t> master AP </a:t>
                </a:r>
                <a:r>
                  <a:rPr lang="en-US" sz="1400" b="0" dirty="0"/>
                  <a:t>between sounding and joint data </a:t>
                </a:r>
                <a:r>
                  <a:rPr lang="en-US" sz="1400" b="0" dirty="0" smtClean="0"/>
                  <a:t>TX  (also modeled in [2]).</a:t>
                </a:r>
              </a:p>
              <a:p>
                <a:pPr lvl="1"/>
                <a:r>
                  <a:rPr lang="en-US" sz="1400" b="0" dirty="0" smtClean="0"/>
                  <a:t>We assume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>
                        <a:latin typeface="Cambria Math"/>
                      </a:rPr>
                      <m:t>Δ</m:t>
                    </m:r>
                  </m:oMath>
                </a14:m>
                <a:r>
                  <a:rPr lang="en-US" sz="1400" b="0" dirty="0" smtClean="0"/>
                  <a:t>= 0.5dB</a:t>
                </a:r>
              </a:p>
              <a:p>
                <a:pPr marL="342900" lvl="1" indent="-342900">
                  <a:buFontTx/>
                  <a:buChar char="•"/>
                </a:pPr>
                <a:endParaRPr lang="en-US" sz="1000" dirty="0" smtClean="0"/>
              </a:p>
              <a:p>
                <a:pPr marL="342900" lvl="1" indent="-342900">
                  <a:buFontTx/>
                  <a:buChar char="•"/>
                </a:pPr>
                <a:r>
                  <a:rPr lang="en-US" sz="1400" dirty="0" smtClean="0"/>
                  <a:t>Magnitude of phase</a:t>
                </a:r>
                <a:r>
                  <a:rPr lang="en-US" sz="1400" dirty="0"/>
                  <a:t>, timing and </a:t>
                </a:r>
                <a:r>
                  <a:rPr lang="en-US" sz="1400" dirty="0" smtClean="0"/>
                  <a:t>TX gain offsets assumed to be </a:t>
                </a:r>
                <a:r>
                  <a:rPr lang="en-US" sz="1400" i="1" dirty="0" smtClean="0"/>
                  <a:t>same</a:t>
                </a:r>
                <a:r>
                  <a:rPr lang="en-US" sz="1400" dirty="0" smtClean="0"/>
                  <a:t> </a:t>
                </a:r>
                <a:r>
                  <a:rPr lang="en-US" sz="1400" dirty="0"/>
                  <a:t>across slave APs. </a:t>
                </a:r>
                <a:r>
                  <a:rPr lang="en-US" sz="1400" dirty="0" smtClean="0"/>
                  <a:t>However, signs are </a:t>
                </a:r>
                <a:r>
                  <a:rPr lang="en-US" sz="1400" dirty="0"/>
                  <a:t>chosen independently per slave </a:t>
                </a:r>
                <a:r>
                  <a:rPr lang="en-US" sz="1400" dirty="0" smtClean="0"/>
                  <a:t>AP. Further, s</a:t>
                </a:r>
                <a:r>
                  <a:rPr lang="en-US" sz="1400" b="0" dirty="0" smtClean="0"/>
                  <a:t>igns for each parameter are </a:t>
                </a:r>
                <a:r>
                  <a:rPr lang="en-US" sz="1400" b="0" dirty="0"/>
                  <a:t>picked independent of </a:t>
                </a:r>
                <a:r>
                  <a:rPr lang="en-US" sz="1400" dirty="0" smtClean="0"/>
                  <a:t>the </a:t>
                </a:r>
                <a:r>
                  <a:rPr lang="en-US" sz="1400" b="0" dirty="0" smtClean="0"/>
                  <a:t>others.</a:t>
                </a:r>
                <a:endParaRPr lang="en-US" sz="1400" b="0" dirty="0"/>
              </a:p>
              <a:p>
                <a:endParaRPr lang="en-US" sz="1400" b="0" dirty="0"/>
              </a:p>
              <a:p>
                <a:pPr lvl="1"/>
                <a:endParaRPr lang="en-US" sz="1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4572000"/>
              </a:xfrm>
              <a:blipFill rotWithShape="1">
                <a:blip r:embed="rId2"/>
                <a:stretch>
                  <a:fillRect l="-157" t="-133" r="-235" b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3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Impairments (2)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endParaRPr lang="en-US" sz="1400" b="0" dirty="0" smtClean="0"/>
          </a:p>
          <a:p>
            <a:r>
              <a:rPr lang="en-US" sz="1400" b="0" dirty="0"/>
              <a:t>STA channel drift </a:t>
            </a:r>
            <a:r>
              <a:rPr lang="en-US" sz="1400" b="0" dirty="0" smtClean="0"/>
              <a:t>with </a:t>
            </a:r>
            <a:r>
              <a:rPr lang="en-US" sz="1400" b="0" dirty="0"/>
              <a:t>common-phase tracking on pilots:</a:t>
            </a:r>
          </a:p>
          <a:p>
            <a:pPr lvl="1"/>
            <a:r>
              <a:rPr lang="en-US" sz="1400" dirty="0"/>
              <a:t>Phase </a:t>
            </a:r>
            <a:r>
              <a:rPr lang="en-US" sz="1400" dirty="0" smtClean="0"/>
              <a:t>drift (of slave APs relative to master) </a:t>
            </a:r>
            <a:r>
              <a:rPr lang="en-US" sz="1400" dirty="0"/>
              <a:t>during joint </a:t>
            </a:r>
            <a:r>
              <a:rPr lang="en-US" sz="1400" dirty="0" smtClean="0"/>
              <a:t>TX, results in </a:t>
            </a:r>
            <a:r>
              <a:rPr lang="en-US" sz="1400" dirty="0"/>
              <a:t>the channel seen by STA </a:t>
            </a:r>
            <a:r>
              <a:rPr lang="en-US" sz="1400" dirty="0" smtClean="0"/>
              <a:t>during payload changing versus the initial </a:t>
            </a:r>
            <a:r>
              <a:rPr lang="en-US" sz="1400" dirty="0"/>
              <a:t>estimate </a:t>
            </a:r>
            <a:r>
              <a:rPr lang="en-US" sz="1400" dirty="0" smtClean="0"/>
              <a:t>(from preamble) as explained in [3].</a:t>
            </a:r>
          </a:p>
          <a:p>
            <a:pPr lvl="1"/>
            <a:r>
              <a:rPr lang="en-US" sz="1400" dirty="0" smtClean="0"/>
              <a:t>Modeled as static channel error at STA (worst-case assumption), with “common phase” estimation and removal done using pilots.</a:t>
            </a:r>
            <a:endParaRPr lang="en-US" sz="1400" dirty="0"/>
          </a:p>
          <a:p>
            <a:endParaRPr lang="en-US" sz="1400" b="0" dirty="0" smtClean="0"/>
          </a:p>
          <a:p>
            <a:r>
              <a:rPr lang="en-US" sz="1400" b="0" dirty="0" smtClean="0"/>
              <a:t>Joint </a:t>
            </a:r>
            <a:r>
              <a:rPr lang="en-US" sz="1400" b="0" dirty="0" err="1"/>
              <a:t>NDP</a:t>
            </a:r>
            <a:r>
              <a:rPr lang="en-US" sz="1400" b="0" dirty="0"/>
              <a:t> </a:t>
            </a:r>
            <a:r>
              <a:rPr lang="en-US" sz="1400" b="0" dirty="0" smtClean="0"/>
              <a:t>[4] channel </a:t>
            </a:r>
            <a:r>
              <a:rPr lang="en-US" sz="1400" b="0" dirty="0"/>
              <a:t>estimation error:</a:t>
            </a:r>
          </a:p>
          <a:p>
            <a:pPr lvl="1"/>
            <a:r>
              <a:rPr lang="en-US" sz="1400" dirty="0"/>
              <a:t>SNR for NDP assumed to be same as for joint TX; no channel-smoothing assumed</a:t>
            </a:r>
            <a:r>
              <a:rPr lang="en-US" sz="1400" dirty="0" smtClean="0"/>
              <a:t>.</a:t>
            </a:r>
          </a:p>
          <a:p>
            <a:endParaRPr lang="en-US" sz="1400" b="0" dirty="0" smtClean="0"/>
          </a:p>
          <a:p>
            <a:r>
              <a:rPr lang="en-US" sz="1400" b="0" dirty="0" err="1" smtClean="0"/>
              <a:t>Tx</a:t>
            </a:r>
            <a:r>
              <a:rPr lang="en-US" sz="1400" b="0" dirty="0" smtClean="0"/>
              <a:t> EVM on master and slave APs: </a:t>
            </a:r>
            <a:r>
              <a:rPr lang="en-US" sz="1400" b="0" dirty="0"/>
              <a:t>assumed at a level needed for 256QAM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8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Other </a:t>
            </a:r>
            <a:r>
              <a:rPr lang="en-US" sz="2800" dirty="0" smtClean="0"/>
              <a:t>Assumptions as in [1]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19600"/>
          </a:xfrm>
        </p:spPr>
        <p:txBody>
          <a:bodyPr/>
          <a:lstStyle/>
          <a:p>
            <a:r>
              <a:rPr lang="en-US" sz="1400" b="0" dirty="0"/>
              <a:t>Channel: </a:t>
            </a:r>
            <a:r>
              <a:rPr lang="en-US" sz="1400" b="0" dirty="0" err="1"/>
              <a:t>11nD</a:t>
            </a:r>
            <a:r>
              <a:rPr lang="en-US" sz="1400" b="0" dirty="0"/>
              <a:t>, </a:t>
            </a:r>
            <a:r>
              <a:rPr lang="en-US" sz="1400" b="0" dirty="0" err="1"/>
              <a:t>80MHz</a:t>
            </a:r>
            <a:r>
              <a:rPr lang="en-US" sz="1400" b="0" dirty="0" smtClean="0"/>
              <a:t>, </a:t>
            </a:r>
            <a:r>
              <a:rPr lang="en-US" sz="1400" b="0" dirty="0"/>
              <a:t>-</a:t>
            </a:r>
            <a:r>
              <a:rPr lang="en-US" sz="1400" b="0" dirty="0" err="1"/>
              <a:t>30dBc</a:t>
            </a:r>
            <a:r>
              <a:rPr lang="en-US" sz="1400" b="0" dirty="0"/>
              <a:t> </a:t>
            </a:r>
            <a:r>
              <a:rPr lang="en-US" sz="1400" b="0" dirty="0" smtClean="0"/>
              <a:t>channel aging</a:t>
            </a:r>
            <a:endParaRPr lang="en-US" sz="1400" b="0" dirty="0" smtClean="0"/>
          </a:p>
          <a:p>
            <a:r>
              <a:rPr lang="en-US" sz="1400" b="0" dirty="0" smtClean="0"/>
              <a:t>Baseline : </a:t>
            </a:r>
            <a:r>
              <a:rPr lang="en-US" sz="1400" b="0" dirty="0" smtClean="0"/>
              <a:t>TDMA </a:t>
            </a:r>
            <a:r>
              <a:rPr lang="en-US" sz="1400" b="0" dirty="0"/>
              <a:t>across </a:t>
            </a:r>
            <a:r>
              <a:rPr lang="en-US" sz="1400" b="0" dirty="0" smtClean="0"/>
              <a:t>different BSS</a:t>
            </a:r>
            <a:r>
              <a:rPr lang="en-US" sz="1400" b="0" dirty="0"/>
              <a:t>, each with AP =</a:t>
            </a:r>
            <a:r>
              <a:rPr lang="en-US" sz="1400" b="0" dirty="0" smtClean="0"/>
              <a:t>4 ant., </a:t>
            </a:r>
            <a:r>
              <a:rPr lang="en-US" sz="1400" b="0" dirty="0"/>
              <a:t>STA = [2 2</a:t>
            </a:r>
            <a:r>
              <a:rPr lang="en-US" sz="1400" b="0" dirty="0" smtClean="0"/>
              <a:t>] ant., </a:t>
            </a:r>
            <a:r>
              <a:rPr lang="en-US" sz="1400" b="0" dirty="0" err="1"/>
              <a:t>Nss</a:t>
            </a:r>
            <a:r>
              <a:rPr lang="en-US" sz="1400" b="0" dirty="0"/>
              <a:t> = [2 1], DL MU-MIMO per </a:t>
            </a:r>
            <a:r>
              <a:rPr lang="en-US" sz="1400" b="0" dirty="0" smtClean="0"/>
              <a:t>BSS</a:t>
            </a:r>
            <a:endParaRPr lang="en-US" sz="1200" b="0" dirty="0" smtClean="0"/>
          </a:p>
          <a:p>
            <a:r>
              <a:rPr lang="en-US" sz="1400" b="0" dirty="0" smtClean="0"/>
              <a:t>Path-loss </a:t>
            </a:r>
            <a:r>
              <a:rPr lang="en-US" sz="1400" b="0" dirty="0"/>
              <a:t>matrix (common to baseline and JT</a:t>
            </a:r>
            <a:r>
              <a:rPr lang="en-US" sz="1400" b="0" dirty="0" smtClean="0"/>
              <a:t>): each STA </a:t>
            </a:r>
            <a:r>
              <a:rPr lang="en-US" sz="1400" b="0" dirty="0"/>
              <a:t>sees 0dB from </a:t>
            </a:r>
            <a:r>
              <a:rPr lang="en-US" sz="1400" b="0" dirty="0" smtClean="0"/>
              <a:t>own</a:t>
            </a:r>
            <a:r>
              <a:rPr lang="en-US" sz="1400" b="0" dirty="0" smtClean="0"/>
              <a:t>-BSS </a:t>
            </a:r>
            <a:r>
              <a:rPr lang="en-US" sz="1400" b="0" dirty="0"/>
              <a:t>AP and X dB from remaining APs; X = </a:t>
            </a:r>
            <a:r>
              <a:rPr lang="en-US" sz="1400" b="0" dirty="0" smtClean="0"/>
              <a:t>10, 20dB</a:t>
            </a:r>
          </a:p>
          <a:p>
            <a:pPr lvl="1"/>
            <a:r>
              <a:rPr lang="en-US" sz="1200" dirty="0" smtClean="0"/>
              <a:t>AP-</a:t>
            </a:r>
            <a:r>
              <a:rPr lang="en-US" sz="1200" dirty="0" err="1" smtClean="0"/>
              <a:t>STA</a:t>
            </a:r>
            <a:r>
              <a:rPr lang="en-US" sz="1200" dirty="0" smtClean="0"/>
              <a:t> </a:t>
            </a:r>
            <a:r>
              <a:rPr lang="en-US" sz="1200" dirty="0"/>
              <a:t>SNR in all plots (x-axis) </a:t>
            </a:r>
            <a:r>
              <a:rPr lang="en-US" sz="1200" dirty="0" smtClean="0"/>
              <a:t>refers to own-BSS SNR</a:t>
            </a:r>
            <a:endParaRPr lang="en-US" sz="1200" dirty="0"/>
          </a:p>
          <a:p>
            <a:r>
              <a:rPr lang="en-US" sz="1400" b="0" dirty="0"/>
              <a:t>Joint TX (JT):</a:t>
            </a:r>
          </a:p>
          <a:p>
            <a:pPr lvl="1"/>
            <a:r>
              <a:rPr lang="en-US" sz="1200" dirty="0"/>
              <a:t>Per-AP </a:t>
            </a:r>
            <a:r>
              <a:rPr lang="en-US" sz="1200" dirty="0" err="1"/>
              <a:t>tx</a:t>
            </a:r>
            <a:r>
              <a:rPr lang="en-US" sz="1200" dirty="0"/>
              <a:t> power = 1.0; </a:t>
            </a:r>
          </a:p>
          <a:p>
            <a:pPr lvl="1"/>
            <a:r>
              <a:rPr lang="en-US" sz="1200" dirty="0" err="1"/>
              <a:t>2AP</a:t>
            </a:r>
            <a:r>
              <a:rPr lang="en-US" sz="1200" dirty="0"/>
              <a:t>: AP = [4 4</a:t>
            </a:r>
            <a:r>
              <a:rPr lang="en-US" sz="1200" dirty="0" smtClean="0"/>
              <a:t>] </a:t>
            </a:r>
            <a:r>
              <a:rPr lang="en-US" sz="1200" dirty="0"/>
              <a:t>ant.</a:t>
            </a:r>
            <a:r>
              <a:rPr lang="en-US" sz="1200" dirty="0" smtClean="0"/>
              <a:t>, </a:t>
            </a:r>
            <a:r>
              <a:rPr lang="en-US" sz="1200" dirty="0" err="1"/>
              <a:t>STA</a:t>
            </a:r>
            <a:r>
              <a:rPr lang="en-US" sz="1200" dirty="0"/>
              <a:t> = [2 2 2 2</a:t>
            </a:r>
            <a:r>
              <a:rPr lang="en-US" sz="1200" dirty="0" smtClean="0"/>
              <a:t>] </a:t>
            </a:r>
            <a:r>
              <a:rPr lang="en-US" sz="1200" dirty="0"/>
              <a:t>ant.</a:t>
            </a:r>
            <a:r>
              <a:rPr lang="en-US" sz="1200" dirty="0" smtClean="0"/>
              <a:t>, </a:t>
            </a:r>
            <a:r>
              <a:rPr lang="en-US" sz="1200" dirty="0" err="1"/>
              <a:t>Nss</a:t>
            </a:r>
            <a:r>
              <a:rPr lang="en-US" sz="1200" dirty="0"/>
              <a:t> = [2 1 2 1]</a:t>
            </a:r>
          </a:p>
          <a:p>
            <a:pPr lvl="2"/>
            <a:r>
              <a:rPr lang="en-US" sz="1200" dirty="0"/>
              <a:t>Total </a:t>
            </a:r>
            <a:r>
              <a:rPr lang="en-US" sz="1200" dirty="0" err="1"/>
              <a:t>tx</a:t>
            </a:r>
            <a:r>
              <a:rPr lang="en-US" sz="1200" dirty="0"/>
              <a:t> power boosted by </a:t>
            </a:r>
            <a:r>
              <a:rPr lang="en-US" sz="1200" dirty="0" err="1"/>
              <a:t>3dB</a:t>
            </a:r>
            <a:endParaRPr lang="en-US" sz="1200" dirty="0"/>
          </a:p>
          <a:p>
            <a:pPr lvl="1"/>
            <a:r>
              <a:rPr lang="en-US" sz="1200" dirty="0" smtClean="0"/>
              <a:t>4AP</a:t>
            </a:r>
            <a:r>
              <a:rPr lang="en-US" sz="1200" dirty="0"/>
              <a:t>: AP = [4 4 4 4</a:t>
            </a:r>
            <a:r>
              <a:rPr lang="en-US" sz="1200" dirty="0" smtClean="0"/>
              <a:t>] </a:t>
            </a:r>
            <a:r>
              <a:rPr lang="en-US" sz="1200" dirty="0"/>
              <a:t>ant.</a:t>
            </a:r>
            <a:r>
              <a:rPr lang="en-US" sz="1200" dirty="0" smtClean="0"/>
              <a:t>, </a:t>
            </a:r>
            <a:r>
              <a:rPr lang="en-US" sz="1200" dirty="0"/>
              <a:t>STA = [2 2 2 2 2 2 2 2</a:t>
            </a:r>
            <a:r>
              <a:rPr lang="en-US" sz="1200" dirty="0" smtClean="0"/>
              <a:t>] </a:t>
            </a:r>
            <a:r>
              <a:rPr lang="en-US" sz="1200" dirty="0"/>
              <a:t>ant.</a:t>
            </a:r>
            <a:r>
              <a:rPr lang="en-US" sz="1200" dirty="0" smtClean="0"/>
              <a:t>, </a:t>
            </a:r>
            <a:r>
              <a:rPr lang="en-US" sz="1200" dirty="0" err="1"/>
              <a:t>Nss</a:t>
            </a:r>
            <a:r>
              <a:rPr lang="en-US" sz="1200" dirty="0"/>
              <a:t> = [2 1 2 1 2 1 2 1]</a:t>
            </a:r>
          </a:p>
          <a:p>
            <a:pPr lvl="2"/>
            <a:r>
              <a:rPr lang="en-US" sz="1200" dirty="0"/>
              <a:t>Total </a:t>
            </a:r>
            <a:r>
              <a:rPr lang="en-US" sz="1200" dirty="0" err="1"/>
              <a:t>tx</a:t>
            </a:r>
            <a:r>
              <a:rPr lang="en-US" sz="1200" dirty="0"/>
              <a:t> power boosted by </a:t>
            </a:r>
            <a:r>
              <a:rPr lang="en-US" sz="1200" dirty="0" err="1"/>
              <a:t>6dB</a:t>
            </a:r>
            <a:endParaRPr lang="en-US" sz="1200" dirty="0"/>
          </a:p>
          <a:p>
            <a:endParaRPr lang="en-US" sz="1400" b="0" dirty="0" smtClean="0"/>
          </a:p>
          <a:p>
            <a:r>
              <a:rPr lang="en-US" sz="1400" b="0" dirty="0" smtClean="0"/>
              <a:t>Metrics</a:t>
            </a:r>
            <a:r>
              <a:rPr lang="en-US" sz="1400" b="0" dirty="0"/>
              <a:t>:</a:t>
            </a:r>
          </a:p>
          <a:p>
            <a:pPr lvl="1"/>
            <a:r>
              <a:rPr lang="en-US" sz="1200" dirty="0"/>
              <a:t>Ideal gain: Gain of ideal JT over ideal baseline (i.e., no impairments for either)</a:t>
            </a:r>
          </a:p>
          <a:p>
            <a:pPr lvl="1"/>
            <a:r>
              <a:rPr lang="en-US" sz="1200" dirty="0"/>
              <a:t>Impaired gain: Gain of JT with specified impairments over </a:t>
            </a:r>
            <a:r>
              <a:rPr lang="en-US" sz="1200" dirty="0" smtClean="0"/>
              <a:t>baseline. </a:t>
            </a:r>
          </a:p>
          <a:p>
            <a:pPr lvl="1"/>
            <a:r>
              <a:rPr lang="en-US" sz="1200" dirty="0" smtClean="0"/>
              <a:t>Channel aging present for both cases</a:t>
            </a:r>
          </a:p>
          <a:p>
            <a:pPr lvl="1"/>
            <a:endParaRPr lang="en-US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5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400" dirty="0" smtClean="0"/>
              <a:t>Simulation </a:t>
            </a:r>
            <a:r>
              <a:rPr lang="en-US" sz="2400" dirty="0"/>
              <a:t>results: </a:t>
            </a:r>
            <a:r>
              <a:rPr lang="en-US" sz="2400" dirty="0" smtClean="0"/>
              <a:t>2AP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211936"/>
            <a:ext cx="4037714" cy="3287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00432"/>
            <a:ext cx="4048125" cy="329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07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400" dirty="0" smtClean="0"/>
              <a:t>Simulation </a:t>
            </a:r>
            <a:r>
              <a:rPr lang="en-US" sz="2400" dirty="0"/>
              <a:t>results: </a:t>
            </a:r>
            <a:r>
              <a:rPr lang="en-US" sz="2400" dirty="0" err="1"/>
              <a:t>4</a:t>
            </a:r>
            <a:r>
              <a:rPr lang="en-US" sz="2400" dirty="0" err="1" smtClean="0"/>
              <a:t>AP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45" y="2200372"/>
            <a:ext cx="4119279" cy="3348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190944"/>
            <a:ext cx="4019550" cy="3357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74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sz="1600" b="0" dirty="0" smtClean="0"/>
              <a:t>As observed in [1], X=20 </a:t>
            </a:r>
            <a:r>
              <a:rPr lang="en-US" sz="1600" b="0" dirty="0" smtClean="0"/>
              <a:t>is insensitive to phase/timing </a:t>
            </a:r>
            <a:r>
              <a:rPr lang="en-US" sz="1600" b="0" dirty="0" smtClean="0"/>
              <a:t>impairments. Gains are:</a:t>
            </a:r>
            <a:endParaRPr lang="en-US" sz="1600" b="0" dirty="0" smtClean="0"/>
          </a:p>
          <a:p>
            <a:pPr lvl="1"/>
            <a:r>
              <a:rPr lang="en-US" sz="1400" dirty="0" err="1"/>
              <a:t>2AP</a:t>
            </a:r>
            <a:r>
              <a:rPr lang="en-US" sz="1400" dirty="0"/>
              <a:t>: </a:t>
            </a:r>
            <a:r>
              <a:rPr lang="en-US" sz="1400" dirty="0" smtClean="0"/>
              <a:t> 1.9</a:t>
            </a:r>
            <a:endParaRPr lang="en-US" sz="1400" dirty="0"/>
          </a:p>
          <a:p>
            <a:pPr lvl="1"/>
            <a:r>
              <a:rPr lang="en-US" sz="1400" dirty="0" smtClean="0"/>
              <a:t>4AP</a:t>
            </a:r>
            <a:r>
              <a:rPr lang="en-US" sz="1400" dirty="0"/>
              <a:t>: </a:t>
            </a:r>
            <a:r>
              <a:rPr lang="en-US" sz="1400" dirty="0" smtClean="0"/>
              <a:t> 3.5</a:t>
            </a:r>
            <a:endParaRPr lang="en-US" sz="1400" dirty="0"/>
          </a:p>
          <a:p>
            <a:endParaRPr lang="en-US" sz="1600" b="0" dirty="0" smtClean="0"/>
          </a:p>
          <a:p>
            <a:r>
              <a:rPr lang="en-US" sz="1600" b="0" dirty="0" smtClean="0"/>
              <a:t>X=10 shows an impact of 8d on performance. Gains @ </a:t>
            </a:r>
            <a:r>
              <a:rPr lang="en-US" sz="1600" b="0" dirty="0" err="1" smtClean="0"/>
              <a:t>30dB</a:t>
            </a:r>
            <a:r>
              <a:rPr lang="en-US" sz="1600" b="0" dirty="0" smtClean="0"/>
              <a:t> </a:t>
            </a:r>
            <a:r>
              <a:rPr lang="en-US" sz="1600" b="0" dirty="0" smtClean="0"/>
              <a:t>SNR:</a:t>
            </a:r>
            <a:endParaRPr lang="en-US" sz="1600" dirty="0" smtClean="0"/>
          </a:p>
          <a:p>
            <a:pPr lvl="1"/>
            <a:r>
              <a:rPr lang="en-US" sz="1400" dirty="0" smtClean="0"/>
              <a:t>2AP:  1.85 for 4d, </a:t>
            </a:r>
            <a:r>
              <a:rPr lang="en-US" sz="1400" dirty="0" smtClean="0"/>
              <a:t>  1.75 </a:t>
            </a:r>
            <a:r>
              <a:rPr lang="en-US" sz="1400" dirty="0" smtClean="0"/>
              <a:t>for 8d</a:t>
            </a:r>
          </a:p>
          <a:p>
            <a:pPr lvl="1"/>
            <a:r>
              <a:rPr lang="en-US" sz="1400" dirty="0" smtClean="0"/>
              <a:t>4AP</a:t>
            </a:r>
            <a:r>
              <a:rPr lang="en-US" sz="1400" dirty="0"/>
              <a:t>: </a:t>
            </a:r>
            <a:r>
              <a:rPr lang="en-US" sz="1400" dirty="0" smtClean="0"/>
              <a:t> 3.15 for 4d,  </a:t>
            </a:r>
            <a:r>
              <a:rPr lang="en-US" sz="1400" dirty="0" smtClean="0"/>
              <a:t> 2.6 </a:t>
            </a:r>
            <a:r>
              <a:rPr lang="en-US" sz="1400" dirty="0"/>
              <a:t>for </a:t>
            </a:r>
            <a:r>
              <a:rPr lang="en-US" sz="1400" dirty="0" smtClean="0"/>
              <a:t>8d</a:t>
            </a:r>
            <a:endParaRPr lang="en-US" sz="1600" b="0" dirty="0" smtClean="0"/>
          </a:p>
          <a:p>
            <a:endParaRPr lang="en-US" sz="1400" b="0" dirty="0" smtClean="0"/>
          </a:p>
          <a:p>
            <a:r>
              <a:rPr lang="en-US" sz="1600" b="0" dirty="0" smtClean="0"/>
              <a:t>Overall even with higher phase drift and all other impairments included substantial gains with JT are still possible.</a:t>
            </a:r>
            <a:endParaRPr lang="en-US" sz="1800" b="0" dirty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800" b="0" dirty="0" smtClean="0"/>
              <a:t>“Comparison of CBF and JT,” </a:t>
            </a:r>
            <a:r>
              <a:rPr lang="en-GB" sz="1800" b="0" dirty="0"/>
              <a:t>IEEE </a:t>
            </a:r>
            <a:r>
              <a:rPr lang="en-GB" sz="1800" b="0" dirty="0" smtClean="0"/>
              <a:t>802.11-19/0799</a:t>
            </a:r>
          </a:p>
          <a:p>
            <a:pPr>
              <a:buFont typeface="+mj-lt"/>
              <a:buAutoNum type="arabicPeriod"/>
            </a:pPr>
            <a:r>
              <a:rPr lang="en-GB" sz="1800" b="0" dirty="0" smtClean="0"/>
              <a:t>“</a:t>
            </a:r>
            <a:r>
              <a:rPr lang="en-GB" altLang="en-US" sz="1800" b="0" dirty="0"/>
              <a:t>Joint Transmissions: Backhaul and Gain State </a:t>
            </a:r>
            <a:r>
              <a:rPr lang="en-GB" altLang="en-US" sz="1800" b="0" dirty="0" smtClean="0"/>
              <a:t>Issues,” IEEE </a:t>
            </a:r>
            <a:r>
              <a:rPr lang="en-GB" altLang="en-US" sz="1800" b="0" dirty="0" smtClean="0"/>
              <a:t>802.11-19/1089</a:t>
            </a:r>
            <a:endParaRPr lang="en-GB" altLang="en-US" sz="1800" b="0" dirty="0" smtClean="0"/>
          </a:p>
          <a:p>
            <a:pPr>
              <a:buFont typeface="+mj-lt"/>
              <a:buAutoNum type="arabicPeriod"/>
            </a:pPr>
            <a:r>
              <a:rPr lang="en-GB" sz="1800" b="0" dirty="0" smtClean="0"/>
              <a:t>“Joint Beamforming Simulations,” </a:t>
            </a:r>
            <a:r>
              <a:rPr lang="en-GB" altLang="en-US" sz="1800" b="0" dirty="0"/>
              <a:t>IEEE </a:t>
            </a:r>
            <a:r>
              <a:rPr lang="en-GB" altLang="en-US" sz="1800" b="0" dirty="0" smtClean="0"/>
              <a:t>802.11-19/1094</a:t>
            </a:r>
          </a:p>
          <a:p>
            <a:pPr>
              <a:buFont typeface="+mj-lt"/>
              <a:buAutoNum type="arabicPeriod"/>
            </a:pPr>
            <a:r>
              <a:rPr lang="en-GB" sz="1800" b="0" dirty="0" smtClean="0"/>
              <a:t>“</a:t>
            </a:r>
            <a:r>
              <a:rPr lang="en-US" sz="1800" b="0" dirty="0"/>
              <a:t>Joint Sounding for Multi-AP Systems</a:t>
            </a:r>
            <a:r>
              <a:rPr lang="en-GB" sz="1800" b="0" dirty="0" smtClean="0"/>
              <a:t>” </a:t>
            </a:r>
            <a:r>
              <a:rPr lang="en-GB" altLang="en-US" sz="1800" b="0" dirty="0"/>
              <a:t>IEEE </a:t>
            </a:r>
            <a:r>
              <a:rPr lang="en-GB" altLang="en-US" sz="1800" b="0" dirty="0" smtClean="0"/>
              <a:t>802.11-19/1593</a:t>
            </a:r>
            <a:endParaRPr lang="en-GB" sz="1800" b="0" dirty="0"/>
          </a:p>
          <a:p>
            <a:pPr marL="0" indent="0">
              <a:buNone/>
            </a:pPr>
            <a:endParaRPr lang="en-GB" sz="1800" b="0" dirty="0" smtClean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361338</TotalTime>
  <Words>813</Words>
  <Application>Microsoft Office PowerPoint</Application>
  <PresentationFormat>On-screen Show (4:3)</PresentationFormat>
  <Paragraphs>138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Cumulative impact of multiple impairments on JT performance</vt:lpstr>
      <vt:lpstr>Abstract </vt:lpstr>
      <vt:lpstr>Impairments (1)</vt:lpstr>
      <vt:lpstr>Impairments (2)</vt:lpstr>
      <vt:lpstr>Other Assumptions as in [1] </vt:lpstr>
      <vt:lpstr>Simulation results: 2AP</vt:lpstr>
      <vt:lpstr>Simulation results: 4AP</vt:lpstr>
      <vt:lpstr>Conclusions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Ron Porat</cp:lastModifiedBy>
  <cp:revision>2126</cp:revision>
  <cp:lastPrinted>1998-02-10T13:28:06Z</cp:lastPrinted>
  <dcterms:created xsi:type="dcterms:W3CDTF">2007-05-21T21:00:37Z</dcterms:created>
  <dcterms:modified xsi:type="dcterms:W3CDTF">2019-09-15T18:14:47Z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