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8"/>
  </p:notesMasterIdLst>
  <p:handoutMasterIdLst>
    <p:handoutMasterId r:id="rId19"/>
  </p:handoutMasterIdLst>
  <p:sldIdLst>
    <p:sldId id="370" r:id="rId2"/>
    <p:sldId id="276" r:id="rId3"/>
    <p:sldId id="371" r:id="rId4"/>
    <p:sldId id="372" r:id="rId5"/>
    <p:sldId id="373" r:id="rId6"/>
    <p:sldId id="381" r:id="rId7"/>
    <p:sldId id="382" r:id="rId8"/>
    <p:sldId id="374" r:id="rId9"/>
    <p:sldId id="377" r:id="rId10"/>
    <p:sldId id="376" r:id="rId11"/>
    <p:sldId id="379" r:id="rId12"/>
    <p:sldId id="378" r:id="rId13"/>
    <p:sldId id="380" r:id="rId14"/>
    <p:sldId id="383" r:id="rId15"/>
    <p:sldId id="375" r:id="rId16"/>
    <p:sldId id="384"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37"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6357" autoAdjust="0"/>
  </p:normalViewPr>
  <p:slideViewPr>
    <p:cSldViewPr>
      <p:cViewPr varScale="1">
        <p:scale>
          <a:sx n="86" d="100"/>
          <a:sy n="86" d="100"/>
        </p:scale>
        <p:origin x="422"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2" d="100"/>
          <a:sy n="82" d="100"/>
        </p:scale>
        <p:origin x="3936" y="6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Kome Oteri (</a:t>
            </a:r>
            <a:r>
              <a:rPr lang="en-GB" dirty="0" err="1"/>
              <a:t>InterDigital</a:t>
            </a:r>
            <a:r>
              <a:rPr lang="en-GB" dirty="0"/>
              <a: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802.11-18/1938r0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lvl="0"/>
            <a:r>
              <a:rPr lang="en-US" sz="1200" kern="1200" dirty="0">
                <a:solidFill>
                  <a:srgbClr val="000000"/>
                </a:solidFill>
                <a:effectLst/>
                <a:latin typeface="Times New Roman" pitchFamily="16" charset="0"/>
                <a:ea typeface="+mn-ea"/>
                <a:cs typeface="+mn-cs"/>
              </a:rPr>
              <a:t>Introduction: </a:t>
            </a:r>
          </a:p>
          <a:p>
            <a:pPr lvl="1"/>
            <a:r>
              <a:rPr lang="en-US" sz="1200" kern="1200" dirty="0">
                <a:solidFill>
                  <a:srgbClr val="000000"/>
                </a:solidFill>
                <a:effectLst/>
                <a:latin typeface="Times New Roman" pitchFamily="16" charset="0"/>
                <a:ea typeface="+mn-ea"/>
                <a:cs typeface="+mn-cs"/>
              </a:rPr>
              <a:t>In motion #19, the </a:t>
            </a:r>
            <a:r>
              <a:rPr lang="en-US" sz="1200" kern="1200" dirty="0" err="1">
                <a:solidFill>
                  <a:srgbClr val="000000"/>
                </a:solidFill>
                <a:effectLst/>
                <a:latin typeface="Times New Roman" pitchFamily="16" charset="0"/>
                <a:ea typeface="+mn-ea"/>
                <a:cs typeface="+mn-cs"/>
              </a:rPr>
              <a:t>TGbd</a:t>
            </a:r>
            <a:r>
              <a:rPr lang="en-US" sz="1200" kern="1200" dirty="0">
                <a:solidFill>
                  <a:srgbClr val="000000"/>
                </a:solidFill>
                <a:effectLst/>
                <a:latin typeface="Times New Roman" pitchFamily="16" charset="0"/>
                <a:ea typeface="+mn-ea"/>
                <a:cs typeface="+mn-cs"/>
              </a:rPr>
              <a:t> has agreed that “ 11bd shall support adaptive repetition of 11p PPDU when operating on OCB broadcast mode in 10MHz bandwidth.   The signaling of the adaptive repetition is TBD.  The time between repeated 11p PPDUs is TBD.”</a:t>
            </a:r>
          </a:p>
          <a:p>
            <a:pPr lvl="1"/>
            <a:r>
              <a:rPr lang="en-US" sz="1200" kern="1200" dirty="0">
                <a:solidFill>
                  <a:srgbClr val="000000"/>
                </a:solidFill>
                <a:effectLst/>
                <a:latin typeface="Times New Roman" pitchFamily="16" charset="0"/>
                <a:ea typeface="+mn-ea"/>
                <a:cs typeface="+mn-cs"/>
              </a:rPr>
              <a:t>In this contribution, we propose a PHY scheme for signaling the repetition</a:t>
            </a:r>
          </a:p>
          <a:p>
            <a:pPr lvl="0"/>
            <a:r>
              <a:rPr lang="en-US" sz="1200" kern="1200" dirty="0">
                <a:solidFill>
                  <a:srgbClr val="000000"/>
                </a:solidFill>
                <a:effectLst/>
                <a:latin typeface="Times New Roman" pitchFamily="16" charset="0"/>
                <a:ea typeface="+mn-ea"/>
                <a:cs typeface="+mn-cs"/>
              </a:rPr>
              <a:t>Motivation</a:t>
            </a:r>
          </a:p>
          <a:p>
            <a:pPr lvl="1"/>
            <a:r>
              <a:rPr lang="en-US" sz="1200" kern="1200" dirty="0">
                <a:solidFill>
                  <a:srgbClr val="000000"/>
                </a:solidFill>
                <a:effectLst/>
                <a:latin typeface="Times New Roman" pitchFamily="16" charset="0"/>
                <a:ea typeface="+mn-ea"/>
                <a:cs typeface="+mn-cs"/>
              </a:rPr>
              <a:t>In 802.11ax, RL-SIG (repeat L-SIG) is introduced</a:t>
            </a:r>
          </a:p>
          <a:p>
            <a:pPr lvl="1"/>
            <a:r>
              <a:rPr lang="en-US" sz="1200" kern="1200" dirty="0">
                <a:solidFill>
                  <a:srgbClr val="000000"/>
                </a:solidFill>
                <a:effectLst/>
                <a:latin typeface="Times New Roman" pitchFamily="16" charset="0"/>
                <a:ea typeface="+mn-ea"/>
                <a:cs typeface="+mn-cs"/>
              </a:rPr>
              <a:t>RL-SIG field is not just simply a repetition of L-SIG field. It has “extra subcarrier insertion” at subcarrier {-28, -27, 27, 28} for channel estimation purpose and the value on these four extra subcarriers are {-1, -1, -1, 1}, respectively. </a:t>
            </a:r>
          </a:p>
          <a:p>
            <a:pPr lvl="1"/>
            <a:r>
              <a:rPr lang="en-US" sz="1200" kern="1200" dirty="0">
                <a:solidFill>
                  <a:srgbClr val="000000"/>
                </a:solidFill>
                <a:effectLst/>
                <a:latin typeface="Times New Roman" pitchFamily="16" charset="0"/>
                <a:ea typeface="+mn-ea"/>
                <a:cs typeface="+mn-cs"/>
              </a:rPr>
              <a:t>802.11ax allows 3 dB power boost to those subcarriers if transmission an HE ER SU PPDU. </a:t>
            </a:r>
          </a:p>
          <a:p>
            <a:r>
              <a:rPr lang="en-US" sz="1200" kern="1200" dirty="0">
                <a:solidFill>
                  <a:srgbClr val="000000"/>
                </a:solidFill>
                <a:effectLst/>
                <a:latin typeface="Times New Roman" pitchFamily="16" charset="0"/>
                <a:ea typeface="+mn-ea"/>
                <a:cs typeface="+mn-cs"/>
              </a:rPr>
              <a:t>(including a picture showing different size in frequency between {L-STF, L-LTF and L-SIG} and RL-SIG</a:t>
            </a:r>
          </a:p>
          <a:p>
            <a:pPr lvl="0"/>
            <a:r>
              <a:rPr lang="en-US" sz="1200" kern="1200" dirty="0">
                <a:solidFill>
                  <a:srgbClr val="000000"/>
                </a:solidFill>
                <a:effectLst/>
                <a:latin typeface="Times New Roman" pitchFamily="16" charset="0"/>
                <a:ea typeface="+mn-ea"/>
                <a:cs typeface="+mn-cs"/>
              </a:rPr>
              <a:t>PHY signaling for repetition Tx</a:t>
            </a:r>
          </a:p>
          <a:p>
            <a:pPr lvl="1"/>
            <a:r>
              <a:rPr lang="en-US" sz="1200" kern="1200" dirty="0">
                <a:solidFill>
                  <a:srgbClr val="000000"/>
                </a:solidFill>
                <a:effectLst/>
                <a:latin typeface="Times New Roman" pitchFamily="16" charset="0"/>
                <a:ea typeface="+mn-ea"/>
                <a:cs typeface="+mn-cs"/>
              </a:rPr>
              <a:t>Methods of using extra tones</a:t>
            </a:r>
          </a:p>
          <a:p>
            <a:pPr lvl="2"/>
            <a:r>
              <a:rPr lang="en-US" sz="1200" kern="1200" dirty="0">
                <a:solidFill>
                  <a:srgbClr val="000000"/>
                </a:solidFill>
                <a:effectLst/>
                <a:latin typeface="Times New Roman" pitchFamily="16" charset="0"/>
                <a:ea typeface="+mn-ea"/>
                <a:cs typeface="+mn-cs"/>
              </a:rPr>
              <a:t>Which fields could have extra tones</a:t>
            </a:r>
          </a:p>
          <a:p>
            <a:pPr lvl="1"/>
            <a:r>
              <a:rPr lang="en-US" sz="1200" kern="1200" dirty="0">
                <a:solidFill>
                  <a:srgbClr val="000000"/>
                </a:solidFill>
                <a:effectLst/>
                <a:latin typeface="Times New Roman" pitchFamily="16" charset="0"/>
                <a:ea typeface="+mn-ea"/>
                <a:cs typeface="+mn-cs"/>
              </a:rPr>
              <a:t>Benefits </a:t>
            </a:r>
          </a:p>
          <a:p>
            <a:pPr lvl="2"/>
            <a:r>
              <a:rPr lang="en-US" sz="1200" kern="1200" dirty="0">
                <a:solidFill>
                  <a:srgbClr val="000000"/>
                </a:solidFill>
                <a:effectLst/>
                <a:latin typeface="Times New Roman" pitchFamily="16" charset="0"/>
                <a:ea typeface="+mn-ea"/>
                <a:cs typeface="+mn-cs"/>
              </a:rPr>
              <a:t>Why it is better to signaling the repetition in PHY?</a:t>
            </a:r>
          </a:p>
          <a:p>
            <a:pPr lvl="2"/>
            <a:r>
              <a:rPr lang="en-US" sz="1200" kern="1200" dirty="0">
                <a:solidFill>
                  <a:srgbClr val="000000"/>
                </a:solidFill>
                <a:effectLst/>
                <a:latin typeface="Times New Roman" pitchFamily="16" charset="0"/>
                <a:ea typeface="+mn-ea"/>
                <a:cs typeface="+mn-cs"/>
              </a:rPr>
              <a:t>?</a:t>
            </a:r>
          </a:p>
          <a:p>
            <a:pPr lvl="1"/>
            <a:r>
              <a:rPr lang="en-US" sz="1200" kern="1200" dirty="0">
                <a:solidFill>
                  <a:srgbClr val="000000"/>
                </a:solidFill>
                <a:effectLst/>
                <a:latin typeface="Times New Roman" pitchFamily="16" charset="0"/>
                <a:ea typeface="+mn-ea"/>
                <a:cs typeface="+mn-cs"/>
              </a:rPr>
              <a:t>Impact to 11p receiver</a:t>
            </a:r>
          </a:p>
          <a:p>
            <a:pPr lvl="1"/>
            <a:r>
              <a:rPr lang="en-US" sz="1200" kern="1200" dirty="0">
                <a:solidFill>
                  <a:srgbClr val="000000"/>
                </a:solidFill>
                <a:effectLst/>
                <a:latin typeface="Times New Roman" pitchFamily="16" charset="0"/>
                <a:ea typeface="+mn-ea"/>
                <a:cs typeface="+mn-cs"/>
              </a:rPr>
              <a:t>Design criteria</a:t>
            </a:r>
          </a:p>
          <a:p>
            <a:pPr lvl="2"/>
            <a:r>
              <a:rPr lang="en-US" sz="1200" kern="1200" dirty="0">
                <a:solidFill>
                  <a:srgbClr val="000000"/>
                </a:solidFill>
                <a:effectLst/>
                <a:latin typeface="Times New Roman" pitchFamily="16" charset="0"/>
                <a:ea typeface="+mn-ea"/>
                <a:cs typeface="+mn-cs"/>
              </a:rPr>
              <a:t>Allow Non-coherent detection</a:t>
            </a:r>
          </a:p>
          <a:p>
            <a:pPr lvl="3"/>
            <a:r>
              <a:rPr lang="en-US" sz="1200" kern="1200" dirty="0">
                <a:solidFill>
                  <a:srgbClr val="000000"/>
                </a:solidFill>
                <a:effectLst/>
                <a:latin typeface="Times New Roman" pitchFamily="16" charset="0"/>
                <a:ea typeface="+mn-ea"/>
                <a:cs typeface="+mn-cs"/>
              </a:rPr>
              <a:t>Pros and Cons</a:t>
            </a:r>
          </a:p>
          <a:p>
            <a:pPr lvl="2"/>
            <a:r>
              <a:rPr lang="en-US" sz="1200" kern="1200" dirty="0">
                <a:solidFill>
                  <a:srgbClr val="000000"/>
                </a:solidFill>
                <a:effectLst/>
                <a:latin typeface="Times New Roman" pitchFamily="16" charset="0"/>
                <a:ea typeface="+mn-ea"/>
                <a:cs typeface="+mn-cs"/>
              </a:rPr>
              <a:t>Miss detection level</a:t>
            </a:r>
          </a:p>
          <a:p>
            <a:pPr lvl="3"/>
            <a:r>
              <a:rPr lang="en-US" sz="1200" kern="1200" dirty="0">
                <a:solidFill>
                  <a:srgbClr val="000000"/>
                </a:solidFill>
                <a:effectLst/>
                <a:latin typeface="Times New Roman" pitchFamily="16" charset="0"/>
                <a:ea typeface="+mn-ea"/>
                <a:cs typeface="+mn-cs"/>
              </a:rPr>
              <a:t>Pros and Cons</a:t>
            </a:r>
          </a:p>
          <a:p>
            <a:pPr lvl="2"/>
            <a:r>
              <a:rPr lang="en-US" sz="1200" kern="1200" dirty="0">
                <a:solidFill>
                  <a:srgbClr val="000000"/>
                </a:solidFill>
                <a:effectLst/>
                <a:latin typeface="Times New Roman" pitchFamily="16" charset="0"/>
                <a:ea typeface="+mn-ea"/>
                <a:cs typeface="+mn-cs"/>
              </a:rPr>
              <a:t>False alarm level</a:t>
            </a:r>
          </a:p>
          <a:p>
            <a:pPr lvl="3"/>
            <a:r>
              <a:rPr lang="en-US" sz="1200" kern="1200" dirty="0">
                <a:solidFill>
                  <a:srgbClr val="000000"/>
                </a:solidFill>
                <a:effectLst/>
                <a:latin typeface="Times New Roman" pitchFamily="16" charset="0"/>
                <a:ea typeface="+mn-ea"/>
                <a:cs typeface="+mn-cs"/>
              </a:rPr>
              <a:t>Pros and Cons</a:t>
            </a:r>
          </a:p>
          <a:p>
            <a:pPr lvl="1"/>
            <a:r>
              <a:rPr lang="en-US" sz="1200" kern="1200" dirty="0">
                <a:solidFill>
                  <a:srgbClr val="000000"/>
                </a:solidFill>
                <a:effectLst/>
                <a:latin typeface="Times New Roman" pitchFamily="16" charset="0"/>
                <a:ea typeface="+mn-ea"/>
                <a:cs typeface="+mn-cs"/>
              </a:rPr>
              <a:t>Design options</a:t>
            </a:r>
          </a:p>
          <a:p>
            <a:pPr lvl="2"/>
            <a:r>
              <a:rPr lang="en-US" sz="1200" kern="1200" dirty="0">
                <a:solidFill>
                  <a:srgbClr val="000000"/>
                </a:solidFill>
                <a:effectLst/>
                <a:latin typeface="Times New Roman" pitchFamily="16" charset="0"/>
                <a:ea typeface="+mn-ea"/>
                <a:cs typeface="+mn-cs"/>
              </a:rPr>
              <a:t>Allocation of extra tones</a:t>
            </a:r>
          </a:p>
          <a:p>
            <a:pPr lvl="2"/>
            <a:r>
              <a:rPr lang="en-US" sz="1200" kern="1200" dirty="0">
                <a:solidFill>
                  <a:srgbClr val="000000"/>
                </a:solidFill>
                <a:effectLst/>
                <a:latin typeface="Times New Roman" pitchFamily="16" charset="0"/>
                <a:ea typeface="+mn-ea"/>
                <a:cs typeface="+mn-cs"/>
              </a:rPr>
              <a:t>Power level of extra tones</a:t>
            </a:r>
          </a:p>
          <a:p>
            <a:pPr lvl="2"/>
            <a:r>
              <a:rPr lang="en-US" sz="1200" kern="1200" dirty="0">
                <a:solidFill>
                  <a:srgbClr val="000000"/>
                </a:solidFill>
                <a:effectLst/>
                <a:latin typeface="Times New Roman" pitchFamily="16" charset="0"/>
                <a:ea typeface="+mn-ea"/>
                <a:cs typeface="+mn-cs"/>
              </a:rPr>
              <a:t>?</a:t>
            </a:r>
          </a:p>
          <a:p>
            <a:pPr lvl="0"/>
            <a:r>
              <a:rPr lang="en-US" sz="1200" kern="1200" dirty="0">
                <a:solidFill>
                  <a:srgbClr val="000000"/>
                </a:solidFill>
                <a:effectLst/>
                <a:latin typeface="Times New Roman" pitchFamily="16" charset="0"/>
                <a:ea typeface="+mn-ea"/>
                <a:cs typeface="+mn-cs"/>
              </a:rPr>
              <a:t>Simulation</a:t>
            </a:r>
          </a:p>
          <a:p>
            <a:pPr lvl="1"/>
            <a:r>
              <a:rPr lang="en-US" sz="1200" kern="1200" dirty="0">
                <a:solidFill>
                  <a:srgbClr val="000000"/>
                </a:solidFill>
                <a:effectLst/>
                <a:latin typeface="Times New Roman" pitchFamily="16" charset="0"/>
                <a:ea typeface="+mn-ea"/>
                <a:cs typeface="+mn-cs"/>
              </a:rPr>
              <a:t>Simulation assumptions</a:t>
            </a:r>
          </a:p>
          <a:p>
            <a:pPr lvl="1"/>
            <a:r>
              <a:rPr lang="en-US" sz="1200" kern="1200" dirty="0">
                <a:solidFill>
                  <a:srgbClr val="000000"/>
                </a:solidFill>
                <a:effectLst/>
                <a:latin typeface="Times New Roman" pitchFamily="16" charset="0"/>
                <a:ea typeface="+mn-ea"/>
                <a:cs typeface="+mn-cs"/>
              </a:rPr>
              <a:t>Simulation setup</a:t>
            </a:r>
          </a:p>
          <a:p>
            <a:pPr lvl="1"/>
            <a:r>
              <a:rPr lang="en-US" sz="1200" kern="1200" dirty="0">
                <a:solidFill>
                  <a:srgbClr val="000000"/>
                </a:solidFill>
                <a:effectLst/>
                <a:latin typeface="Times New Roman" pitchFamily="16" charset="0"/>
                <a:ea typeface="+mn-ea"/>
                <a:cs typeface="+mn-cs"/>
              </a:rPr>
              <a:t>Simulation results</a:t>
            </a:r>
          </a:p>
          <a:p>
            <a:pPr lvl="1"/>
            <a:r>
              <a:rPr lang="en-US" sz="1200" kern="1200" dirty="0">
                <a:solidFill>
                  <a:srgbClr val="000000"/>
                </a:solidFill>
                <a:effectLst/>
                <a:latin typeface="Times New Roman" pitchFamily="16" charset="0"/>
                <a:ea typeface="+mn-ea"/>
                <a:cs typeface="+mn-cs"/>
              </a:rPr>
              <a:t>Discussion</a:t>
            </a:r>
          </a:p>
          <a:p>
            <a:pPr lvl="0"/>
            <a:r>
              <a:rPr lang="en-US" sz="1200" kern="1200" dirty="0">
                <a:solidFill>
                  <a:srgbClr val="000000"/>
                </a:solidFill>
                <a:effectLst/>
                <a:latin typeface="Times New Roman" pitchFamily="16" charset="0"/>
                <a:ea typeface="+mn-ea"/>
                <a:cs typeface="+mn-cs"/>
              </a:rPr>
              <a:t>Conclusion</a:t>
            </a:r>
          </a:p>
          <a:p>
            <a:pPr lvl="0"/>
            <a:r>
              <a:rPr lang="en-US" sz="1200" kern="1200" dirty="0">
                <a:solidFill>
                  <a:srgbClr val="000000"/>
                </a:solidFill>
                <a:effectLst/>
                <a:latin typeface="Times New Roman" pitchFamily="16" charset="0"/>
                <a:ea typeface="+mn-ea"/>
                <a:cs typeface="+mn-cs"/>
              </a:rPr>
              <a:t>SP</a:t>
            </a:r>
          </a:p>
          <a:p>
            <a:endParaRPr lang="en-US" dirty="0"/>
          </a:p>
        </p:txBody>
      </p:sp>
    </p:spTree>
    <p:extLst>
      <p:ext uri="{BB962C8B-B14F-4D97-AF65-F5344CB8AC3E}">
        <p14:creationId xmlns:p14="http://schemas.microsoft.com/office/powerpoint/2010/main" val="931470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802.11-19/1596r0</a:t>
            </a:r>
          </a:p>
        </p:txBody>
      </p:sp>
      <p:sp>
        <p:nvSpPr>
          <p:cNvPr id="11" name="Date Placeholder 3">
            <a:extLst>
              <a:ext uri="{FF2B5EF4-FFF2-40B4-BE49-F238E27FC236}">
                <a16:creationId xmlns:a16="http://schemas.microsoft.com/office/drawing/2014/main" id="{D5D22B06-7B5C-4C1E-A9B4-B9B752DC62F8}"/>
              </a:ext>
            </a:extLst>
          </p:cNvPr>
          <p:cNvSpPr txBox="1">
            <a:spLocks/>
          </p:cNvSpPr>
          <p:nvPr userDrawn="1"/>
        </p:nvSpPr>
        <p:spPr bwMode="auto">
          <a:xfrm>
            <a:off x="912285" y="319089"/>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2019</a:t>
            </a:r>
          </a:p>
        </p:txBody>
      </p:sp>
      <p:sp>
        <p:nvSpPr>
          <p:cNvPr id="12" name="Rectangle 7">
            <a:extLst>
              <a:ext uri="{FF2B5EF4-FFF2-40B4-BE49-F238E27FC236}">
                <a16:creationId xmlns:a16="http://schemas.microsoft.com/office/drawing/2014/main" id="{2CB1D576-0576-4B25-8C5D-908038286FF9}"/>
              </a:ext>
            </a:extLst>
          </p:cNvPr>
          <p:cNvSpPr>
            <a:spLocks noChangeArrowheads="1"/>
          </p:cNvSpPr>
          <p:nvPr userDrawn="1"/>
        </p:nvSpPr>
        <p:spPr bwMode="auto">
          <a:xfrm>
            <a:off x="9552384" y="6532772"/>
            <a:ext cx="1782403" cy="184666"/>
          </a:xfrm>
          <a:prstGeom prst="rect">
            <a:avLst/>
          </a:prstGeom>
          <a:noFill/>
          <a:ln w="9525">
            <a:noFill/>
            <a:round/>
            <a:headEnd/>
            <a:tailEnd/>
          </a:ln>
          <a:effectLst/>
        </p:spPr>
        <p:txBody>
          <a:bodyPr wrap="squar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Rui Yang (InterDigital)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47528" y="685800"/>
            <a:ext cx="914501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PHY Signaling for Adaptive Repetition of 11p PPDU </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2019-09-16</a:t>
            </a:r>
          </a:p>
        </p:txBody>
      </p:sp>
      <p:sp>
        <p:nvSpPr>
          <p:cNvPr id="3076" name="Rectangle 4"/>
          <p:cNvSpPr>
            <a:spLocks noChangeArrowheads="1"/>
          </p:cNvSpPr>
          <p:nvPr/>
        </p:nvSpPr>
        <p:spPr bwMode="auto">
          <a:xfrm>
            <a:off x="1991544" y="261228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1" name="Object 3">
            <a:extLst>
              <a:ext uri="{FF2B5EF4-FFF2-40B4-BE49-F238E27FC236}">
                <a16:creationId xmlns:a16="http://schemas.microsoft.com/office/drawing/2014/main" id="{8360E99E-6114-49AA-8F23-81809CD2D1ED}"/>
              </a:ext>
            </a:extLst>
          </p:cNvPr>
          <p:cNvGraphicFramePr>
            <a:graphicFrameLocks noChangeAspect="1"/>
          </p:cNvGraphicFramePr>
          <p:nvPr>
            <p:extLst>
              <p:ext uri="{D42A27DB-BD31-4B8C-83A1-F6EECF244321}">
                <p14:modId xmlns:p14="http://schemas.microsoft.com/office/powerpoint/2010/main" val="1222100890"/>
              </p:ext>
            </p:extLst>
          </p:nvPr>
        </p:nvGraphicFramePr>
        <p:xfrm>
          <a:off x="2209800" y="3476625"/>
          <a:ext cx="9458325" cy="3057525"/>
        </p:xfrm>
        <a:graphic>
          <a:graphicData uri="http://schemas.openxmlformats.org/presentationml/2006/ole">
            <mc:AlternateContent xmlns:mc="http://schemas.openxmlformats.org/markup-compatibility/2006">
              <mc:Choice xmlns:v="urn:schemas-microsoft-com:vml" Requires="v">
                <p:oleObj spid="_x0000_s1030" name="Document" r:id="rId4" imgW="8393655" imgH="2707614" progId="Word.Document.8">
                  <p:embed/>
                </p:oleObj>
              </mc:Choice>
              <mc:Fallback>
                <p:oleObj name="Document" r:id="rId4" imgW="8393655" imgH="2707614" progId="Word.Document.8">
                  <p:embed/>
                  <p:pic>
                    <p:nvPicPr>
                      <p:cNvPr id="11" name="Object 3">
                        <a:extLst>
                          <a:ext uri="{FF2B5EF4-FFF2-40B4-BE49-F238E27FC236}">
                            <a16:creationId xmlns:a16="http://schemas.microsoft.com/office/drawing/2014/main" id="{8360E99E-6114-49AA-8F23-81809CD2D1ED}"/>
                          </a:ext>
                        </a:extLst>
                      </p:cNvPr>
                      <p:cNvPicPr>
                        <a:picLocks noChangeAspect="1" noChangeArrowheads="1"/>
                      </p:cNvPicPr>
                      <p:nvPr/>
                    </p:nvPicPr>
                    <p:blipFill>
                      <a:blip r:embed="rId5"/>
                      <a:srcRect/>
                      <a:stretch>
                        <a:fillRect/>
                      </a:stretch>
                    </p:blipFill>
                    <p:spPr bwMode="auto">
                      <a:xfrm>
                        <a:off x="2209800" y="3476625"/>
                        <a:ext cx="9458325" cy="3057525"/>
                      </a:xfrm>
                      <a:prstGeom prst="rect">
                        <a:avLst/>
                      </a:prstGeom>
                      <a:noFill/>
                      <a:extLst/>
                    </p:spPr>
                  </p:pic>
                </p:oleObj>
              </mc:Fallback>
            </mc:AlternateContent>
          </a:graphicData>
        </a:graphic>
      </p:graphicFrame>
    </p:spTree>
    <p:extLst>
      <p:ext uri="{BB962C8B-B14F-4D97-AF65-F5344CB8AC3E}">
        <p14:creationId xmlns:p14="http://schemas.microsoft.com/office/powerpoint/2010/main" val="31987702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6553F-7B2B-4F44-94E4-21B2885395BF}"/>
              </a:ext>
            </a:extLst>
          </p:cNvPr>
          <p:cNvSpPr>
            <a:spLocks noGrp="1"/>
          </p:cNvSpPr>
          <p:nvPr>
            <p:ph type="title"/>
          </p:nvPr>
        </p:nvSpPr>
        <p:spPr>
          <a:xfrm>
            <a:off x="914401" y="685801"/>
            <a:ext cx="10361084" cy="648631"/>
          </a:xfrm>
        </p:spPr>
        <p:txBody>
          <a:bodyPr/>
          <a:lstStyle/>
          <a:p>
            <a:r>
              <a:rPr lang="en-US" dirty="0"/>
              <a:t>Impact to 11p receiver performance</a:t>
            </a:r>
          </a:p>
        </p:txBody>
      </p:sp>
      <p:sp>
        <p:nvSpPr>
          <p:cNvPr id="3" name="Content Placeholder 2">
            <a:extLst>
              <a:ext uri="{FF2B5EF4-FFF2-40B4-BE49-F238E27FC236}">
                <a16:creationId xmlns:a16="http://schemas.microsoft.com/office/drawing/2014/main" id="{7B155795-60D1-4623-9FD7-ABD7E903C8D4}"/>
              </a:ext>
            </a:extLst>
          </p:cNvPr>
          <p:cNvSpPr>
            <a:spLocks noGrp="1"/>
          </p:cNvSpPr>
          <p:nvPr>
            <p:ph idx="1"/>
          </p:nvPr>
        </p:nvSpPr>
        <p:spPr>
          <a:xfrm>
            <a:off x="7608167" y="1751013"/>
            <a:ext cx="3667317" cy="4343401"/>
          </a:xfrm>
        </p:spPr>
        <p:txBody>
          <a:bodyPr/>
          <a:lstStyle/>
          <a:p>
            <a:pPr marL="0" indent="0"/>
            <a:r>
              <a:rPr lang="en-US" dirty="0"/>
              <a:t>Observation: </a:t>
            </a:r>
          </a:p>
          <a:p>
            <a:pPr>
              <a:buFont typeface="Arial" panose="020B0604020202020204" pitchFamily="34" charset="0"/>
              <a:buChar char="•"/>
            </a:pPr>
            <a:r>
              <a:rPr lang="en-US" dirty="0"/>
              <a:t>The impact from adding extra tones on L-SIG decoding is very small (&lt;0.4dB)</a:t>
            </a:r>
          </a:p>
        </p:txBody>
      </p:sp>
      <p:sp>
        <p:nvSpPr>
          <p:cNvPr id="4" name="Slide Number Placeholder 3">
            <a:extLst>
              <a:ext uri="{FF2B5EF4-FFF2-40B4-BE49-F238E27FC236}">
                <a16:creationId xmlns:a16="http://schemas.microsoft.com/office/drawing/2014/main" id="{419D5FAF-28DE-450B-8330-C275BBC11D9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TextBox 6">
            <a:extLst>
              <a:ext uri="{FF2B5EF4-FFF2-40B4-BE49-F238E27FC236}">
                <a16:creationId xmlns:a16="http://schemas.microsoft.com/office/drawing/2014/main" id="{11495CFA-AFC7-4EE0-86D2-42F4691541DF}"/>
              </a:ext>
            </a:extLst>
          </p:cNvPr>
          <p:cNvSpPr txBox="1"/>
          <p:nvPr/>
        </p:nvSpPr>
        <p:spPr>
          <a:xfrm>
            <a:off x="793853" y="6150469"/>
            <a:ext cx="3240360" cy="677108"/>
          </a:xfrm>
          <a:prstGeom prst="rect">
            <a:avLst/>
          </a:prstGeom>
          <a:noFill/>
        </p:spPr>
        <p:txBody>
          <a:bodyPr wrap="square" rtlCol="0">
            <a:spAutoFit/>
          </a:bodyPr>
          <a:lstStyle/>
          <a:p>
            <a:r>
              <a:rPr lang="en-US" sz="1400" dirty="0">
                <a:solidFill>
                  <a:schemeClr val="tx1"/>
                </a:solidFill>
              </a:rPr>
              <a:t>*SNR in symbols without extra tones</a:t>
            </a:r>
            <a:endParaRPr lang="en-US" sz="1400" dirty="0"/>
          </a:p>
          <a:p>
            <a:endParaRPr lang="en-US" dirty="0"/>
          </a:p>
        </p:txBody>
      </p:sp>
      <p:pic>
        <p:nvPicPr>
          <p:cNvPr id="2050" name="Picture 2" descr="image001">
            <a:extLst>
              <a:ext uri="{FF2B5EF4-FFF2-40B4-BE49-F238E27FC236}">
                <a16:creationId xmlns:a16="http://schemas.microsoft.com/office/drawing/2014/main" id="{C24DD59F-AEAC-4B45-BAF3-5C9EA59683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8314" y="1052736"/>
            <a:ext cx="6726248" cy="5041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8024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3ACCC-A402-4BD4-ADDC-A4E6F671D945}"/>
              </a:ext>
            </a:extLst>
          </p:cNvPr>
          <p:cNvSpPr>
            <a:spLocks noGrp="1"/>
          </p:cNvSpPr>
          <p:nvPr>
            <p:ph type="title"/>
          </p:nvPr>
        </p:nvSpPr>
        <p:spPr>
          <a:xfrm>
            <a:off x="915458" y="261742"/>
            <a:ext cx="10361084" cy="1065213"/>
          </a:xfrm>
        </p:spPr>
        <p:txBody>
          <a:bodyPr/>
          <a:lstStyle/>
          <a:p>
            <a:r>
              <a:rPr lang="en-US" dirty="0"/>
              <a:t>False Alarm vs Detection for legacy 11p PPDU</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CEB1933-24A1-419F-AA61-4A002AB2E026}"/>
                  </a:ext>
                </a:extLst>
              </p:cNvPr>
              <p:cNvSpPr>
                <a:spLocks noGrp="1"/>
              </p:cNvSpPr>
              <p:nvPr>
                <p:ph idx="1"/>
              </p:nvPr>
            </p:nvSpPr>
            <p:spPr>
              <a:xfrm>
                <a:off x="7908957" y="1326954"/>
                <a:ext cx="3815770" cy="5054373"/>
              </a:xfrm>
            </p:spPr>
            <p:txBody>
              <a:bodyPr/>
              <a:lstStyle/>
              <a:p>
                <a:pPr>
                  <a:buFont typeface="Arial" panose="020B0604020202020204" pitchFamily="34" charset="0"/>
                  <a:buChar char="•"/>
                </a:pPr>
                <a:r>
                  <a:rPr lang="en-US" sz="2000" dirty="0"/>
                  <a:t>Receiver Operating Characteristic (ROC) curves are generated for a simple detection algorithm based on the comparison between </a:t>
                </a:r>
                <a14:m>
                  <m:oMath xmlns:m="http://schemas.openxmlformats.org/officeDocument/2006/math">
                    <m:d>
                      <m:dPr>
                        <m:begChr m:val="|"/>
                        <m:endChr m:val="|"/>
                        <m:ctrlPr>
                          <a:rPr lang="en-US" sz="2000" i="1" smtClean="0">
                            <a:latin typeface="Cambria Math" panose="02040503050406030204" pitchFamily="18" charset="0"/>
                          </a:rPr>
                        </m:ctrlPr>
                      </m:dPr>
                      <m:e>
                        <m:r>
                          <a:rPr lang="en-US" sz="2000" b="1" i="1" smtClean="0">
                            <a:latin typeface="Cambria Math" panose="02040503050406030204" pitchFamily="18" charset="0"/>
                          </a:rPr>
                          <m:t>𝑺</m:t>
                        </m:r>
                      </m:e>
                    </m:d>
                  </m:oMath>
                </a14:m>
                <a:r>
                  <a:rPr lang="en-US" sz="2000" dirty="0"/>
                  <a:t> and thresholds given an SNR</a:t>
                </a:r>
              </a:p>
              <a:p>
                <a:pPr lvl="1">
                  <a:buFont typeface="Arial" panose="020B0604020202020204" pitchFamily="34" charset="0"/>
                  <a:buChar char="•"/>
                </a:pPr>
                <a:r>
                  <a:rPr lang="en-US" sz="1600" dirty="0"/>
                  <a:t>Smaller threshold </a:t>
                </a:r>
                <a:r>
                  <a:rPr lang="en-US" sz="1600" dirty="0">
                    <a:sym typeface="Wingdings" panose="05000000000000000000" pitchFamily="2" charset="2"/>
                  </a:rPr>
                  <a:t> better detection, higher FA</a:t>
                </a:r>
              </a:p>
              <a:p>
                <a:pPr lvl="1">
                  <a:buFont typeface="Arial" panose="020B0604020202020204" pitchFamily="34" charset="0"/>
                  <a:buChar char="•"/>
                </a:pPr>
                <a:r>
                  <a:rPr lang="en-US" sz="1600" dirty="0">
                    <a:sym typeface="Wingdings" panose="05000000000000000000" pitchFamily="2" charset="2"/>
                  </a:rPr>
                  <a:t>Threshold may need to set based SNR</a:t>
                </a:r>
                <a:endParaRPr lang="en-US" sz="1600" dirty="0"/>
              </a:p>
              <a:p>
                <a:pPr>
                  <a:buFont typeface="Arial" panose="020B0604020202020204" pitchFamily="34" charset="0"/>
                  <a:buChar char="•"/>
                </a:pPr>
                <a:r>
                  <a:rPr lang="en-US" sz="2000" dirty="0"/>
                  <a:t>Both probabilities may be further improved via a more sophisticated algorithm </a:t>
                </a:r>
              </a:p>
            </p:txBody>
          </p:sp>
        </mc:Choice>
        <mc:Fallback xmlns="">
          <p:sp>
            <p:nvSpPr>
              <p:cNvPr id="3" name="Content Placeholder 2">
                <a:extLst>
                  <a:ext uri="{FF2B5EF4-FFF2-40B4-BE49-F238E27FC236}">
                    <a16:creationId xmlns:a16="http://schemas.microsoft.com/office/drawing/2014/main" id="{4CEB1933-24A1-419F-AA61-4A002AB2E026}"/>
                  </a:ext>
                </a:extLst>
              </p:cNvPr>
              <p:cNvSpPr>
                <a:spLocks noGrp="1" noRot="1" noChangeAspect="1" noMove="1" noResize="1" noEditPoints="1" noAdjustHandles="1" noChangeArrowheads="1" noChangeShapeType="1" noTextEdit="1"/>
              </p:cNvSpPr>
              <p:nvPr>
                <p:ph idx="1"/>
              </p:nvPr>
            </p:nvSpPr>
            <p:spPr>
              <a:xfrm>
                <a:off x="7908957" y="1326954"/>
                <a:ext cx="3815770" cy="5054373"/>
              </a:xfrm>
              <a:blipFill>
                <a:blip r:embed="rId2"/>
                <a:stretch>
                  <a:fillRect l="-1278" t="-724"/>
                </a:stretch>
              </a:blipFill>
            </p:spPr>
            <p:txBody>
              <a:bodyPr/>
              <a:lstStyle/>
              <a:p>
                <a:r>
                  <a:rPr lang="en-US">
                    <a:noFill/>
                  </a:rPr>
                  <a:t> </a:t>
                </a:r>
              </a:p>
            </p:txBody>
          </p:sp>
        </mc:Fallback>
      </mc:AlternateContent>
      <p:sp>
        <p:nvSpPr>
          <p:cNvPr id="13" name="Slide Number Placeholder 3">
            <a:extLst>
              <a:ext uri="{FF2B5EF4-FFF2-40B4-BE49-F238E27FC236}">
                <a16:creationId xmlns:a16="http://schemas.microsoft.com/office/drawing/2014/main" id="{46B1299D-D5CB-4001-88B9-89D5226D6A0F}"/>
              </a:ext>
            </a:extLst>
          </p:cNvPr>
          <p:cNvSpPr txBox="1">
            <a:spLocks/>
          </p:cNvSpPr>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11</a:t>
            </a:fld>
            <a:endParaRPr lang="en-GB" dirty="0"/>
          </a:p>
        </p:txBody>
      </p:sp>
      <p:pic>
        <p:nvPicPr>
          <p:cNvPr id="3077" name="Picture 7" descr="image021">
            <a:extLst>
              <a:ext uri="{FF2B5EF4-FFF2-40B4-BE49-F238E27FC236}">
                <a16:creationId xmlns:a16="http://schemas.microsoft.com/office/drawing/2014/main" id="{8DC84A0F-4DD9-48B7-AF37-8C50067329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1758" y="1011796"/>
            <a:ext cx="3572827" cy="2674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5" descr="image022">
            <a:extLst>
              <a:ext uri="{FF2B5EF4-FFF2-40B4-BE49-F238E27FC236}">
                <a16:creationId xmlns:a16="http://schemas.microsoft.com/office/drawing/2014/main" id="{B5AD2D8B-D6CE-4B0A-9CE1-08DAE9AA9D0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54585" y="1019194"/>
            <a:ext cx="3655211" cy="2743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8" descr="image023">
            <a:extLst>
              <a:ext uri="{FF2B5EF4-FFF2-40B4-BE49-F238E27FC236}">
                <a16:creationId xmlns:a16="http://schemas.microsoft.com/office/drawing/2014/main" id="{CD36AB8A-B367-4DEA-B58E-62B95B3CE62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9186" y="3574570"/>
            <a:ext cx="3917537" cy="2932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6" descr="image024">
            <a:extLst>
              <a:ext uri="{FF2B5EF4-FFF2-40B4-BE49-F238E27FC236}">
                <a16:creationId xmlns:a16="http://schemas.microsoft.com/office/drawing/2014/main" id="{B4F01026-CC21-420D-9B21-C25B7FCAB7C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78663" y="3623657"/>
            <a:ext cx="3917537" cy="2932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7067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61311-A28C-4174-9452-E2004F380C34}"/>
              </a:ext>
            </a:extLst>
          </p:cNvPr>
          <p:cNvSpPr>
            <a:spLocks noGrp="1"/>
          </p:cNvSpPr>
          <p:nvPr>
            <p:ph type="title"/>
          </p:nvPr>
        </p:nvSpPr>
        <p:spPr/>
        <p:txBody>
          <a:bodyPr/>
          <a:lstStyle/>
          <a:p>
            <a:r>
              <a:rPr lang="en-US" dirty="0"/>
              <a:t>New transmission vs Retransmission Detection Error Rate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D2D1D83-A3F8-47BB-AF8A-4C6C1FBCA18A}"/>
                  </a:ext>
                </a:extLst>
              </p:cNvPr>
              <p:cNvSpPr>
                <a:spLocks noGrp="1"/>
              </p:cNvSpPr>
              <p:nvPr>
                <p:ph idx="1"/>
              </p:nvPr>
            </p:nvSpPr>
            <p:spPr>
              <a:xfrm>
                <a:off x="5879976" y="2150246"/>
                <a:ext cx="5395509" cy="2736442"/>
              </a:xfrm>
            </p:spPr>
            <p:txBody>
              <a:bodyPr/>
              <a:lstStyle/>
              <a:p>
                <a:pPr>
                  <a:buFont typeface="Arial" panose="020B0604020202020204" pitchFamily="34" charset="0"/>
                  <a:buChar char="•"/>
                </a:pPr>
                <a:r>
                  <a:rPr lang="en-US" dirty="0"/>
                  <a:t>Assuming the 11p PPDU from 11bd device is correctly detected</a:t>
                </a:r>
              </a:p>
              <a:p>
                <a:pPr>
                  <a:buFont typeface="Arial" panose="020B0604020202020204" pitchFamily="34" charset="0"/>
                  <a:buChar char="•"/>
                </a:pPr>
                <a:r>
                  <a:rPr lang="en-US" dirty="0"/>
                  <a:t>The detection algorithm is based on the one in page 9</a:t>
                </a:r>
              </a:p>
              <a:p>
                <a:pPr>
                  <a:buFont typeface="Arial" panose="020B0604020202020204" pitchFamily="34" charset="0"/>
                  <a:buChar char="•"/>
                </a:pPr>
                <a:r>
                  <a:rPr lang="en-US" dirty="0"/>
                  <a:t>For all channels simulated, extra info BER is always less than L-SIG PER</a:t>
                </a:r>
                <a14:m>
                  <m:oMath xmlns:m="http://schemas.openxmlformats.org/officeDocument/2006/math">
                    <m:r>
                      <a:rPr lang="en-US" b="1" i="1" smtClean="0">
                        <a:latin typeface="Cambria Math" panose="02040503050406030204" pitchFamily="18" charset="0"/>
                      </a:rPr>
                      <m:t>=</m:t>
                    </m:r>
                    <m:r>
                      <a:rPr lang="en-US" b="1" i="1" smtClean="0">
                        <a:latin typeface="Cambria Math" panose="02040503050406030204" pitchFamily="18" charset="0"/>
                      </a:rPr>
                      <m:t>𝒙</m:t>
                    </m:r>
                  </m:oMath>
                </a14:m>
                <a:r>
                  <a:rPr lang="en-US" dirty="0"/>
                  <a:t>, for any </a:t>
                </a:r>
                <a14:m>
                  <m:oMath xmlns:m="http://schemas.openxmlformats.org/officeDocument/2006/math">
                    <m:r>
                      <a:rPr lang="en-US" b="1" i="1" smtClean="0">
                        <a:latin typeface="Cambria Math" panose="02040503050406030204" pitchFamily="18" charset="0"/>
                      </a:rPr>
                      <m:t>𝒙</m:t>
                    </m:r>
                    <m:r>
                      <a:rPr lang="en-US" b="1" i="1" smtClean="0">
                        <a:latin typeface="Cambria Math" panose="02040503050406030204" pitchFamily="18" charset="0"/>
                      </a:rPr>
                      <m:t>&gt;</m:t>
                    </m:r>
                    <m:r>
                      <a:rPr lang="en-US" b="1" i="1" smtClean="0">
                        <a:latin typeface="Cambria Math" panose="02040503050406030204" pitchFamily="18" charset="0"/>
                      </a:rPr>
                      <m:t>𝟎</m:t>
                    </m:r>
                    <m:r>
                      <a:rPr lang="en-US" b="1" i="1" smtClean="0">
                        <a:latin typeface="Cambria Math" panose="02040503050406030204" pitchFamily="18" charset="0"/>
                      </a:rPr>
                      <m:t>.</m:t>
                    </m:r>
                    <m:r>
                      <a:rPr lang="en-US" b="1" i="1" smtClean="0">
                        <a:latin typeface="Cambria Math" panose="02040503050406030204" pitchFamily="18" charset="0"/>
                      </a:rPr>
                      <m:t>𝟓</m:t>
                    </m:r>
                    <m:r>
                      <a:rPr lang="en-US" b="1" i="1" smtClean="0">
                        <a:latin typeface="Cambria Math" panose="02040503050406030204" pitchFamily="18" charset="0"/>
                      </a:rPr>
                      <m:t>%</m:t>
                    </m:r>
                  </m:oMath>
                </a14:m>
                <a:endParaRPr lang="en-US" dirty="0"/>
              </a:p>
              <a:p>
                <a:pPr lvl="1">
                  <a:buFont typeface="Arial" panose="020B0604020202020204" pitchFamily="34" charset="0"/>
                  <a:buChar char="•"/>
                </a:pPr>
                <a:r>
                  <a:rPr lang="en-US" dirty="0"/>
                  <a:t>The probability of making 1-bit detection error is less than the probability of SIG detection failure</a:t>
                </a:r>
              </a:p>
              <a:p>
                <a:pPr>
                  <a:buFont typeface="Arial" panose="020B0604020202020204" pitchFamily="34" charset="0"/>
                  <a:buChar char="•"/>
                </a:pPr>
                <a:endParaRPr lang="en-US" dirty="0"/>
              </a:p>
              <a:p>
                <a:pPr marL="0" indent="0"/>
                <a:r>
                  <a:rPr lang="en-US" dirty="0"/>
                  <a:t> </a:t>
                </a:r>
              </a:p>
            </p:txBody>
          </p:sp>
        </mc:Choice>
        <mc:Fallback xmlns="">
          <p:sp>
            <p:nvSpPr>
              <p:cNvPr id="3" name="Content Placeholder 2">
                <a:extLst>
                  <a:ext uri="{FF2B5EF4-FFF2-40B4-BE49-F238E27FC236}">
                    <a16:creationId xmlns:a16="http://schemas.microsoft.com/office/drawing/2014/main" id="{3D2D1D83-A3F8-47BB-AF8A-4C6C1FBCA18A}"/>
                  </a:ext>
                </a:extLst>
              </p:cNvPr>
              <p:cNvSpPr>
                <a:spLocks noGrp="1" noRot="1" noChangeAspect="1" noMove="1" noResize="1" noEditPoints="1" noAdjustHandles="1" noChangeArrowheads="1" noChangeShapeType="1" noTextEdit="1"/>
              </p:cNvSpPr>
              <p:nvPr>
                <p:ph idx="1"/>
              </p:nvPr>
            </p:nvSpPr>
            <p:spPr>
              <a:xfrm>
                <a:off x="5879976" y="2150246"/>
                <a:ext cx="5395509" cy="2736442"/>
              </a:xfrm>
              <a:blipFill>
                <a:blip r:embed="rId2"/>
                <a:stretch>
                  <a:fillRect l="-1808" t="-1782" r="-2486" b="-75724"/>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3D80496F-27AD-4F49-9B21-0144E50FD42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pic>
        <p:nvPicPr>
          <p:cNvPr id="6" name="Picture 5">
            <a:extLst>
              <a:ext uri="{FF2B5EF4-FFF2-40B4-BE49-F238E27FC236}">
                <a16:creationId xmlns:a16="http://schemas.microsoft.com/office/drawing/2014/main" id="{FE915801-E83E-4157-93AA-A9D1DCF290BD}"/>
              </a:ext>
            </a:extLst>
          </p:cNvPr>
          <p:cNvPicPr>
            <a:picLocks noChangeAspect="1"/>
          </p:cNvPicPr>
          <p:nvPr/>
        </p:nvPicPr>
        <p:blipFill>
          <a:blip r:embed="rId3"/>
          <a:stretch>
            <a:fillRect/>
          </a:stretch>
        </p:blipFill>
        <p:spPr>
          <a:xfrm>
            <a:off x="73018" y="1755702"/>
            <a:ext cx="5754620" cy="4320480"/>
          </a:xfrm>
          <a:prstGeom prst="rect">
            <a:avLst/>
          </a:prstGeom>
        </p:spPr>
      </p:pic>
      <p:cxnSp>
        <p:nvCxnSpPr>
          <p:cNvPr id="7" name="Straight Connector 6">
            <a:extLst>
              <a:ext uri="{FF2B5EF4-FFF2-40B4-BE49-F238E27FC236}">
                <a16:creationId xmlns:a16="http://schemas.microsoft.com/office/drawing/2014/main" id="{BDB6D1CB-9D5E-4EB9-BFCC-243E9A0DA3C2}"/>
              </a:ext>
            </a:extLst>
          </p:cNvPr>
          <p:cNvCxnSpPr>
            <a:cxnSpLocks/>
          </p:cNvCxnSpPr>
          <p:nvPr/>
        </p:nvCxnSpPr>
        <p:spPr bwMode="auto">
          <a:xfrm flipH="1">
            <a:off x="695400" y="4103360"/>
            <a:ext cx="4608513"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700885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75A33-1C77-4675-BADF-FE30C8DB6D4F}"/>
              </a:ext>
            </a:extLst>
          </p:cNvPr>
          <p:cNvSpPr>
            <a:spLocks noGrp="1"/>
          </p:cNvSpPr>
          <p:nvPr>
            <p:ph type="title"/>
          </p:nvPr>
        </p:nvSpPr>
        <p:spPr/>
        <p:txBody>
          <a:bodyPr/>
          <a:lstStyle/>
          <a:p>
            <a:r>
              <a:rPr lang="en-US" dirty="0"/>
              <a:t>Inter-Channel Interference</a:t>
            </a:r>
          </a:p>
        </p:txBody>
      </p:sp>
      <p:sp>
        <p:nvSpPr>
          <p:cNvPr id="3" name="Content Placeholder 2">
            <a:extLst>
              <a:ext uri="{FF2B5EF4-FFF2-40B4-BE49-F238E27FC236}">
                <a16:creationId xmlns:a16="http://schemas.microsoft.com/office/drawing/2014/main" id="{C9F34E6B-DCC1-4490-9980-33BB00133754}"/>
              </a:ext>
            </a:extLst>
          </p:cNvPr>
          <p:cNvSpPr>
            <a:spLocks noGrp="1"/>
          </p:cNvSpPr>
          <p:nvPr>
            <p:ph idx="1"/>
          </p:nvPr>
        </p:nvSpPr>
        <p:spPr>
          <a:xfrm>
            <a:off x="6242849" y="1859948"/>
            <a:ext cx="5299785" cy="1987625"/>
          </a:xfrm>
        </p:spPr>
        <p:txBody>
          <a:bodyPr/>
          <a:lstStyle/>
          <a:p>
            <a:pPr>
              <a:buFont typeface="Arial" panose="020B0604020202020204" pitchFamily="34" charset="0"/>
              <a:buChar char="•"/>
            </a:pPr>
            <a:r>
              <a:rPr lang="en-US" dirty="0"/>
              <a:t>Evaluating Out of band leakage </a:t>
            </a:r>
          </a:p>
          <a:p>
            <a:pPr>
              <a:buFont typeface="Arial" panose="020B0604020202020204" pitchFamily="34" charset="0"/>
              <a:buChar char="•"/>
            </a:pPr>
            <a:r>
              <a:rPr lang="en-US" dirty="0"/>
              <a:t>MCS0, 8 Byte payload</a:t>
            </a:r>
          </a:p>
          <a:p>
            <a:pPr lvl="1">
              <a:buFont typeface="Arial" panose="020B0604020202020204" pitchFamily="34" charset="0"/>
              <a:buChar char="•"/>
            </a:pPr>
            <a:r>
              <a:rPr lang="en-US" dirty="0"/>
              <a:t>Small payload emphasizes the symbols with extra tones</a:t>
            </a:r>
          </a:p>
          <a:p>
            <a:pPr>
              <a:buFont typeface="Arial" panose="020B0604020202020204" pitchFamily="34" charset="0"/>
              <a:buChar char="•"/>
            </a:pPr>
            <a:r>
              <a:rPr lang="en-US" dirty="0"/>
              <a:t>No significant difference between PSDs with or without 4 extra tones on 4 symbols</a:t>
            </a:r>
          </a:p>
        </p:txBody>
      </p:sp>
      <p:sp>
        <p:nvSpPr>
          <p:cNvPr id="4" name="Slide Number Placeholder 3">
            <a:extLst>
              <a:ext uri="{FF2B5EF4-FFF2-40B4-BE49-F238E27FC236}">
                <a16:creationId xmlns:a16="http://schemas.microsoft.com/office/drawing/2014/main" id="{5A0BEB25-2DE1-4B42-996F-11822A5D7DF6}"/>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pic>
        <p:nvPicPr>
          <p:cNvPr id="5" name="Picture 4">
            <a:extLst>
              <a:ext uri="{FF2B5EF4-FFF2-40B4-BE49-F238E27FC236}">
                <a16:creationId xmlns:a16="http://schemas.microsoft.com/office/drawing/2014/main" id="{7642F54C-1CDC-473B-9BF8-7710664C6A98}"/>
              </a:ext>
            </a:extLst>
          </p:cNvPr>
          <p:cNvPicPr>
            <a:picLocks noChangeAspect="1"/>
          </p:cNvPicPr>
          <p:nvPr/>
        </p:nvPicPr>
        <p:blipFill>
          <a:blip r:embed="rId2"/>
          <a:stretch>
            <a:fillRect/>
          </a:stretch>
        </p:blipFill>
        <p:spPr>
          <a:xfrm>
            <a:off x="890087" y="1628800"/>
            <a:ext cx="5342857" cy="4009524"/>
          </a:xfrm>
          <a:prstGeom prst="rect">
            <a:avLst/>
          </a:prstGeom>
        </p:spPr>
      </p:pic>
    </p:spTree>
    <p:extLst>
      <p:ext uri="{BB962C8B-B14F-4D97-AF65-F5344CB8AC3E}">
        <p14:creationId xmlns:p14="http://schemas.microsoft.com/office/powerpoint/2010/main" val="516606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70AFC-8E4E-4B4F-AD77-FB0625FC203C}"/>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E6E564F6-2F47-4DBE-A0F9-F32C630570EF}"/>
              </a:ext>
            </a:extLst>
          </p:cNvPr>
          <p:cNvSpPr>
            <a:spLocks noGrp="1"/>
          </p:cNvSpPr>
          <p:nvPr>
            <p:ph idx="1"/>
          </p:nvPr>
        </p:nvSpPr>
        <p:spPr/>
        <p:txBody>
          <a:bodyPr/>
          <a:lstStyle/>
          <a:p>
            <a:pPr>
              <a:buFont typeface="Arial" panose="020B0604020202020204" pitchFamily="34" charset="0"/>
              <a:buChar char="•"/>
            </a:pPr>
            <a:r>
              <a:rPr lang="en-US" dirty="0"/>
              <a:t>An example of using extra edge subcarriers in 11p PPDU for repetition transmission is shown</a:t>
            </a:r>
          </a:p>
          <a:p>
            <a:pPr>
              <a:buFont typeface="Arial" panose="020B0604020202020204" pitchFamily="34" charset="0"/>
              <a:buChar char="•"/>
            </a:pPr>
            <a:r>
              <a:rPr lang="en-US" dirty="0"/>
              <a:t>Symbols allocated to those extra subcarriers and corresponding detection algorithms may be further studied</a:t>
            </a:r>
          </a:p>
          <a:p>
            <a:pPr marL="0" indent="0"/>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F89B7D3-0AD4-445E-8CDE-604E9B1B63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637788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1A711-E78D-4FFE-8AC7-8867CB9243D6}"/>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E90962A-3EFB-4B4E-94D3-A8491AF0E2CE}"/>
              </a:ext>
            </a:extLst>
          </p:cNvPr>
          <p:cNvSpPr>
            <a:spLocks noGrp="1"/>
          </p:cNvSpPr>
          <p:nvPr>
            <p:ph idx="1"/>
          </p:nvPr>
        </p:nvSpPr>
        <p:spPr/>
        <p:txBody>
          <a:bodyPr/>
          <a:lstStyle/>
          <a:p>
            <a:r>
              <a:rPr lang="en-US" dirty="0"/>
              <a:t>[1]  11-19/514r4, 802.11bd FRD SFD motion booklet</a:t>
            </a:r>
          </a:p>
          <a:p>
            <a:endParaRPr lang="en-US" dirty="0"/>
          </a:p>
          <a:p>
            <a:r>
              <a:rPr lang="en-US" dirty="0"/>
              <a:t>[2] 11-19/784r0, Adaptive Repetition Scheme for NGV </a:t>
            </a:r>
          </a:p>
          <a:p>
            <a:endParaRPr lang="en-US" dirty="0"/>
          </a:p>
          <a:p>
            <a:r>
              <a:rPr lang="en-US" dirty="0"/>
              <a:t>[3] 11-19/0017r4, Simulation of NGV Channel Models </a:t>
            </a:r>
          </a:p>
        </p:txBody>
      </p:sp>
      <p:sp>
        <p:nvSpPr>
          <p:cNvPr id="4" name="Slide Number Placeholder 3">
            <a:extLst>
              <a:ext uri="{FF2B5EF4-FFF2-40B4-BE49-F238E27FC236}">
                <a16:creationId xmlns:a16="http://schemas.microsoft.com/office/drawing/2014/main" id="{DDC46060-9850-43E8-9DF6-E4004ED0239A}"/>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7118662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784B6-EBF4-4982-9ACA-DC7BF1BE9278}"/>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A965CE3-85FB-42E3-B6A4-D15878E01CBD}"/>
              </a:ext>
            </a:extLst>
          </p:cNvPr>
          <p:cNvSpPr>
            <a:spLocks noGrp="1"/>
          </p:cNvSpPr>
          <p:nvPr>
            <p:ph idx="1"/>
          </p:nvPr>
        </p:nvSpPr>
        <p:spPr/>
        <p:txBody>
          <a:bodyPr/>
          <a:lstStyle/>
          <a:p>
            <a:r>
              <a:rPr lang="en-US" dirty="0"/>
              <a:t>Do you support using extra edge subcarriers of 11p PPDU transmitted from 11bd devices as a way to signal adaptive repetition?</a:t>
            </a:r>
          </a:p>
          <a:p>
            <a:r>
              <a:rPr lang="en-US" b="0" dirty="0"/>
              <a:t>	- Specific location of the those extra subcarriers and the meaning of the signal is TBD</a:t>
            </a:r>
          </a:p>
          <a:p>
            <a:endParaRPr lang="en-US" b="0" dirty="0"/>
          </a:p>
          <a:p>
            <a:r>
              <a:rPr lang="en-US" b="0" dirty="0"/>
              <a:t>Y/N/A:</a:t>
            </a:r>
          </a:p>
        </p:txBody>
      </p:sp>
      <p:sp>
        <p:nvSpPr>
          <p:cNvPr id="4" name="Slide Number Placeholder 3">
            <a:extLst>
              <a:ext uri="{FF2B5EF4-FFF2-40B4-BE49-F238E27FC236}">
                <a16:creationId xmlns:a16="http://schemas.microsoft.com/office/drawing/2014/main" id="{F521D36E-ABED-4AC7-9CA3-185A6C5BE40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949755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76457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dirty="0"/>
              <a:t>Introduction</a:t>
            </a:r>
            <a:endParaRPr lang="en-GB" sz="3600" kern="0" dirty="0"/>
          </a:p>
        </p:txBody>
      </p:sp>
      <p:sp>
        <p:nvSpPr>
          <p:cNvPr id="8" name="Rectangle 2"/>
          <p:cNvSpPr txBox="1">
            <a:spLocks noChangeArrowheads="1"/>
          </p:cNvSpPr>
          <p:nvPr/>
        </p:nvSpPr>
        <p:spPr>
          <a:xfrm>
            <a:off x="623392" y="1412776"/>
            <a:ext cx="10945216" cy="4515769"/>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800" dirty="0" err="1"/>
              <a:t>TGbd</a:t>
            </a:r>
            <a:r>
              <a:rPr lang="en-US" sz="2800" dirty="0"/>
              <a:t> has agreed that [1]</a:t>
            </a:r>
          </a:p>
          <a:p>
            <a:pPr marL="400050" lvl="1" indent="0"/>
            <a:r>
              <a:rPr lang="en-US" sz="2400" dirty="0"/>
              <a:t>“ 11bd shall support adaptive repetition of 11p PPDU when operating on OCB broadcast mode in 10MHz bandwidth.   </a:t>
            </a:r>
            <a:r>
              <a:rPr lang="en-US" sz="2400" u="sng" dirty="0"/>
              <a:t>The signaling of the adaptive repetition is TBD</a:t>
            </a:r>
            <a:r>
              <a:rPr lang="en-US" sz="2400" dirty="0"/>
              <a:t>.  The time between repeated 11p PPDUs is TBD.”</a:t>
            </a:r>
          </a:p>
          <a:p>
            <a:pPr marL="400050" lvl="1" indent="0"/>
            <a:endParaRPr lang="en-US" sz="2800" dirty="0"/>
          </a:p>
          <a:p>
            <a:pPr>
              <a:buFont typeface="Arial" panose="020B0604020202020204" pitchFamily="34" charset="0"/>
              <a:buChar char="•"/>
            </a:pPr>
            <a:r>
              <a:rPr lang="en-US" sz="3200" dirty="0"/>
              <a:t>In this document we present a possible PHY layer signaling to enable the adaptive repetition of 11p PPDU</a:t>
            </a:r>
          </a:p>
        </p:txBody>
      </p:sp>
    </p:spTree>
    <p:extLst>
      <p:ext uri="{BB962C8B-B14F-4D97-AF65-F5344CB8AC3E}">
        <p14:creationId xmlns:p14="http://schemas.microsoft.com/office/powerpoint/2010/main" val="38001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93746-16AA-42ED-92BE-4D5D040824CB}"/>
              </a:ext>
            </a:extLst>
          </p:cNvPr>
          <p:cNvSpPr>
            <a:spLocks noGrp="1"/>
          </p:cNvSpPr>
          <p:nvPr>
            <p:ph type="title"/>
          </p:nvPr>
        </p:nvSpPr>
        <p:spPr/>
        <p:txBody>
          <a:bodyPr/>
          <a:lstStyle/>
          <a:p>
            <a:r>
              <a:rPr lang="en-US" dirty="0"/>
              <a:t>Recap: the benefit of 11p PPDU adaptive repetition</a:t>
            </a:r>
          </a:p>
        </p:txBody>
      </p:sp>
      <p:sp>
        <p:nvSpPr>
          <p:cNvPr id="3" name="Content Placeholder 2">
            <a:extLst>
              <a:ext uri="{FF2B5EF4-FFF2-40B4-BE49-F238E27FC236}">
                <a16:creationId xmlns:a16="http://schemas.microsoft.com/office/drawing/2014/main" id="{AAE5B2F2-91F8-4C0B-992A-CC6ABA176D0B}"/>
              </a:ext>
            </a:extLst>
          </p:cNvPr>
          <p:cNvSpPr>
            <a:spLocks noGrp="1"/>
          </p:cNvSpPr>
          <p:nvPr>
            <p:ph idx="1"/>
          </p:nvPr>
        </p:nvSpPr>
        <p:spPr>
          <a:xfrm>
            <a:off x="914401" y="1556793"/>
            <a:ext cx="10361084" cy="4537622"/>
          </a:xfrm>
        </p:spPr>
        <p:txBody>
          <a:bodyPr/>
          <a:lstStyle/>
          <a:p>
            <a:pPr>
              <a:buFont typeface="Arial" panose="020B0604020202020204" pitchFamily="34" charset="0"/>
              <a:buChar char="•"/>
            </a:pPr>
            <a:r>
              <a:rPr lang="en-US" dirty="0"/>
              <a:t>In [2], adaptive repetition of 11p PPDU transmitted from 11bd devices was introduced</a:t>
            </a:r>
          </a:p>
          <a:p>
            <a:pPr>
              <a:buFont typeface="Arial" panose="020B0604020202020204" pitchFamily="34" charset="0"/>
              <a:buChar char="•"/>
            </a:pPr>
            <a:r>
              <a:rPr lang="en-US" dirty="0"/>
              <a:t>The benefits of this approach are</a:t>
            </a:r>
          </a:p>
          <a:p>
            <a:pPr lvl="1">
              <a:buFont typeface="Arial" panose="020B0604020202020204" pitchFamily="34" charset="0"/>
              <a:buChar char="•"/>
            </a:pPr>
            <a:r>
              <a:rPr lang="en-US" dirty="0"/>
              <a:t>Improve performance while maintaining interoperability, coexistence, and proven backward compatibility with 802.11p equipment</a:t>
            </a:r>
          </a:p>
          <a:p>
            <a:pPr lvl="1">
              <a:buFont typeface="Arial" panose="020B0604020202020204" pitchFamily="34" charset="0"/>
              <a:buChar char="•"/>
            </a:pPr>
            <a:r>
              <a:rPr lang="en-US" dirty="0"/>
              <a:t>Provide substantial improvements for communication between NGV stations and some improvement for communication to and from 802.11p stations that do not implement NGV</a:t>
            </a:r>
          </a:p>
          <a:p>
            <a:pPr lvl="1">
              <a:buFont typeface="Arial" panose="020B0604020202020204" pitchFamily="34" charset="0"/>
              <a:buChar char="•"/>
            </a:pPr>
            <a:r>
              <a:rPr lang="en-US" dirty="0"/>
              <a:t>Do not increase channel load in congested environments</a:t>
            </a:r>
          </a:p>
          <a:p>
            <a:pPr lvl="1">
              <a:buFont typeface="Arial" panose="020B0604020202020204" pitchFamily="34" charset="0"/>
              <a:buChar char="•"/>
            </a:pPr>
            <a:r>
              <a:rPr lang="en-US" dirty="0"/>
              <a:t>Do not require changing higher layers of the ITS protocol stack</a:t>
            </a:r>
          </a:p>
          <a:p>
            <a:pPr>
              <a:buFont typeface="Arial" panose="020B0604020202020204" pitchFamily="34" charset="0"/>
              <a:buChar char="•"/>
            </a:pPr>
            <a:r>
              <a:rPr lang="en-US" dirty="0"/>
              <a:t>This scheme was agreed in May meeting</a:t>
            </a:r>
          </a:p>
          <a:p>
            <a:pPr>
              <a:buFont typeface="Arial" panose="020B0604020202020204" pitchFamily="34" charset="0"/>
              <a:buChar char="•"/>
            </a:pPr>
            <a:r>
              <a:rPr lang="en-US" dirty="0"/>
              <a:t>Two of the remaining issues are how a NGV receiver knows an 11p PPDU received is from NGV transmitter and if repetitions of the PPDU are transmitted </a:t>
            </a:r>
          </a:p>
        </p:txBody>
      </p:sp>
      <p:sp>
        <p:nvSpPr>
          <p:cNvPr id="4" name="Slide Number Placeholder 3">
            <a:extLst>
              <a:ext uri="{FF2B5EF4-FFF2-40B4-BE49-F238E27FC236}">
                <a16:creationId xmlns:a16="http://schemas.microsoft.com/office/drawing/2014/main" id="{7CD680E1-4600-4DB2-9843-B75E937577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630601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ACB6C-23CA-42BD-84A1-66C8EE8AC7B9}"/>
              </a:ext>
            </a:extLst>
          </p:cNvPr>
          <p:cNvSpPr>
            <a:spLocks noGrp="1"/>
          </p:cNvSpPr>
          <p:nvPr>
            <p:ph type="title"/>
          </p:nvPr>
        </p:nvSpPr>
        <p:spPr>
          <a:xfrm>
            <a:off x="914401" y="685801"/>
            <a:ext cx="10361084" cy="673815"/>
          </a:xfrm>
        </p:spPr>
        <p:txBody>
          <a:bodyPr/>
          <a:lstStyle/>
          <a:p>
            <a:r>
              <a:rPr lang="en-US" dirty="0"/>
              <a:t>Motivation: Extra subcarriers at L-SIG/RL-SIG in 11ax</a:t>
            </a:r>
          </a:p>
        </p:txBody>
      </p:sp>
      <p:sp>
        <p:nvSpPr>
          <p:cNvPr id="3" name="Content Placeholder 2">
            <a:extLst>
              <a:ext uri="{FF2B5EF4-FFF2-40B4-BE49-F238E27FC236}">
                <a16:creationId xmlns:a16="http://schemas.microsoft.com/office/drawing/2014/main" id="{4AD170FC-8628-45A4-8703-7DAD0D7CBF4D}"/>
              </a:ext>
            </a:extLst>
          </p:cNvPr>
          <p:cNvSpPr>
            <a:spLocks noGrp="1"/>
          </p:cNvSpPr>
          <p:nvPr>
            <p:ph idx="1"/>
          </p:nvPr>
        </p:nvSpPr>
        <p:spPr>
          <a:xfrm>
            <a:off x="914401" y="1484785"/>
            <a:ext cx="10361084" cy="4609630"/>
          </a:xfrm>
        </p:spPr>
        <p:txBody>
          <a:bodyPr/>
          <a:lstStyle/>
          <a:p>
            <a:pPr>
              <a:buFont typeface="Arial" panose="020B0604020202020204" pitchFamily="34" charset="0"/>
              <a:buChar char="•"/>
            </a:pPr>
            <a:r>
              <a:rPr lang="en-US" dirty="0"/>
              <a:t>In 802.11ax, RL-SIG (repeat L-SIG) field is placed after L-SIG</a:t>
            </a:r>
          </a:p>
          <a:p>
            <a:pPr>
              <a:buFont typeface="Arial" panose="020B0604020202020204" pitchFamily="34" charset="0"/>
              <a:buChar char="•"/>
            </a:pPr>
            <a:r>
              <a:rPr lang="en-US" dirty="0"/>
              <a:t>In both L-SIG and RL-SIG fields of a 20 MHz HE PPDU, values [-1, -1,-1, 1], modulated in BPSK, are mapped to the extra subcarriers [-28, -27, 27, 28] for channel estimation purpose </a:t>
            </a:r>
          </a:p>
          <a:p>
            <a:pPr>
              <a:buFont typeface="Arial" panose="020B0604020202020204" pitchFamily="34" charset="0"/>
              <a:buChar char="•"/>
            </a:pPr>
            <a:r>
              <a:rPr lang="en-US" dirty="0"/>
              <a:t>802.11ax also allows for a 3dB power boost of the extra subcarriers when transmitted in a HE ER SU PPDU. </a:t>
            </a:r>
          </a:p>
          <a:p>
            <a:pPr>
              <a:buFont typeface="Arial" panose="020B0604020202020204" pitchFamily="34" charset="0"/>
              <a:buChar char="•"/>
            </a:pPr>
            <a:r>
              <a:rPr lang="en-US" dirty="0"/>
              <a:t>11a/g/n/ac receivers will simply ignore those subcarriers </a:t>
            </a:r>
          </a:p>
        </p:txBody>
      </p:sp>
      <p:sp>
        <p:nvSpPr>
          <p:cNvPr id="4" name="Slide Number Placeholder 3">
            <a:extLst>
              <a:ext uri="{FF2B5EF4-FFF2-40B4-BE49-F238E27FC236}">
                <a16:creationId xmlns:a16="http://schemas.microsoft.com/office/drawing/2014/main" id="{18C033A2-2E40-4337-9E71-89DE284194E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grpSp>
        <p:nvGrpSpPr>
          <p:cNvPr id="10" name="Group 9">
            <a:extLst>
              <a:ext uri="{FF2B5EF4-FFF2-40B4-BE49-F238E27FC236}">
                <a16:creationId xmlns:a16="http://schemas.microsoft.com/office/drawing/2014/main" id="{E7572E79-BE4F-4106-BF60-2232DC2E1EF5}"/>
              </a:ext>
            </a:extLst>
          </p:cNvPr>
          <p:cNvGrpSpPr/>
          <p:nvPr/>
        </p:nvGrpSpPr>
        <p:grpSpPr>
          <a:xfrm>
            <a:off x="1919536" y="5071021"/>
            <a:ext cx="5976664" cy="1023393"/>
            <a:chOff x="1919536" y="5301208"/>
            <a:chExt cx="3168352" cy="576064"/>
          </a:xfrm>
        </p:grpSpPr>
        <p:sp>
          <p:nvSpPr>
            <p:cNvPr id="5" name="Rectangle 4">
              <a:extLst>
                <a:ext uri="{FF2B5EF4-FFF2-40B4-BE49-F238E27FC236}">
                  <a16:creationId xmlns:a16="http://schemas.microsoft.com/office/drawing/2014/main" id="{F3462443-BD5D-4D9C-8D90-2D62B0C1B03B}"/>
                </a:ext>
              </a:extLst>
            </p:cNvPr>
            <p:cNvSpPr/>
            <p:nvPr/>
          </p:nvSpPr>
          <p:spPr bwMode="auto">
            <a:xfrm>
              <a:off x="1919536" y="5301208"/>
              <a:ext cx="1080120"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rPr>
                <a:t>L-STF</a:t>
              </a:r>
              <a:endParaRPr kumimoji="0" lang="en-US" sz="1600" b="0" i="0" u="none" strike="noStrike" cap="none" normalizeH="0" baseline="0" dirty="0">
                <a:ln>
                  <a:noFill/>
                </a:ln>
                <a:solidFill>
                  <a:schemeClr val="tx1"/>
                </a:solidFill>
                <a:effectLst/>
              </a:endParaRPr>
            </a:p>
          </p:txBody>
        </p:sp>
        <p:sp>
          <p:nvSpPr>
            <p:cNvPr id="6" name="Rectangle 5">
              <a:extLst>
                <a:ext uri="{FF2B5EF4-FFF2-40B4-BE49-F238E27FC236}">
                  <a16:creationId xmlns:a16="http://schemas.microsoft.com/office/drawing/2014/main" id="{456F9107-CF5B-4F8A-B8FA-56EC7D0BCA7D}"/>
                </a:ext>
              </a:extLst>
            </p:cNvPr>
            <p:cNvSpPr/>
            <p:nvPr/>
          </p:nvSpPr>
          <p:spPr bwMode="auto">
            <a:xfrm>
              <a:off x="2999656" y="5301208"/>
              <a:ext cx="1080120"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tx1"/>
                  </a:solidFill>
                  <a:effectLst/>
                  <a:latin typeface="Times New Roman" pitchFamily="16" charset="0"/>
                  <a:ea typeface="MS Gothic" charset="-128"/>
                </a:rPr>
                <a:t>L-LTF</a:t>
              </a:r>
            </a:p>
          </p:txBody>
        </p:sp>
        <p:sp>
          <p:nvSpPr>
            <p:cNvPr id="8" name="Rectangle 7">
              <a:extLst>
                <a:ext uri="{FF2B5EF4-FFF2-40B4-BE49-F238E27FC236}">
                  <a16:creationId xmlns:a16="http://schemas.microsoft.com/office/drawing/2014/main" id="{58A1D083-7751-4001-8D71-942CBC40F2D9}"/>
                </a:ext>
              </a:extLst>
            </p:cNvPr>
            <p:cNvSpPr/>
            <p:nvPr/>
          </p:nvSpPr>
          <p:spPr bwMode="auto">
            <a:xfrm>
              <a:off x="4079776" y="5301208"/>
              <a:ext cx="504056"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tx1"/>
                  </a:solidFill>
                  <a:effectLst/>
                  <a:latin typeface="Times New Roman" pitchFamily="16" charset="0"/>
                  <a:ea typeface="MS Gothic" charset="-128"/>
                </a:rPr>
                <a:t>L-SIG</a:t>
              </a:r>
            </a:p>
          </p:txBody>
        </p:sp>
        <p:sp>
          <p:nvSpPr>
            <p:cNvPr id="9" name="Rectangle 8">
              <a:extLst>
                <a:ext uri="{FF2B5EF4-FFF2-40B4-BE49-F238E27FC236}">
                  <a16:creationId xmlns:a16="http://schemas.microsoft.com/office/drawing/2014/main" id="{944E0CCF-F845-4443-96BA-CAF3D425F6E0}"/>
                </a:ext>
              </a:extLst>
            </p:cNvPr>
            <p:cNvSpPr/>
            <p:nvPr/>
          </p:nvSpPr>
          <p:spPr bwMode="auto">
            <a:xfrm>
              <a:off x="4583832" y="5301208"/>
              <a:ext cx="504056"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tx1"/>
                  </a:solidFill>
                  <a:effectLst/>
                  <a:latin typeface="Times New Roman" pitchFamily="16" charset="0"/>
                  <a:ea typeface="MS Gothic" charset="-128"/>
                </a:rPr>
                <a:t>RL-SIG</a:t>
              </a:r>
            </a:p>
          </p:txBody>
        </p:sp>
      </p:grpSp>
      <p:sp>
        <p:nvSpPr>
          <p:cNvPr id="11" name="TextBox 10">
            <a:extLst>
              <a:ext uri="{FF2B5EF4-FFF2-40B4-BE49-F238E27FC236}">
                <a16:creationId xmlns:a16="http://schemas.microsoft.com/office/drawing/2014/main" id="{E2074A12-3134-4F02-B9BA-73DDA25427B0}"/>
              </a:ext>
            </a:extLst>
          </p:cNvPr>
          <p:cNvSpPr txBox="1"/>
          <p:nvPr/>
        </p:nvSpPr>
        <p:spPr>
          <a:xfrm>
            <a:off x="1415480" y="5877272"/>
            <a:ext cx="492443" cy="369332"/>
          </a:xfrm>
          <a:prstGeom prst="rect">
            <a:avLst/>
          </a:prstGeom>
          <a:noFill/>
        </p:spPr>
        <p:txBody>
          <a:bodyPr wrap="none" rtlCol="0">
            <a:spAutoFit/>
          </a:bodyPr>
          <a:lstStyle/>
          <a:p>
            <a:r>
              <a:rPr lang="en-US" sz="1800" dirty="0">
                <a:solidFill>
                  <a:schemeClr val="tx1"/>
                </a:solidFill>
              </a:rPr>
              <a:t>-26</a:t>
            </a:r>
          </a:p>
        </p:txBody>
      </p:sp>
      <p:sp>
        <p:nvSpPr>
          <p:cNvPr id="12" name="TextBox 11">
            <a:extLst>
              <a:ext uri="{FF2B5EF4-FFF2-40B4-BE49-F238E27FC236}">
                <a16:creationId xmlns:a16="http://schemas.microsoft.com/office/drawing/2014/main" id="{EB4AEBDC-4A83-45C0-823E-3215AAC4E5D9}"/>
              </a:ext>
            </a:extLst>
          </p:cNvPr>
          <p:cNvSpPr txBox="1"/>
          <p:nvPr/>
        </p:nvSpPr>
        <p:spPr>
          <a:xfrm>
            <a:off x="1427092" y="4886355"/>
            <a:ext cx="492443" cy="369332"/>
          </a:xfrm>
          <a:prstGeom prst="rect">
            <a:avLst/>
          </a:prstGeom>
          <a:noFill/>
        </p:spPr>
        <p:txBody>
          <a:bodyPr wrap="square" rtlCol="0">
            <a:spAutoFit/>
          </a:bodyPr>
          <a:lstStyle/>
          <a:p>
            <a:r>
              <a:rPr lang="en-US" sz="1800" dirty="0">
                <a:solidFill>
                  <a:schemeClr val="tx1"/>
                </a:solidFill>
              </a:rPr>
              <a:t>26</a:t>
            </a:r>
          </a:p>
        </p:txBody>
      </p:sp>
      <p:sp>
        <p:nvSpPr>
          <p:cNvPr id="13" name="Rectangle 12">
            <a:extLst>
              <a:ext uri="{FF2B5EF4-FFF2-40B4-BE49-F238E27FC236}">
                <a16:creationId xmlns:a16="http://schemas.microsoft.com/office/drawing/2014/main" id="{D8891763-94F0-4F22-AE55-6AD7CD5097A4}"/>
              </a:ext>
            </a:extLst>
          </p:cNvPr>
          <p:cNvSpPr/>
          <p:nvPr/>
        </p:nvSpPr>
        <p:spPr bwMode="auto">
          <a:xfrm>
            <a:off x="6945367" y="4886355"/>
            <a:ext cx="950833" cy="18466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14" name="Rectangle 13">
            <a:extLst>
              <a:ext uri="{FF2B5EF4-FFF2-40B4-BE49-F238E27FC236}">
                <a16:creationId xmlns:a16="http://schemas.microsoft.com/office/drawing/2014/main" id="{2EE099BE-BDF3-45A9-B953-BE633B72F4A7}"/>
              </a:ext>
            </a:extLst>
          </p:cNvPr>
          <p:cNvSpPr/>
          <p:nvPr/>
        </p:nvSpPr>
        <p:spPr bwMode="auto">
          <a:xfrm>
            <a:off x="6945367" y="6094414"/>
            <a:ext cx="950833" cy="18466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3CF02799-97C1-4CD9-B299-B76B93D25C8F}"/>
              </a:ext>
            </a:extLst>
          </p:cNvPr>
          <p:cNvSpPr/>
          <p:nvPr/>
        </p:nvSpPr>
        <p:spPr bwMode="auto">
          <a:xfrm>
            <a:off x="7896200" y="4886355"/>
            <a:ext cx="3201110" cy="139272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Data</a:t>
            </a:r>
          </a:p>
        </p:txBody>
      </p:sp>
      <p:sp>
        <p:nvSpPr>
          <p:cNvPr id="16" name="TextBox 15">
            <a:extLst>
              <a:ext uri="{FF2B5EF4-FFF2-40B4-BE49-F238E27FC236}">
                <a16:creationId xmlns:a16="http://schemas.microsoft.com/office/drawing/2014/main" id="{ACD0166E-F1E2-47E3-9131-F047791520D6}"/>
              </a:ext>
            </a:extLst>
          </p:cNvPr>
          <p:cNvSpPr txBox="1"/>
          <p:nvPr/>
        </p:nvSpPr>
        <p:spPr>
          <a:xfrm>
            <a:off x="5547096" y="4700761"/>
            <a:ext cx="492443" cy="369332"/>
          </a:xfrm>
          <a:prstGeom prst="rect">
            <a:avLst/>
          </a:prstGeom>
          <a:noFill/>
        </p:spPr>
        <p:txBody>
          <a:bodyPr wrap="square" rtlCol="0">
            <a:spAutoFit/>
          </a:bodyPr>
          <a:lstStyle/>
          <a:p>
            <a:r>
              <a:rPr lang="en-US" sz="1800" dirty="0">
                <a:solidFill>
                  <a:schemeClr val="tx1"/>
                </a:solidFill>
              </a:rPr>
              <a:t>28</a:t>
            </a:r>
          </a:p>
        </p:txBody>
      </p:sp>
      <p:sp>
        <p:nvSpPr>
          <p:cNvPr id="17" name="TextBox 16">
            <a:extLst>
              <a:ext uri="{FF2B5EF4-FFF2-40B4-BE49-F238E27FC236}">
                <a16:creationId xmlns:a16="http://schemas.microsoft.com/office/drawing/2014/main" id="{7B60C4F6-E3FE-413C-BDF8-D082EDD84FF9}"/>
              </a:ext>
            </a:extLst>
          </p:cNvPr>
          <p:cNvSpPr txBox="1"/>
          <p:nvPr/>
        </p:nvSpPr>
        <p:spPr>
          <a:xfrm>
            <a:off x="5472746" y="6118572"/>
            <a:ext cx="492443" cy="369332"/>
          </a:xfrm>
          <a:prstGeom prst="rect">
            <a:avLst/>
          </a:prstGeom>
          <a:noFill/>
        </p:spPr>
        <p:txBody>
          <a:bodyPr wrap="square" rtlCol="0">
            <a:spAutoFit/>
          </a:bodyPr>
          <a:lstStyle/>
          <a:p>
            <a:r>
              <a:rPr lang="en-US" sz="1800" dirty="0">
                <a:solidFill>
                  <a:schemeClr val="tx1"/>
                </a:solidFill>
              </a:rPr>
              <a:t>-28</a:t>
            </a:r>
          </a:p>
        </p:txBody>
      </p:sp>
      <p:cxnSp>
        <p:nvCxnSpPr>
          <p:cNvPr id="21" name="Straight Connector 20">
            <a:extLst>
              <a:ext uri="{FF2B5EF4-FFF2-40B4-BE49-F238E27FC236}">
                <a16:creationId xmlns:a16="http://schemas.microsoft.com/office/drawing/2014/main" id="{E9E48F4C-86DD-470C-9C68-483ECAE110FB}"/>
              </a:ext>
            </a:extLst>
          </p:cNvPr>
          <p:cNvCxnSpPr>
            <a:stCxn id="13" idx="3"/>
            <a:endCxn id="13" idx="1"/>
          </p:cNvCxnSpPr>
          <p:nvPr/>
        </p:nvCxnSpPr>
        <p:spPr bwMode="auto">
          <a:xfrm flipH="1">
            <a:off x="6945367" y="4978688"/>
            <a:ext cx="950833" cy="0"/>
          </a:xfrm>
          <a:prstGeom prst="line">
            <a:avLst/>
          </a:prstGeom>
          <a:solidFill>
            <a:srgbClr val="00B8FF"/>
          </a:solidFill>
          <a:ln w="9525" cap="flat" cmpd="sng" algn="ctr">
            <a:solidFill>
              <a:schemeClr val="tx1"/>
            </a:solidFill>
            <a:prstDash val="sysDash"/>
            <a:round/>
            <a:headEnd type="none" w="med" len="med"/>
            <a:tailEnd type="none" w="med" len="med"/>
          </a:ln>
          <a:effectLst/>
        </p:spPr>
      </p:cxnSp>
      <p:cxnSp>
        <p:nvCxnSpPr>
          <p:cNvPr id="22" name="Straight Connector 21">
            <a:extLst>
              <a:ext uri="{FF2B5EF4-FFF2-40B4-BE49-F238E27FC236}">
                <a16:creationId xmlns:a16="http://schemas.microsoft.com/office/drawing/2014/main" id="{FAE9587F-130E-4AA3-8641-EF5AFBE02D7D}"/>
              </a:ext>
            </a:extLst>
          </p:cNvPr>
          <p:cNvCxnSpPr>
            <a:cxnSpLocks/>
            <a:stCxn id="14" idx="3"/>
            <a:endCxn id="14" idx="1"/>
          </p:cNvCxnSpPr>
          <p:nvPr/>
        </p:nvCxnSpPr>
        <p:spPr bwMode="auto">
          <a:xfrm flipH="1">
            <a:off x="6945367" y="6186747"/>
            <a:ext cx="950833"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19" name="Rectangle 18">
            <a:extLst>
              <a:ext uri="{FF2B5EF4-FFF2-40B4-BE49-F238E27FC236}">
                <a16:creationId xmlns:a16="http://schemas.microsoft.com/office/drawing/2014/main" id="{28F0B9D2-CA64-4513-9DFD-49E9BD9C0A96}"/>
              </a:ext>
            </a:extLst>
          </p:cNvPr>
          <p:cNvSpPr/>
          <p:nvPr/>
        </p:nvSpPr>
        <p:spPr bwMode="auto">
          <a:xfrm>
            <a:off x="5990088" y="4888212"/>
            <a:ext cx="950833" cy="18466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20" name="Rectangle 19">
            <a:extLst>
              <a:ext uri="{FF2B5EF4-FFF2-40B4-BE49-F238E27FC236}">
                <a16:creationId xmlns:a16="http://schemas.microsoft.com/office/drawing/2014/main" id="{AD875931-93EB-4B47-9C56-E84C43EAF935}"/>
              </a:ext>
            </a:extLst>
          </p:cNvPr>
          <p:cNvSpPr/>
          <p:nvPr/>
        </p:nvSpPr>
        <p:spPr bwMode="auto">
          <a:xfrm>
            <a:off x="5990088" y="6096271"/>
            <a:ext cx="950833" cy="18466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cxnSp>
        <p:nvCxnSpPr>
          <p:cNvPr id="23" name="Straight Connector 22">
            <a:extLst>
              <a:ext uri="{FF2B5EF4-FFF2-40B4-BE49-F238E27FC236}">
                <a16:creationId xmlns:a16="http://schemas.microsoft.com/office/drawing/2014/main" id="{089B8FD1-DF48-40F6-8E12-844DF9E6BC06}"/>
              </a:ext>
            </a:extLst>
          </p:cNvPr>
          <p:cNvCxnSpPr>
            <a:stCxn id="19" idx="3"/>
            <a:endCxn id="19" idx="1"/>
          </p:cNvCxnSpPr>
          <p:nvPr/>
        </p:nvCxnSpPr>
        <p:spPr bwMode="auto">
          <a:xfrm flipH="1">
            <a:off x="5990088" y="4980545"/>
            <a:ext cx="950833" cy="0"/>
          </a:xfrm>
          <a:prstGeom prst="line">
            <a:avLst/>
          </a:prstGeom>
          <a:solidFill>
            <a:srgbClr val="00B8FF"/>
          </a:solidFill>
          <a:ln w="9525" cap="flat" cmpd="sng" algn="ctr">
            <a:solidFill>
              <a:schemeClr val="tx1"/>
            </a:solidFill>
            <a:prstDash val="sysDash"/>
            <a:round/>
            <a:headEnd type="none" w="med" len="med"/>
            <a:tailEnd type="none" w="med" len="med"/>
          </a:ln>
          <a:effectLst/>
        </p:spPr>
      </p:cxnSp>
      <p:cxnSp>
        <p:nvCxnSpPr>
          <p:cNvPr id="24" name="Straight Connector 23">
            <a:extLst>
              <a:ext uri="{FF2B5EF4-FFF2-40B4-BE49-F238E27FC236}">
                <a16:creationId xmlns:a16="http://schemas.microsoft.com/office/drawing/2014/main" id="{28C28A85-8A9F-4768-88C6-3879309A36D1}"/>
              </a:ext>
            </a:extLst>
          </p:cNvPr>
          <p:cNvCxnSpPr>
            <a:cxnSpLocks/>
            <a:stCxn id="20" idx="3"/>
            <a:endCxn id="20" idx="1"/>
          </p:cNvCxnSpPr>
          <p:nvPr/>
        </p:nvCxnSpPr>
        <p:spPr bwMode="auto">
          <a:xfrm flipH="1">
            <a:off x="5990088" y="6188604"/>
            <a:ext cx="950833"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Tree>
    <p:extLst>
      <p:ext uri="{BB962C8B-B14F-4D97-AF65-F5344CB8AC3E}">
        <p14:creationId xmlns:p14="http://schemas.microsoft.com/office/powerpoint/2010/main" val="393720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67868-10A1-4E73-AF4C-F906CA75F2CE}"/>
              </a:ext>
            </a:extLst>
          </p:cNvPr>
          <p:cNvSpPr>
            <a:spLocks noGrp="1"/>
          </p:cNvSpPr>
          <p:nvPr>
            <p:ph type="title"/>
          </p:nvPr>
        </p:nvSpPr>
        <p:spPr>
          <a:xfrm>
            <a:off x="914401" y="685801"/>
            <a:ext cx="10361084" cy="535979"/>
          </a:xfrm>
        </p:spPr>
        <p:txBody>
          <a:bodyPr/>
          <a:lstStyle/>
          <a:p>
            <a:r>
              <a:rPr lang="en-US" dirty="0"/>
              <a:t>11p PPDU Transmission from 11bd devices</a:t>
            </a:r>
          </a:p>
        </p:txBody>
      </p:sp>
      <p:sp>
        <p:nvSpPr>
          <p:cNvPr id="3" name="Content Placeholder 2">
            <a:extLst>
              <a:ext uri="{FF2B5EF4-FFF2-40B4-BE49-F238E27FC236}">
                <a16:creationId xmlns:a16="http://schemas.microsoft.com/office/drawing/2014/main" id="{2B6D24D8-B9F2-4A22-A125-37682A42E644}"/>
              </a:ext>
            </a:extLst>
          </p:cNvPr>
          <p:cNvSpPr>
            <a:spLocks noGrp="1"/>
          </p:cNvSpPr>
          <p:nvPr>
            <p:ph idx="1"/>
          </p:nvPr>
        </p:nvSpPr>
        <p:spPr>
          <a:xfrm>
            <a:off x="914401" y="1274401"/>
            <a:ext cx="10361084" cy="4820014"/>
          </a:xfrm>
        </p:spPr>
        <p:txBody>
          <a:bodyPr/>
          <a:lstStyle/>
          <a:p>
            <a:pPr>
              <a:buFont typeface="Arial" panose="020B0604020202020204" pitchFamily="34" charset="0"/>
              <a:buChar char="•"/>
            </a:pPr>
            <a:r>
              <a:rPr lang="en-US" b="0" dirty="0"/>
              <a:t>Inspired by the 11ax L/RL-SIG design, we propose that 11bd devices transmit 11p PPDUs with additional edge subcarriers in the preamble and possibly in some data field symbols </a:t>
            </a:r>
          </a:p>
          <a:p>
            <a:pPr>
              <a:buFont typeface="Arial" panose="020B0604020202020204" pitchFamily="34" charset="0"/>
              <a:buChar char="•"/>
            </a:pPr>
            <a:r>
              <a:rPr lang="en-US" b="0" dirty="0"/>
              <a:t>Non-zero energy of those extra edge subcarriers can be used to indicate the transmission of 11p PPDU from a 11bd device.  The symbols in those extra edge subcarriers can also carry a few bits information related to the repetition</a:t>
            </a:r>
          </a:p>
          <a:p>
            <a:pPr>
              <a:buFont typeface="Arial" panose="020B0604020202020204" pitchFamily="34" charset="0"/>
              <a:buChar char="•"/>
            </a:pPr>
            <a:r>
              <a:rPr lang="en-US" b="0" dirty="0"/>
              <a:t>Those extra edge subcarriers should have little or no impact to legacy 11p devices in the same channel and in the adjacent channel  </a:t>
            </a:r>
          </a:p>
          <a:p>
            <a:pPr>
              <a:buFont typeface="Arial" panose="020B0604020202020204" pitchFamily="34" charset="0"/>
              <a:buChar char="•"/>
            </a:pPr>
            <a:r>
              <a:rPr lang="en-US" b="0" dirty="0"/>
              <a:t>An example:</a:t>
            </a:r>
          </a:p>
        </p:txBody>
      </p:sp>
      <p:sp>
        <p:nvSpPr>
          <p:cNvPr id="4" name="Slide Number Placeholder 3">
            <a:extLst>
              <a:ext uri="{FF2B5EF4-FFF2-40B4-BE49-F238E27FC236}">
                <a16:creationId xmlns:a16="http://schemas.microsoft.com/office/drawing/2014/main" id="{47A7D283-DA96-4B4E-BE4A-78BA47C2915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grpSp>
        <p:nvGrpSpPr>
          <p:cNvPr id="47" name="Group 46">
            <a:extLst>
              <a:ext uri="{FF2B5EF4-FFF2-40B4-BE49-F238E27FC236}">
                <a16:creationId xmlns:a16="http://schemas.microsoft.com/office/drawing/2014/main" id="{2E0CFF35-4BA5-4EBD-AC0D-FE570711693E}"/>
              </a:ext>
            </a:extLst>
          </p:cNvPr>
          <p:cNvGrpSpPr/>
          <p:nvPr/>
        </p:nvGrpSpPr>
        <p:grpSpPr>
          <a:xfrm>
            <a:off x="2279576" y="5085184"/>
            <a:ext cx="6856457" cy="1066264"/>
            <a:chOff x="2279576" y="5314161"/>
            <a:chExt cx="6856457" cy="1192617"/>
          </a:xfrm>
        </p:grpSpPr>
        <p:sp>
          <p:nvSpPr>
            <p:cNvPr id="19" name="Rectangle 18">
              <a:extLst>
                <a:ext uri="{FF2B5EF4-FFF2-40B4-BE49-F238E27FC236}">
                  <a16:creationId xmlns:a16="http://schemas.microsoft.com/office/drawing/2014/main" id="{447CB65A-AF5D-4D17-B4BC-3769414AE86F}"/>
                </a:ext>
              </a:extLst>
            </p:cNvPr>
            <p:cNvSpPr/>
            <p:nvPr/>
          </p:nvSpPr>
          <p:spPr bwMode="auto">
            <a:xfrm>
              <a:off x="2741251" y="5643961"/>
              <a:ext cx="1526248" cy="58325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rPr>
                <a:t>L-STF</a:t>
              </a:r>
              <a:endParaRPr kumimoji="0" lang="en-US" sz="1600" b="0" i="0" u="none" strike="noStrike" cap="none" normalizeH="0" baseline="0" dirty="0">
                <a:ln>
                  <a:noFill/>
                </a:ln>
                <a:solidFill>
                  <a:schemeClr val="tx1"/>
                </a:solidFill>
                <a:effectLst/>
              </a:endParaRPr>
            </a:p>
          </p:txBody>
        </p:sp>
        <p:sp>
          <p:nvSpPr>
            <p:cNvPr id="20" name="Rectangle 19">
              <a:extLst>
                <a:ext uri="{FF2B5EF4-FFF2-40B4-BE49-F238E27FC236}">
                  <a16:creationId xmlns:a16="http://schemas.microsoft.com/office/drawing/2014/main" id="{F3357168-7FC6-4803-971A-36242D0BF60C}"/>
                </a:ext>
              </a:extLst>
            </p:cNvPr>
            <p:cNvSpPr/>
            <p:nvPr/>
          </p:nvSpPr>
          <p:spPr bwMode="auto">
            <a:xfrm>
              <a:off x="4268701" y="5643961"/>
              <a:ext cx="1528314" cy="58325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tx1"/>
                  </a:solidFill>
                  <a:effectLst/>
                  <a:latin typeface="Times New Roman" pitchFamily="16" charset="0"/>
                  <a:ea typeface="MS Gothic" charset="-128"/>
                </a:rPr>
                <a:t>L-LTF</a:t>
              </a:r>
            </a:p>
          </p:txBody>
        </p:sp>
        <p:sp>
          <p:nvSpPr>
            <p:cNvPr id="21" name="Rectangle 20">
              <a:extLst>
                <a:ext uri="{FF2B5EF4-FFF2-40B4-BE49-F238E27FC236}">
                  <a16:creationId xmlns:a16="http://schemas.microsoft.com/office/drawing/2014/main" id="{C57FB8AA-18C1-4D36-AFC8-D5B6D908A86D}"/>
                </a:ext>
              </a:extLst>
            </p:cNvPr>
            <p:cNvSpPr/>
            <p:nvPr/>
          </p:nvSpPr>
          <p:spPr bwMode="auto">
            <a:xfrm>
              <a:off x="5797015" y="5643961"/>
              <a:ext cx="764292" cy="58325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L-SIG</a:t>
              </a:r>
            </a:p>
          </p:txBody>
        </p:sp>
        <p:sp>
          <p:nvSpPr>
            <p:cNvPr id="22" name="TextBox 21">
              <a:extLst>
                <a:ext uri="{FF2B5EF4-FFF2-40B4-BE49-F238E27FC236}">
                  <a16:creationId xmlns:a16="http://schemas.microsoft.com/office/drawing/2014/main" id="{3127687A-E936-489B-B552-5088BE385CDD}"/>
                </a:ext>
              </a:extLst>
            </p:cNvPr>
            <p:cNvSpPr txBox="1"/>
            <p:nvPr/>
          </p:nvSpPr>
          <p:spPr>
            <a:xfrm>
              <a:off x="2279576" y="6026822"/>
              <a:ext cx="395832" cy="210490"/>
            </a:xfrm>
            <a:prstGeom prst="rect">
              <a:avLst/>
            </a:prstGeom>
            <a:noFill/>
          </p:spPr>
          <p:txBody>
            <a:bodyPr wrap="none" rtlCol="0">
              <a:spAutoFit/>
            </a:bodyPr>
            <a:lstStyle/>
            <a:p>
              <a:r>
                <a:rPr lang="en-US" sz="1800" dirty="0">
                  <a:solidFill>
                    <a:schemeClr val="tx1"/>
                  </a:solidFill>
                </a:rPr>
                <a:t>-26</a:t>
              </a:r>
            </a:p>
          </p:txBody>
        </p:sp>
        <p:sp>
          <p:nvSpPr>
            <p:cNvPr id="23" name="TextBox 22">
              <a:extLst>
                <a:ext uri="{FF2B5EF4-FFF2-40B4-BE49-F238E27FC236}">
                  <a16:creationId xmlns:a16="http://schemas.microsoft.com/office/drawing/2014/main" id="{062D6C80-5956-4384-9E65-AD9F5D211B82}"/>
                </a:ext>
              </a:extLst>
            </p:cNvPr>
            <p:cNvSpPr txBox="1"/>
            <p:nvPr/>
          </p:nvSpPr>
          <p:spPr>
            <a:xfrm>
              <a:off x="2312742" y="5462078"/>
              <a:ext cx="542899" cy="369332"/>
            </a:xfrm>
            <a:prstGeom prst="rect">
              <a:avLst/>
            </a:prstGeom>
            <a:noFill/>
          </p:spPr>
          <p:txBody>
            <a:bodyPr wrap="square" rtlCol="0">
              <a:spAutoFit/>
            </a:bodyPr>
            <a:lstStyle/>
            <a:p>
              <a:r>
                <a:rPr lang="en-US" sz="1800" dirty="0">
                  <a:solidFill>
                    <a:schemeClr val="tx1"/>
                  </a:solidFill>
                </a:rPr>
                <a:t>26</a:t>
              </a:r>
            </a:p>
          </p:txBody>
        </p:sp>
        <p:sp>
          <p:nvSpPr>
            <p:cNvPr id="24" name="Rectangle 23">
              <a:extLst>
                <a:ext uri="{FF2B5EF4-FFF2-40B4-BE49-F238E27FC236}">
                  <a16:creationId xmlns:a16="http://schemas.microsoft.com/office/drawing/2014/main" id="{05D385E0-13EA-49C1-853D-CF9D51AC3EFD}"/>
                </a:ext>
              </a:extLst>
            </p:cNvPr>
            <p:cNvSpPr/>
            <p:nvPr/>
          </p:nvSpPr>
          <p:spPr bwMode="auto">
            <a:xfrm>
              <a:off x="5798646" y="5538716"/>
              <a:ext cx="764292" cy="10524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25" name="Rectangle 24">
              <a:extLst>
                <a:ext uri="{FF2B5EF4-FFF2-40B4-BE49-F238E27FC236}">
                  <a16:creationId xmlns:a16="http://schemas.microsoft.com/office/drawing/2014/main" id="{EF5B1C50-964E-4335-AAC8-14731DE1881D}"/>
                </a:ext>
              </a:extLst>
            </p:cNvPr>
            <p:cNvSpPr/>
            <p:nvPr/>
          </p:nvSpPr>
          <p:spPr bwMode="auto">
            <a:xfrm>
              <a:off x="5798646" y="6227214"/>
              <a:ext cx="764292" cy="10524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641623E0-EC37-4634-A0C4-29DD8FD74C9A}"/>
                </a:ext>
              </a:extLst>
            </p:cNvPr>
            <p:cNvSpPr/>
            <p:nvPr/>
          </p:nvSpPr>
          <p:spPr bwMode="auto">
            <a:xfrm>
              <a:off x="6562938" y="5643961"/>
              <a:ext cx="2573095" cy="58325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Data</a:t>
              </a:r>
            </a:p>
          </p:txBody>
        </p:sp>
        <p:sp>
          <p:nvSpPr>
            <p:cNvPr id="27" name="TextBox 26">
              <a:extLst>
                <a:ext uri="{FF2B5EF4-FFF2-40B4-BE49-F238E27FC236}">
                  <a16:creationId xmlns:a16="http://schemas.microsoft.com/office/drawing/2014/main" id="{A249C692-53FE-4561-80CD-4F10A7965C37}"/>
                </a:ext>
              </a:extLst>
            </p:cNvPr>
            <p:cNvSpPr txBox="1"/>
            <p:nvPr/>
          </p:nvSpPr>
          <p:spPr>
            <a:xfrm>
              <a:off x="3829609" y="5314161"/>
              <a:ext cx="682215" cy="369332"/>
            </a:xfrm>
            <a:prstGeom prst="rect">
              <a:avLst/>
            </a:prstGeom>
            <a:noFill/>
          </p:spPr>
          <p:txBody>
            <a:bodyPr wrap="square" rtlCol="0">
              <a:spAutoFit/>
            </a:bodyPr>
            <a:lstStyle/>
            <a:p>
              <a:r>
                <a:rPr lang="en-US" sz="1800" dirty="0">
                  <a:solidFill>
                    <a:schemeClr val="tx1"/>
                  </a:solidFill>
                </a:rPr>
                <a:t>28</a:t>
              </a:r>
            </a:p>
          </p:txBody>
        </p:sp>
        <p:sp>
          <p:nvSpPr>
            <p:cNvPr id="28" name="TextBox 27">
              <a:extLst>
                <a:ext uri="{FF2B5EF4-FFF2-40B4-BE49-F238E27FC236}">
                  <a16:creationId xmlns:a16="http://schemas.microsoft.com/office/drawing/2014/main" id="{B73F3AA8-0688-409D-9823-D5E48DCE2381}"/>
                </a:ext>
              </a:extLst>
            </p:cNvPr>
            <p:cNvSpPr txBox="1"/>
            <p:nvPr/>
          </p:nvSpPr>
          <p:spPr>
            <a:xfrm>
              <a:off x="3817112" y="6214128"/>
              <a:ext cx="507207" cy="292650"/>
            </a:xfrm>
            <a:prstGeom prst="rect">
              <a:avLst/>
            </a:prstGeom>
            <a:noFill/>
          </p:spPr>
          <p:txBody>
            <a:bodyPr wrap="square" rtlCol="0">
              <a:spAutoFit/>
            </a:bodyPr>
            <a:lstStyle/>
            <a:p>
              <a:r>
                <a:rPr lang="en-US" sz="1800" dirty="0">
                  <a:solidFill>
                    <a:schemeClr val="tx1"/>
                  </a:solidFill>
                </a:rPr>
                <a:t>-28</a:t>
              </a:r>
            </a:p>
          </p:txBody>
        </p:sp>
        <p:sp>
          <p:nvSpPr>
            <p:cNvPr id="29" name="Rectangle 28">
              <a:extLst>
                <a:ext uri="{FF2B5EF4-FFF2-40B4-BE49-F238E27FC236}">
                  <a16:creationId xmlns:a16="http://schemas.microsoft.com/office/drawing/2014/main" id="{97E9F7D1-821C-4A6A-B4EA-E59B71B85D1E}"/>
                </a:ext>
              </a:extLst>
            </p:cNvPr>
            <p:cNvSpPr/>
            <p:nvPr/>
          </p:nvSpPr>
          <p:spPr bwMode="auto">
            <a:xfrm>
              <a:off x="4268701" y="5538716"/>
              <a:ext cx="764292" cy="10524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30" name="Rectangle 29">
              <a:extLst>
                <a:ext uri="{FF2B5EF4-FFF2-40B4-BE49-F238E27FC236}">
                  <a16:creationId xmlns:a16="http://schemas.microsoft.com/office/drawing/2014/main" id="{EC323114-6DA5-4145-A813-2BA2EC7E5B5C}"/>
                </a:ext>
              </a:extLst>
            </p:cNvPr>
            <p:cNvSpPr/>
            <p:nvPr/>
          </p:nvSpPr>
          <p:spPr bwMode="auto">
            <a:xfrm>
              <a:off x="4268701" y="6227214"/>
              <a:ext cx="764292" cy="10524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31" name="Rectangle 30">
              <a:extLst>
                <a:ext uri="{FF2B5EF4-FFF2-40B4-BE49-F238E27FC236}">
                  <a16:creationId xmlns:a16="http://schemas.microsoft.com/office/drawing/2014/main" id="{C12921F1-F981-400B-A236-D8961EB02CAD}"/>
                </a:ext>
              </a:extLst>
            </p:cNvPr>
            <p:cNvSpPr/>
            <p:nvPr/>
          </p:nvSpPr>
          <p:spPr bwMode="auto">
            <a:xfrm>
              <a:off x="5031993" y="5538716"/>
              <a:ext cx="764292" cy="10524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32" name="Rectangle 31">
              <a:extLst>
                <a:ext uri="{FF2B5EF4-FFF2-40B4-BE49-F238E27FC236}">
                  <a16:creationId xmlns:a16="http://schemas.microsoft.com/office/drawing/2014/main" id="{A2EF46B7-2A3B-4EC5-AEFA-077E0C7BD265}"/>
                </a:ext>
              </a:extLst>
            </p:cNvPr>
            <p:cNvSpPr/>
            <p:nvPr/>
          </p:nvSpPr>
          <p:spPr bwMode="auto">
            <a:xfrm>
              <a:off x="5031993" y="6227214"/>
              <a:ext cx="764292" cy="10524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33" name="Rectangle 32">
              <a:extLst>
                <a:ext uri="{FF2B5EF4-FFF2-40B4-BE49-F238E27FC236}">
                  <a16:creationId xmlns:a16="http://schemas.microsoft.com/office/drawing/2014/main" id="{3A94308F-EAA7-4539-8478-BD4302A9450E}"/>
                </a:ext>
              </a:extLst>
            </p:cNvPr>
            <p:cNvSpPr/>
            <p:nvPr/>
          </p:nvSpPr>
          <p:spPr bwMode="auto">
            <a:xfrm>
              <a:off x="6562102" y="5538716"/>
              <a:ext cx="764292" cy="10524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34" name="Rectangle 33">
              <a:extLst>
                <a:ext uri="{FF2B5EF4-FFF2-40B4-BE49-F238E27FC236}">
                  <a16:creationId xmlns:a16="http://schemas.microsoft.com/office/drawing/2014/main" id="{F58B0BFC-92D0-49A8-A102-DA2F8093DAC2}"/>
                </a:ext>
              </a:extLst>
            </p:cNvPr>
            <p:cNvSpPr/>
            <p:nvPr/>
          </p:nvSpPr>
          <p:spPr bwMode="auto">
            <a:xfrm>
              <a:off x="6562102" y="6227214"/>
              <a:ext cx="764292" cy="105245"/>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cxnSp>
          <p:nvCxnSpPr>
            <p:cNvPr id="43" name="Straight Connector 42">
              <a:extLst>
                <a:ext uri="{FF2B5EF4-FFF2-40B4-BE49-F238E27FC236}">
                  <a16:creationId xmlns:a16="http://schemas.microsoft.com/office/drawing/2014/main" id="{734C848E-3FED-490D-B31B-73FE53C938C8}"/>
                </a:ext>
              </a:extLst>
            </p:cNvPr>
            <p:cNvCxnSpPr>
              <a:stCxn id="33" idx="3"/>
              <a:endCxn id="29" idx="1"/>
            </p:cNvCxnSpPr>
            <p:nvPr/>
          </p:nvCxnSpPr>
          <p:spPr bwMode="auto">
            <a:xfrm flipH="1">
              <a:off x="4268701" y="5591339"/>
              <a:ext cx="3057693" cy="0"/>
            </a:xfrm>
            <a:prstGeom prst="line">
              <a:avLst/>
            </a:prstGeom>
            <a:solidFill>
              <a:srgbClr val="00B8FF"/>
            </a:solidFill>
            <a:ln w="9525" cap="flat" cmpd="sng" algn="ctr">
              <a:solidFill>
                <a:schemeClr val="tx1"/>
              </a:solidFill>
              <a:prstDash val="sysDash"/>
              <a:round/>
              <a:headEnd type="none" w="med" len="med"/>
              <a:tailEnd type="none" w="med" len="med"/>
            </a:ln>
            <a:effectLst/>
          </p:spPr>
        </p:cxnSp>
        <p:cxnSp>
          <p:nvCxnSpPr>
            <p:cNvPr id="45" name="Straight Connector 44">
              <a:extLst>
                <a:ext uri="{FF2B5EF4-FFF2-40B4-BE49-F238E27FC236}">
                  <a16:creationId xmlns:a16="http://schemas.microsoft.com/office/drawing/2014/main" id="{F3566800-6B2B-46A6-857B-18928AD24205}"/>
                </a:ext>
              </a:extLst>
            </p:cNvPr>
            <p:cNvCxnSpPr>
              <a:stCxn id="34" idx="3"/>
              <a:endCxn id="30" idx="1"/>
            </p:cNvCxnSpPr>
            <p:nvPr/>
          </p:nvCxnSpPr>
          <p:spPr bwMode="auto">
            <a:xfrm flipH="1">
              <a:off x="4268701" y="6279837"/>
              <a:ext cx="3057693" cy="0"/>
            </a:xfrm>
            <a:prstGeom prst="line">
              <a:avLst/>
            </a:prstGeom>
            <a:solidFill>
              <a:srgbClr val="00B8FF"/>
            </a:solidFill>
            <a:ln w="9525" cap="flat" cmpd="sng" algn="ctr">
              <a:solidFill>
                <a:schemeClr val="tx1"/>
              </a:solidFill>
              <a:prstDash val="sysDash"/>
              <a:round/>
              <a:headEnd type="none" w="med" len="med"/>
              <a:tailEnd type="none" w="med" len="med"/>
            </a:ln>
            <a:effectLst/>
          </p:spPr>
        </p:cxnSp>
      </p:grpSp>
      <p:cxnSp>
        <p:nvCxnSpPr>
          <p:cNvPr id="9" name="Straight Arrow Connector 8">
            <a:extLst>
              <a:ext uri="{FF2B5EF4-FFF2-40B4-BE49-F238E27FC236}">
                <a16:creationId xmlns:a16="http://schemas.microsoft.com/office/drawing/2014/main" id="{3359A938-BD9C-429F-AE8B-80361899F547}"/>
              </a:ext>
            </a:extLst>
          </p:cNvPr>
          <p:cNvCxnSpPr/>
          <p:nvPr/>
        </p:nvCxnSpPr>
        <p:spPr bwMode="auto">
          <a:xfrm flipV="1">
            <a:off x="1775520" y="5285948"/>
            <a:ext cx="0" cy="8655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ABEE550B-EE8B-488B-87DA-84AFF338C494}"/>
              </a:ext>
            </a:extLst>
          </p:cNvPr>
          <p:cNvCxnSpPr/>
          <p:nvPr/>
        </p:nvCxnSpPr>
        <p:spPr bwMode="auto">
          <a:xfrm>
            <a:off x="1775520" y="6151448"/>
            <a:ext cx="965731"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7" name="TextBox 36">
            <a:extLst>
              <a:ext uri="{FF2B5EF4-FFF2-40B4-BE49-F238E27FC236}">
                <a16:creationId xmlns:a16="http://schemas.microsoft.com/office/drawing/2014/main" id="{8FAB7B6D-8E82-4432-84E5-03FBC238F002}"/>
              </a:ext>
            </a:extLst>
          </p:cNvPr>
          <p:cNvSpPr txBox="1"/>
          <p:nvPr/>
        </p:nvSpPr>
        <p:spPr>
          <a:xfrm rot="16200000">
            <a:off x="1104383" y="5530657"/>
            <a:ext cx="902811" cy="307777"/>
          </a:xfrm>
          <a:prstGeom prst="rect">
            <a:avLst/>
          </a:prstGeom>
          <a:noFill/>
        </p:spPr>
        <p:txBody>
          <a:bodyPr wrap="none" rtlCol="0">
            <a:spAutoFit/>
          </a:bodyPr>
          <a:lstStyle/>
          <a:p>
            <a:r>
              <a:rPr lang="en-US" sz="1400" dirty="0">
                <a:solidFill>
                  <a:schemeClr val="tx1"/>
                </a:solidFill>
              </a:rPr>
              <a:t>frequency</a:t>
            </a:r>
          </a:p>
        </p:txBody>
      </p:sp>
      <p:sp>
        <p:nvSpPr>
          <p:cNvPr id="44" name="TextBox 43">
            <a:extLst>
              <a:ext uri="{FF2B5EF4-FFF2-40B4-BE49-F238E27FC236}">
                <a16:creationId xmlns:a16="http://schemas.microsoft.com/office/drawing/2014/main" id="{A5C1FF03-B8F5-4640-9D91-F114256F59F0}"/>
              </a:ext>
            </a:extLst>
          </p:cNvPr>
          <p:cNvSpPr txBox="1"/>
          <p:nvPr/>
        </p:nvSpPr>
        <p:spPr>
          <a:xfrm>
            <a:off x="1932004" y="6094415"/>
            <a:ext cx="503664" cy="307777"/>
          </a:xfrm>
          <a:prstGeom prst="rect">
            <a:avLst/>
          </a:prstGeom>
          <a:noFill/>
        </p:spPr>
        <p:txBody>
          <a:bodyPr wrap="none" rtlCol="0">
            <a:spAutoFit/>
          </a:bodyPr>
          <a:lstStyle/>
          <a:p>
            <a:r>
              <a:rPr lang="en-US" sz="1400" dirty="0">
                <a:solidFill>
                  <a:schemeClr val="tx1"/>
                </a:solidFill>
              </a:rPr>
              <a:t>time</a:t>
            </a:r>
          </a:p>
        </p:txBody>
      </p:sp>
      <p:sp>
        <p:nvSpPr>
          <p:cNvPr id="39" name="TextBox 38">
            <a:extLst>
              <a:ext uri="{FF2B5EF4-FFF2-40B4-BE49-F238E27FC236}">
                <a16:creationId xmlns:a16="http://schemas.microsoft.com/office/drawing/2014/main" id="{967016CD-D12B-4AD8-9CA4-1797292074A7}"/>
              </a:ext>
            </a:extLst>
          </p:cNvPr>
          <p:cNvSpPr txBox="1"/>
          <p:nvPr/>
        </p:nvSpPr>
        <p:spPr>
          <a:xfrm>
            <a:off x="4389397" y="4860156"/>
            <a:ext cx="522900" cy="369332"/>
          </a:xfrm>
          <a:prstGeom prst="rect">
            <a:avLst/>
          </a:prstGeom>
          <a:noFill/>
        </p:spPr>
        <p:txBody>
          <a:bodyPr wrap="none" rtlCol="0">
            <a:spAutoFit/>
          </a:bodyPr>
          <a:lstStyle/>
          <a:p>
            <a:r>
              <a:rPr lang="en-US" sz="1800" dirty="0">
                <a:solidFill>
                  <a:schemeClr val="tx1"/>
                </a:solidFill>
              </a:rPr>
              <a:t>4</a:t>
            </a:r>
            <a:r>
              <a:rPr lang="en-US" sz="1800" dirty="0">
                <a:solidFill>
                  <a:schemeClr val="tx1"/>
                </a:solidFill>
                <a:latin typeface="Symbol" panose="05050102010706020507" pitchFamily="18" charset="2"/>
              </a:rPr>
              <a:t>m</a:t>
            </a:r>
            <a:r>
              <a:rPr lang="en-US" sz="1800" dirty="0">
                <a:solidFill>
                  <a:schemeClr val="tx1"/>
                </a:solidFill>
              </a:rPr>
              <a:t>s</a:t>
            </a:r>
          </a:p>
        </p:txBody>
      </p:sp>
      <p:sp>
        <p:nvSpPr>
          <p:cNvPr id="48" name="TextBox 47">
            <a:extLst>
              <a:ext uri="{FF2B5EF4-FFF2-40B4-BE49-F238E27FC236}">
                <a16:creationId xmlns:a16="http://schemas.microsoft.com/office/drawing/2014/main" id="{7FB18BB8-BD91-4637-B0EB-CB919A072561}"/>
              </a:ext>
            </a:extLst>
          </p:cNvPr>
          <p:cNvSpPr txBox="1"/>
          <p:nvPr/>
        </p:nvSpPr>
        <p:spPr>
          <a:xfrm>
            <a:off x="5153864" y="4860156"/>
            <a:ext cx="522900" cy="369332"/>
          </a:xfrm>
          <a:prstGeom prst="rect">
            <a:avLst/>
          </a:prstGeom>
          <a:noFill/>
        </p:spPr>
        <p:txBody>
          <a:bodyPr wrap="none" rtlCol="0">
            <a:spAutoFit/>
          </a:bodyPr>
          <a:lstStyle/>
          <a:p>
            <a:r>
              <a:rPr lang="en-US" sz="1800" dirty="0">
                <a:solidFill>
                  <a:schemeClr val="tx1"/>
                </a:solidFill>
              </a:rPr>
              <a:t>4</a:t>
            </a:r>
            <a:r>
              <a:rPr lang="en-US" sz="1800" dirty="0">
                <a:solidFill>
                  <a:schemeClr val="tx1"/>
                </a:solidFill>
                <a:latin typeface="Symbol" panose="05050102010706020507" pitchFamily="18" charset="2"/>
              </a:rPr>
              <a:t>m</a:t>
            </a:r>
            <a:r>
              <a:rPr lang="en-US" sz="1800" dirty="0">
                <a:solidFill>
                  <a:schemeClr val="tx1"/>
                </a:solidFill>
              </a:rPr>
              <a:t>s</a:t>
            </a:r>
          </a:p>
        </p:txBody>
      </p:sp>
      <p:sp>
        <p:nvSpPr>
          <p:cNvPr id="49" name="TextBox 48">
            <a:extLst>
              <a:ext uri="{FF2B5EF4-FFF2-40B4-BE49-F238E27FC236}">
                <a16:creationId xmlns:a16="http://schemas.microsoft.com/office/drawing/2014/main" id="{A460CAA9-B131-4BBC-BB07-293E29039CBC}"/>
              </a:ext>
            </a:extLst>
          </p:cNvPr>
          <p:cNvSpPr txBox="1"/>
          <p:nvPr/>
        </p:nvSpPr>
        <p:spPr>
          <a:xfrm>
            <a:off x="5918331" y="4860156"/>
            <a:ext cx="522900" cy="369332"/>
          </a:xfrm>
          <a:prstGeom prst="rect">
            <a:avLst/>
          </a:prstGeom>
          <a:noFill/>
        </p:spPr>
        <p:txBody>
          <a:bodyPr wrap="none" rtlCol="0">
            <a:spAutoFit/>
          </a:bodyPr>
          <a:lstStyle/>
          <a:p>
            <a:r>
              <a:rPr lang="en-US" sz="1800" dirty="0">
                <a:solidFill>
                  <a:schemeClr val="tx1"/>
                </a:solidFill>
              </a:rPr>
              <a:t>4</a:t>
            </a:r>
            <a:r>
              <a:rPr lang="en-US" sz="1800" dirty="0">
                <a:solidFill>
                  <a:schemeClr val="tx1"/>
                </a:solidFill>
                <a:latin typeface="Symbol" panose="05050102010706020507" pitchFamily="18" charset="2"/>
              </a:rPr>
              <a:t>m</a:t>
            </a:r>
            <a:r>
              <a:rPr lang="en-US" sz="1800" dirty="0">
                <a:solidFill>
                  <a:schemeClr val="tx1"/>
                </a:solidFill>
              </a:rPr>
              <a:t>s</a:t>
            </a:r>
          </a:p>
        </p:txBody>
      </p:sp>
      <p:sp>
        <p:nvSpPr>
          <p:cNvPr id="50" name="TextBox 49">
            <a:extLst>
              <a:ext uri="{FF2B5EF4-FFF2-40B4-BE49-F238E27FC236}">
                <a16:creationId xmlns:a16="http://schemas.microsoft.com/office/drawing/2014/main" id="{BA43BB74-91AA-48CB-89E1-35945D2FD7FB}"/>
              </a:ext>
            </a:extLst>
          </p:cNvPr>
          <p:cNvSpPr txBox="1"/>
          <p:nvPr/>
        </p:nvSpPr>
        <p:spPr>
          <a:xfrm>
            <a:off x="6682798" y="4860156"/>
            <a:ext cx="522900" cy="369332"/>
          </a:xfrm>
          <a:prstGeom prst="rect">
            <a:avLst/>
          </a:prstGeom>
          <a:noFill/>
        </p:spPr>
        <p:txBody>
          <a:bodyPr wrap="none" rtlCol="0">
            <a:spAutoFit/>
          </a:bodyPr>
          <a:lstStyle/>
          <a:p>
            <a:r>
              <a:rPr lang="en-US" sz="1800" dirty="0">
                <a:solidFill>
                  <a:schemeClr val="tx1"/>
                </a:solidFill>
              </a:rPr>
              <a:t>4</a:t>
            </a:r>
            <a:r>
              <a:rPr lang="en-US" sz="1800" dirty="0">
                <a:solidFill>
                  <a:schemeClr val="tx1"/>
                </a:solidFill>
                <a:latin typeface="Symbol" panose="05050102010706020507" pitchFamily="18" charset="2"/>
              </a:rPr>
              <a:t>m</a:t>
            </a:r>
            <a:r>
              <a:rPr lang="en-US" sz="1800" dirty="0">
                <a:solidFill>
                  <a:schemeClr val="tx1"/>
                </a:solidFill>
              </a:rPr>
              <a:t>s</a:t>
            </a:r>
          </a:p>
        </p:txBody>
      </p:sp>
    </p:spTree>
    <p:extLst>
      <p:ext uri="{BB962C8B-B14F-4D97-AF65-F5344CB8AC3E}">
        <p14:creationId xmlns:p14="http://schemas.microsoft.com/office/powerpoint/2010/main" val="861299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3C3DB-2909-40CB-A212-3FD388405A64}"/>
              </a:ext>
            </a:extLst>
          </p:cNvPr>
          <p:cNvSpPr>
            <a:spLocks noGrp="1"/>
          </p:cNvSpPr>
          <p:nvPr>
            <p:ph type="title"/>
          </p:nvPr>
        </p:nvSpPr>
        <p:spPr>
          <a:xfrm>
            <a:off x="914401" y="685801"/>
            <a:ext cx="10361084" cy="684215"/>
          </a:xfrm>
        </p:spPr>
        <p:txBody>
          <a:bodyPr/>
          <a:lstStyle/>
          <a:p>
            <a:r>
              <a:rPr lang="en-US" dirty="0"/>
              <a:t>A Possible Repetition Transmission Procedure</a:t>
            </a:r>
          </a:p>
        </p:txBody>
      </p:sp>
      <p:sp>
        <p:nvSpPr>
          <p:cNvPr id="3" name="Content Placeholder 2">
            <a:extLst>
              <a:ext uri="{FF2B5EF4-FFF2-40B4-BE49-F238E27FC236}">
                <a16:creationId xmlns:a16="http://schemas.microsoft.com/office/drawing/2014/main" id="{3C3E6496-A768-4BE0-A1DC-E7B81D020EA4}"/>
              </a:ext>
            </a:extLst>
          </p:cNvPr>
          <p:cNvSpPr>
            <a:spLocks noGrp="1"/>
          </p:cNvSpPr>
          <p:nvPr>
            <p:ph idx="1"/>
          </p:nvPr>
        </p:nvSpPr>
        <p:spPr>
          <a:xfrm>
            <a:off x="914400" y="1370016"/>
            <a:ext cx="10582199" cy="4724399"/>
          </a:xfrm>
        </p:spPr>
        <p:txBody>
          <a:bodyPr/>
          <a:lstStyle/>
          <a:p>
            <a:pPr>
              <a:buFont typeface="Arial" panose="020B0604020202020204" pitchFamily="34" charset="0"/>
              <a:buChar char="•"/>
            </a:pPr>
            <a:r>
              <a:rPr lang="en-US" sz="2800" b="0" dirty="0"/>
              <a:t>Assume that the symbols in those extra edge subcarriers carry </a:t>
            </a:r>
            <a:r>
              <a:rPr lang="en-US" sz="2800" dirty="0"/>
              <a:t>one bit</a:t>
            </a:r>
            <a:r>
              <a:rPr lang="en-US" sz="2800" b="0" dirty="0"/>
              <a:t> information and, for the purpose of presentation, define a “Repetition State” variable, </a:t>
            </a:r>
            <a:r>
              <a:rPr lang="en-US" sz="2800" dirty="0" err="1"/>
              <a:t>RepState</a:t>
            </a:r>
            <a:r>
              <a:rPr lang="en-US" sz="2800" b="0" dirty="0"/>
              <a:t>, which has two values {0, 1}</a:t>
            </a:r>
          </a:p>
          <a:p>
            <a:pPr lvl="1">
              <a:buFont typeface="Arial" panose="020B0604020202020204" pitchFamily="34" charset="0"/>
              <a:buChar char="•"/>
            </a:pPr>
            <a:r>
              <a:rPr lang="en-US" sz="2400" b="0" dirty="0"/>
              <a:t>“0” means the first (new) transmission, </a:t>
            </a:r>
          </a:p>
          <a:p>
            <a:pPr lvl="1">
              <a:buFont typeface="Arial" panose="020B0604020202020204" pitchFamily="34" charset="0"/>
              <a:buChar char="•"/>
            </a:pPr>
            <a:r>
              <a:rPr lang="en-US" sz="2400" b="0" dirty="0"/>
              <a:t>“1” means retransmission </a:t>
            </a:r>
          </a:p>
          <a:p>
            <a:pPr marL="457200" lvl="1" indent="0"/>
            <a:endParaRPr lang="en-US" sz="2400" dirty="0">
              <a:highlight>
                <a:srgbClr val="00FF00"/>
              </a:highlight>
            </a:endParaRPr>
          </a:p>
          <a:p>
            <a:pPr marL="457200" lvl="1" indent="0"/>
            <a:endParaRPr lang="en-US" sz="2400" b="0" dirty="0">
              <a:highlight>
                <a:srgbClr val="00FF00"/>
              </a:highlight>
            </a:endParaRPr>
          </a:p>
          <a:p>
            <a:pPr marL="457200" lvl="1" indent="0"/>
            <a:endParaRPr lang="en-US" sz="2400" b="0" dirty="0">
              <a:highlight>
                <a:srgbClr val="00FF00"/>
              </a:highlight>
            </a:endParaRPr>
          </a:p>
          <a:p>
            <a:pPr marL="457200" lvl="1" indent="0"/>
            <a:endParaRPr lang="en-US" sz="2400" b="0" dirty="0">
              <a:highlight>
                <a:srgbClr val="00FF00"/>
              </a:highlight>
            </a:endParaRPr>
          </a:p>
          <a:p>
            <a:pPr>
              <a:buFont typeface="Arial" panose="020B0604020202020204" pitchFamily="34" charset="0"/>
              <a:buChar char="•"/>
            </a:pPr>
            <a:endParaRPr lang="en-US" sz="2800" b="0" dirty="0"/>
          </a:p>
          <a:p>
            <a:pPr>
              <a:buFont typeface="Arial" panose="020B0604020202020204" pitchFamily="34" charset="0"/>
              <a:buChar char="•"/>
            </a:pPr>
            <a:r>
              <a:rPr lang="en-US" sz="2800" b="0" dirty="0"/>
              <a:t>A possible 11bd receiver may do the following (next page)</a:t>
            </a:r>
          </a:p>
        </p:txBody>
      </p:sp>
      <p:sp>
        <p:nvSpPr>
          <p:cNvPr id="4" name="Slide Number Placeholder 3">
            <a:extLst>
              <a:ext uri="{FF2B5EF4-FFF2-40B4-BE49-F238E27FC236}">
                <a16:creationId xmlns:a16="http://schemas.microsoft.com/office/drawing/2014/main" id="{FBC186ED-69B0-451B-8EC1-BA34FAC748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grpSp>
        <p:nvGrpSpPr>
          <p:cNvPr id="15" name="Group 14">
            <a:extLst>
              <a:ext uri="{FF2B5EF4-FFF2-40B4-BE49-F238E27FC236}">
                <a16:creationId xmlns:a16="http://schemas.microsoft.com/office/drawing/2014/main" id="{E0073BD0-0BBC-4F72-AA4E-D42789D7463D}"/>
              </a:ext>
            </a:extLst>
          </p:cNvPr>
          <p:cNvGrpSpPr/>
          <p:nvPr/>
        </p:nvGrpSpPr>
        <p:grpSpPr>
          <a:xfrm>
            <a:off x="907528" y="3933056"/>
            <a:ext cx="10316482" cy="432048"/>
            <a:chOff x="1055111" y="4005064"/>
            <a:chExt cx="10964883" cy="432048"/>
          </a:xfrm>
        </p:grpSpPr>
        <p:sp>
          <p:nvSpPr>
            <p:cNvPr id="5" name="Rectangle 4">
              <a:extLst>
                <a:ext uri="{FF2B5EF4-FFF2-40B4-BE49-F238E27FC236}">
                  <a16:creationId xmlns:a16="http://schemas.microsoft.com/office/drawing/2014/main" id="{10F611CE-6848-4774-8689-49626CAD0B50}"/>
                </a:ext>
              </a:extLst>
            </p:cNvPr>
            <p:cNvSpPr/>
            <p:nvPr/>
          </p:nvSpPr>
          <p:spPr bwMode="auto">
            <a:xfrm>
              <a:off x="1055111" y="4005064"/>
              <a:ext cx="1317448" cy="432048"/>
            </a:xfrm>
            <a:prstGeom prst="rect">
              <a:avLst/>
            </a:prstGeom>
            <a:solidFill>
              <a:srgbClr val="00B8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err="1">
                  <a:solidFill>
                    <a:schemeClr val="tx1"/>
                  </a:solidFill>
                </a:rPr>
                <a:t>RepState</a:t>
              </a:r>
              <a:r>
                <a:rPr lang="en-US" sz="1600" dirty="0">
                  <a:solidFill>
                    <a:schemeClr val="tx1"/>
                  </a:solidFill>
                </a:rPr>
                <a:t> = 0</a:t>
              </a:r>
              <a:endParaRPr kumimoji="0" lang="en-US" sz="1600" b="0" i="0" u="none" strike="noStrike" cap="none" normalizeH="0" baseline="0" dirty="0">
                <a:ln>
                  <a:noFill/>
                </a:ln>
                <a:solidFill>
                  <a:schemeClr val="tx1"/>
                </a:solidFill>
                <a:effectLst/>
              </a:endParaRPr>
            </a:p>
          </p:txBody>
        </p:sp>
        <p:sp>
          <p:nvSpPr>
            <p:cNvPr id="9" name="Rectangle 8">
              <a:extLst>
                <a:ext uri="{FF2B5EF4-FFF2-40B4-BE49-F238E27FC236}">
                  <a16:creationId xmlns:a16="http://schemas.microsoft.com/office/drawing/2014/main" id="{E664F85B-2A2C-48E5-BDE8-306BB6BCE0CC}"/>
                </a:ext>
              </a:extLst>
            </p:cNvPr>
            <p:cNvSpPr/>
            <p:nvPr/>
          </p:nvSpPr>
          <p:spPr bwMode="auto">
            <a:xfrm>
              <a:off x="2660591" y="4005064"/>
              <a:ext cx="1317448" cy="432048"/>
            </a:xfrm>
            <a:prstGeom prst="rect">
              <a:avLst/>
            </a:prstGeom>
            <a:solidFill>
              <a:srgbClr val="00B8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err="1">
                  <a:solidFill>
                    <a:schemeClr val="tx1"/>
                  </a:solidFill>
                </a:rPr>
                <a:t>RepState</a:t>
              </a:r>
              <a:r>
                <a:rPr lang="en-US" sz="1600" dirty="0">
                  <a:solidFill>
                    <a:schemeClr val="tx1"/>
                  </a:solidFill>
                </a:rPr>
                <a:t> = 1</a:t>
              </a:r>
              <a:endParaRPr kumimoji="0" lang="en-US" sz="1600" b="0" i="0" u="none" strike="noStrike" cap="none" normalizeH="0" baseline="0" dirty="0">
                <a:ln>
                  <a:noFill/>
                </a:ln>
                <a:solidFill>
                  <a:schemeClr val="tx1"/>
                </a:solidFill>
                <a:effectLst/>
              </a:endParaRPr>
            </a:p>
          </p:txBody>
        </p:sp>
        <p:sp>
          <p:nvSpPr>
            <p:cNvPr id="10" name="Rectangle 9">
              <a:extLst>
                <a:ext uri="{FF2B5EF4-FFF2-40B4-BE49-F238E27FC236}">
                  <a16:creationId xmlns:a16="http://schemas.microsoft.com/office/drawing/2014/main" id="{593EAD52-D897-48C1-92EF-2E73723BFBC0}"/>
                </a:ext>
              </a:extLst>
            </p:cNvPr>
            <p:cNvSpPr/>
            <p:nvPr/>
          </p:nvSpPr>
          <p:spPr bwMode="auto">
            <a:xfrm>
              <a:off x="4293505" y="4005064"/>
              <a:ext cx="1317448" cy="432048"/>
            </a:xfrm>
            <a:prstGeom prst="rect">
              <a:avLst/>
            </a:prstGeom>
            <a:solidFill>
              <a:srgbClr val="00B8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err="1">
                  <a:solidFill>
                    <a:schemeClr val="tx1"/>
                  </a:solidFill>
                </a:rPr>
                <a:t>RepState</a:t>
              </a:r>
              <a:r>
                <a:rPr lang="en-US" sz="1600" dirty="0">
                  <a:solidFill>
                    <a:schemeClr val="tx1"/>
                  </a:solidFill>
                </a:rPr>
                <a:t> = 1</a:t>
              </a:r>
              <a:endParaRPr kumimoji="0" lang="en-US" sz="1600" b="0" i="0" u="none" strike="noStrike" cap="none" normalizeH="0" baseline="0" dirty="0">
                <a:ln>
                  <a:noFill/>
                </a:ln>
                <a:solidFill>
                  <a:schemeClr val="tx1"/>
                </a:solidFill>
                <a:effectLst/>
              </a:endParaRPr>
            </a:p>
          </p:txBody>
        </p:sp>
        <p:sp>
          <p:nvSpPr>
            <p:cNvPr id="11" name="Rectangle 10">
              <a:extLst>
                <a:ext uri="{FF2B5EF4-FFF2-40B4-BE49-F238E27FC236}">
                  <a16:creationId xmlns:a16="http://schemas.microsoft.com/office/drawing/2014/main" id="{939A8670-88A5-4947-A057-4FFC18E1E468}"/>
                </a:ext>
              </a:extLst>
            </p:cNvPr>
            <p:cNvSpPr/>
            <p:nvPr/>
          </p:nvSpPr>
          <p:spPr bwMode="auto">
            <a:xfrm>
              <a:off x="5871387" y="4005064"/>
              <a:ext cx="1317448" cy="432048"/>
            </a:xfrm>
            <a:prstGeom prst="rect">
              <a:avLst/>
            </a:prstGeom>
            <a:solidFill>
              <a:schemeClr val="accent1"/>
            </a:solidFill>
            <a:ln w="952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600" b="0" i="0" u="none" strike="noStrike" cap="none" normalizeH="0" baseline="0" dirty="0">
                <a:ln>
                  <a:noFill/>
                </a:ln>
                <a:solidFill>
                  <a:schemeClr val="tx1"/>
                </a:solidFill>
                <a:effectLst/>
              </a:endParaRPr>
            </a:p>
          </p:txBody>
        </p:sp>
        <p:sp>
          <p:nvSpPr>
            <p:cNvPr id="12" name="Rectangle 11">
              <a:extLst>
                <a:ext uri="{FF2B5EF4-FFF2-40B4-BE49-F238E27FC236}">
                  <a16:creationId xmlns:a16="http://schemas.microsoft.com/office/drawing/2014/main" id="{0B3F362B-1628-4BF8-989D-95E682F32361}"/>
                </a:ext>
              </a:extLst>
            </p:cNvPr>
            <p:cNvSpPr/>
            <p:nvPr/>
          </p:nvSpPr>
          <p:spPr bwMode="auto">
            <a:xfrm>
              <a:off x="7464152" y="4005064"/>
              <a:ext cx="1317448" cy="432048"/>
            </a:xfrm>
            <a:prstGeom prst="rect">
              <a:avLst/>
            </a:prstGeom>
            <a:solidFill>
              <a:srgbClr val="00B8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err="1">
                  <a:solidFill>
                    <a:schemeClr val="tx1"/>
                  </a:solidFill>
                </a:rPr>
                <a:t>RepState</a:t>
              </a:r>
              <a:r>
                <a:rPr lang="en-US" sz="1600" dirty="0">
                  <a:solidFill>
                    <a:schemeClr val="tx1"/>
                  </a:solidFill>
                </a:rPr>
                <a:t> = 0</a:t>
              </a:r>
              <a:endParaRPr kumimoji="0" lang="en-US" sz="1600" b="0" i="0" u="none" strike="noStrike" cap="none" normalizeH="0" baseline="0" dirty="0">
                <a:ln>
                  <a:noFill/>
                </a:ln>
                <a:solidFill>
                  <a:schemeClr val="tx1"/>
                </a:solidFill>
                <a:effectLst/>
              </a:endParaRPr>
            </a:p>
          </p:txBody>
        </p:sp>
        <p:sp>
          <p:nvSpPr>
            <p:cNvPr id="13" name="Rectangle 12">
              <a:extLst>
                <a:ext uri="{FF2B5EF4-FFF2-40B4-BE49-F238E27FC236}">
                  <a16:creationId xmlns:a16="http://schemas.microsoft.com/office/drawing/2014/main" id="{562CB9A9-1605-4852-9F0A-1FB636769C88}"/>
                </a:ext>
              </a:extLst>
            </p:cNvPr>
            <p:cNvSpPr/>
            <p:nvPr/>
          </p:nvSpPr>
          <p:spPr bwMode="auto">
            <a:xfrm>
              <a:off x="9069632" y="4005064"/>
              <a:ext cx="1317448" cy="432048"/>
            </a:xfrm>
            <a:prstGeom prst="rect">
              <a:avLst/>
            </a:prstGeom>
            <a:solidFill>
              <a:schemeClr val="accent1"/>
            </a:solidFill>
            <a:ln w="9525" cap="flat" cmpd="sng" algn="ctr">
              <a:solidFill>
                <a:schemeClr val="accent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en-US" sz="1600" dirty="0">
                <a:solidFill>
                  <a:schemeClr val="tx1"/>
                </a:solidFill>
              </a:endParaRPr>
            </a:p>
          </p:txBody>
        </p:sp>
        <p:sp>
          <p:nvSpPr>
            <p:cNvPr id="14" name="Rectangle 13">
              <a:extLst>
                <a:ext uri="{FF2B5EF4-FFF2-40B4-BE49-F238E27FC236}">
                  <a16:creationId xmlns:a16="http://schemas.microsoft.com/office/drawing/2014/main" id="{AA16A8AC-1D55-4460-8486-46E6BF36AE77}"/>
                </a:ext>
              </a:extLst>
            </p:cNvPr>
            <p:cNvSpPr/>
            <p:nvPr/>
          </p:nvSpPr>
          <p:spPr bwMode="auto">
            <a:xfrm>
              <a:off x="10702546" y="4005064"/>
              <a:ext cx="1317448" cy="432048"/>
            </a:xfrm>
            <a:prstGeom prst="rect">
              <a:avLst/>
            </a:prstGeom>
            <a:solidFill>
              <a:srgbClr val="00B8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err="1">
                  <a:solidFill>
                    <a:schemeClr val="tx1"/>
                  </a:solidFill>
                </a:rPr>
                <a:t>RepState</a:t>
              </a:r>
              <a:r>
                <a:rPr lang="en-US" sz="1600" dirty="0">
                  <a:solidFill>
                    <a:schemeClr val="tx1"/>
                  </a:solidFill>
                </a:rPr>
                <a:t> = 1</a:t>
              </a:r>
              <a:endParaRPr kumimoji="0" lang="en-US" sz="1600" b="0" i="0" u="none" strike="noStrike" cap="none" normalizeH="0" baseline="0" dirty="0">
                <a:ln>
                  <a:noFill/>
                </a:ln>
                <a:solidFill>
                  <a:schemeClr val="tx1"/>
                </a:solidFill>
                <a:effectLst/>
              </a:endParaRPr>
            </a:p>
          </p:txBody>
        </p:sp>
      </p:grpSp>
      <p:sp>
        <p:nvSpPr>
          <p:cNvPr id="16" name="Rectangle 15">
            <a:extLst>
              <a:ext uri="{FF2B5EF4-FFF2-40B4-BE49-F238E27FC236}">
                <a16:creationId xmlns:a16="http://schemas.microsoft.com/office/drawing/2014/main" id="{F40F0500-9CE6-42A6-AF61-3B9EFCA60362}"/>
              </a:ext>
            </a:extLst>
          </p:cNvPr>
          <p:cNvSpPr/>
          <p:nvPr/>
        </p:nvSpPr>
        <p:spPr bwMode="auto">
          <a:xfrm>
            <a:off x="3359696" y="4787860"/>
            <a:ext cx="1023518" cy="369332"/>
          </a:xfrm>
          <a:prstGeom prst="rect">
            <a:avLst/>
          </a:prstGeom>
          <a:solidFill>
            <a:schemeClr val="accent1"/>
          </a:solidFill>
          <a:ln w="952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endParaRPr>
          </a:p>
        </p:txBody>
      </p:sp>
      <p:sp>
        <p:nvSpPr>
          <p:cNvPr id="17" name="TextBox 16">
            <a:extLst>
              <a:ext uri="{FF2B5EF4-FFF2-40B4-BE49-F238E27FC236}">
                <a16:creationId xmlns:a16="http://schemas.microsoft.com/office/drawing/2014/main" id="{5630DD0C-05D6-4207-A678-B78CA2EA51AC}"/>
              </a:ext>
            </a:extLst>
          </p:cNvPr>
          <p:cNvSpPr txBox="1"/>
          <p:nvPr/>
        </p:nvSpPr>
        <p:spPr>
          <a:xfrm>
            <a:off x="4383214" y="4745919"/>
            <a:ext cx="2732286" cy="369332"/>
          </a:xfrm>
          <a:prstGeom prst="rect">
            <a:avLst/>
          </a:prstGeom>
          <a:noFill/>
        </p:spPr>
        <p:txBody>
          <a:bodyPr wrap="none" rtlCol="0">
            <a:spAutoFit/>
          </a:bodyPr>
          <a:lstStyle/>
          <a:p>
            <a:r>
              <a:rPr lang="en-US" sz="1800" dirty="0">
                <a:solidFill>
                  <a:schemeClr val="tx1"/>
                </a:solidFill>
              </a:rPr>
              <a:t>11p PPDU from 11p device</a:t>
            </a:r>
          </a:p>
        </p:txBody>
      </p:sp>
      <p:sp>
        <p:nvSpPr>
          <p:cNvPr id="18" name="Rectangle 17">
            <a:extLst>
              <a:ext uri="{FF2B5EF4-FFF2-40B4-BE49-F238E27FC236}">
                <a16:creationId xmlns:a16="http://schemas.microsoft.com/office/drawing/2014/main" id="{1D139FFB-9785-4CEE-B09C-FF3A76172E62}"/>
              </a:ext>
            </a:extLst>
          </p:cNvPr>
          <p:cNvSpPr/>
          <p:nvPr/>
        </p:nvSpPr>
        <p:spPr bwMode="auto">
          <a:xfrm>
            <a:off x="3359696" y="5356923"/>
            <a:ext cx="1023518" cy="369332"/>
          </a:xfrm>
          <a:prstGeom prst="rect">
            <a:avLst/>
          </a:prstGeom>
          <a:solidFill>
            <a:srgbClr val="00B8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endParaRPr>
          </a:p>
        </p:txBody>
      </p:sp>
      <p:sp>
        <p:nvSpPr>
          <p:cNvPr id="19" name="TextBox 18">
            <a:extLst>
              <a:ext uri="{FF2B5EF4-FFF2-40B4-BE49-F238E27FC236}">
                <a16:creationId xmlns:a16="http://schemas.microsoft.com/office/drawing/2014/main" id="{28C5D63F-404F-4C68-94D6-85398BB4CAE4}"/>
              </a:ext>
            </a:extLst>
          </p:cNvPr>
          <p:cNvSpPr txBox="1"/>
          <p:nvPr/>
        </p:nvSpPr>
        <p:spPr>
          <a:xfrm>
            <a:off x="4414976" y="5298908"/>
            <a:ext cx="4380173" cy="369332"/>
          </a:xfrm>
          <a:prstGeom prst="rect">
            <a:avLst/>
          </a:prstGeom>
          <a:noFill/>
        </p:spPr>
        <p:txBody>
          <a:bodyPr wrap="none" rtlCol="0">
            <a:spAutoFit/>
          </a:bodyPr>
          <a:lstStyle/>
          <a:p>
            <a:r>
              <a:rPr lang="en-US" sz="1800" dirty="0">
                <a:solidFill>
                  <a:schemeClr val="tx1"/>
                </a:solidFill>
              </a:rPr>
              <a:t>11p PPDU with extra tones from 11bd device</a:t>
            </a:r>
          </a:p>
        </p:txBody>
      </p:sp>
      <p:sp>
        <p:nvSpPr>
          <p:cNvPr id="20" name="Rectangle 19">
            <a:extLst>
              <a:ext uri="{FF2B5EF4-FFF2-40B4-BE49-F238E27FC236}">
                <a16:creationId xmlns:a16="http://schemas.microsoft.com/office/drawing/2014/main" id="{705A9612-DA6E-4F5B-A877-71D683FF311A}"/>
              </a:ext>
            </a:extLst>
          </p:cNvPr>
          <p:cNvSpPr/>
          <p:nvPr/>
        </p:nvSpPr>
        <p:spPr bwMode="auto">
          <a:xfrm>
            <a:off x="2927648" y="4653136"/>
            <a:ext cx="5867501" cy="122413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520500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7F8A3-2774-4469-B8C9-5892B5335D5E}"/>
              </a:ext>
            </a:extLst>
          </p:cNvPr>
          <p:cNvSpPr>
            <a:spLocks noGrp="1"/>
          </p:cNvSpPr>
          <p:nvPr>
            <p:ph type="title"/>
          </p:nvPr>
        </p:nvSpPr>
        <p:spPr>
          <a:xfrm>
            <a:off x="914401" y="685801"/>
            <a:ext cx="10361084" cy="582959"/>
          </a:xfrm>
        </p:spPr>
        <p:txBody>
          <a:bodyPr/>
          <a:lstStyle/>
          <a:p>
            <a:r>
              <a:rPr lang="en-US" dirty="0"/>
              <a:t>A Possible Receiving Procedure</a:t>
            </a:r>
          </a:p>
        </p:txBody>
      </p:sp>
      <p:sp>
        <p:nvSpPr>
          <p:cNvPr id="4" name="Slide Number Placeholder 3">
            <a:extLst>
              <a:ext uri="{FF2B5EF4-FFF2-40B4-BE49-F238E27FC236}">
                <a16:creationId xmlns:a16="http://schemas.microsoft.com/office/drawing/2014/main" id="{B9315887-24A2-49C2-8733-197A514B52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pic>
        <p:nvPicPr>
          <p:cNvPr id="8" name="Picture 7">
            <a:extLst>
              <a:ext uri="{FF2B5EF4-FFF2-40B4-BE49-F238E27FC236}">
                <a16:creationId xmlns:a16="http://schemas.microsoft.com/office/drawing/2014/main" id="{B23C1518-AC1B-4962-BCE6-3EACF0E64BF8}"/>
              </a:ext>
            </a:extLst>
          </p:cNvPr>
          <p:cNvPicPr>
            <a:picLocks noChangeAspect="1"/>
          </p:cNvPicPr>
          <p:nvPr/>
        </p:nvPicPr>
        <p:blipFill>
          <a:blip r:embed="rId2"/>
          <a:stretch>
            <a:fillRect/>
          </a:stretch>
        </p:blipFill>
        <p:spPr>
          <a:xfrm>
            <a:off x="1487488" y="1412776"/>
            <a:ext cx="8424936" cy="4957259"/>
          </a:xfrm>
          <a:prstGeom prst="rect">
            <a:avLst/>
          </a:prstGeom>
        </p:spPr>
      </p:pic>
    </p:spTree>
    <p:extLst>
      <p:ext uri="{BB962C8B-B14F-4D97-AF65-F5344CB8AC3E}">
        <p14:creationId xmlns:p14="http://schemas.microsoft.com/office/powerpoint/2010/main" val="3627773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8ACA3-408F-49A5-A52C-A49A2DEEFDBD}"/>
              </a:ext>
            </a:extLst>
          </p:cNvPr>
          <p:cNvSpPr>
            <a:spLocks noGrp="1"/>
          </p:cNvSpPr>
          <p:nvPr>
            <p:ph type="title"/>
          </p:nvPr>
        </p:nvSpPr>
        <p:spPr/>
        <p:txBody>
          <a:bodyPr/>
          <a:lstStyle/>
          <a:p>
            <a:r>
              <a:rPr lang="en-US" dirty="0"/>
              <a:t>Potential Issues</a:t>
            </a:r>
          </a:p>
        </p:txBody>
      </p:sp>
      <p:sp>
        <p:nvSpPr>
          <p:cNvPr id="3" name="Content Placeholder 2">
            <a:extLst>
              <a:ext uri="{FF2B5EF4-FFF2-40B4-BE49-F238E27FC236}">
                <a16:creationId xmlns:a16="http://schemas.microsoft.com/office/drawing/2014/main" id="{000BA89A-4565-48B0-BECC-8E9001016DFA}"/>
              </a:ext>
            </a:extLst>
          </p:cNvPr>
          <p:cNvSpPr>
            <a:spLocks noGrp="1"/>
          </p:cNvSpPr>
          <p:nvPr>
            <p:ph idx="1"/>
          </p:nvPr>
        </p:nvSpPr>
        <p:spPr>
          <a:xfrm>
            <a:off x="914400" y="1981201"/>
            <a:ext cx="10654207" cy="4113213"/>
          </a:xfrm>
        </p:spPr>
        <p:txBody>
          <a:bodyPr/>
          <a:lstStyle/>
          <a:p>
            <a:pPr>
              <a:buFont typeface="Arial" panose="020B0604020202020204" pitchFamily="34" charset="0"/>
              <a:buChar char="•"/>
            </a:pPr>
            <a:r>
              <a:rPr lang="en-US" dirty="0"/>
              <a:t>Impact to the 11p receiver performance when PPDU has extra subcarriers</a:t>
            </a:r>
          </a:p>
          <a:p>
            <a:pPr lvl="1">
              <a:buFont typeface="Arial" panose="020B0604020202020204" pitchFamily="34" charset="0"/>
              <a:buChar char="•"/>
            </a:pPr>
            <a:r>
              <a:rPr lang="en-US" dirty="0"/>
              <a:t>Extra subcarriers will take some energy in one OFDM symbol</a:t>
            </a:r>
          </a:p>
          <a:p>
            <a:pPr>
              <a:buFont typeface="Arial" panose="020B0604020202020204" pitchFamily="34" charset="0"/>
              <a:buChar char="•"/>
            </a:pPr>
            <a:r>
              <a:rPr lang="en-US" dirty="0"/>
              <a:t>False Alarm &amp; Miss Detection for detecting of 11p PPDU transmitted from a 11bd device</a:t>
            </a:r>
          </a:p>
          <a:p>
            <a:pPr lvl="1">
              <a:buFont typeface="Arial" panose="020B0604020202020204" pitchFamily="34" charset="0"/>
              <a:buChar char="•"/>
            </a:pPr>
            <a:r>
              <a:rPr lang="en-US" dirty="0"/>
              <a:t>False Alarm: The actual PPDU is legacy 11p, but the receiver detects it has extra tones</a:t>
            </a:r>
          </a:p>
          <a:p>
            <a:pPr lvl="1">
              <a:buFont typeface="Arial" panose="020B0604020202020204" pitchFamily="34" charset="0"/>
              <a:buChar char="•"/>
            </a:pPr>
            <a:r>
              <a:rPr lang="en-US" dirty="0"/>
              <a:t>Miss Detection: The actual PPDU is from 11bd device, but receiver detect it as legacy PPDU</a:t>
            </a:r>
          </a:p>
          <a:p>
            <a:pPr>
              <a:buFont typeface="Arial" panose="020B0604020202020204" pitchFamily="34" charset="0"/>
              <a:buChar char="•"/>
            </a:pPr>
            <a:r>
              <a:rPr lang="en-US" dirty="0"/>
              <a:t>New transmission vs retransmission detection error rate, given received 11p PPDU is from a 11bd device </a:t>
            </a:r>
          </a:p>
          <a:p>
            <a:pPr>
              <a:buFont typeface="Arial" panose="020B0604020202020204" pitchFamily="34" charset="0"/>
              <a:buChar char="•"/>
            </a:pPr>
            <a:r>
              <a:rPr lang="en-US" dirty="0"/>
              <a:t>Inter-channel interference</a:t>
            </a:r>
          </a:p>
        </p:txBody>
      </p:sp>
      <p:sp>
        <p:nvSpPr>
          <p:cNvPr id="4" name="Slide Number Placeholder 3">
            <a:extLst>
              <a:ext uri="{FF2B5EF4-FFF2-40B4-BE49-F238E27FC236}">
                <a16:creationId xmlns:a16="http://schemas.microsoft.com/office/drawing/2014/main" id="{359FC851-5CCB-4FF0-8F47-49742EAACE5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787515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ADB0F-DBE7-4E1B-B980-B0DC32C5C34D}"/>
              </a:ext>
            </a:extLst>
          </p:cNvPr>
          <p:cNvSpPr>
            <a:spLocks noGrp="1"/>
          </p:cNvSpPr>
          <p:nvPr>
            <p:ph type="title"/>
          </p:nvPr>
        </p:nvSpPr>
        <p:spPr>
          <a:xfrm>
            <a:off x="791171" y="610580"/>
            <a:ext cx="10361084" cy="582959"/>
          </a:xfrm>
        </p:spPr>
        <p:txBody>
          <a:bodyPr/>
          <a:lstStyle/>
          <a:p>
            <a:r>
              <a:rPr lang="en-US" dirty="0"/>
              <a:t>Simulation Assumptions and Setup</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58F343E-BED8-4443-A11B-FF13931FC597}"/>
                  </a:ext>
                </a:extLst>
              </p:cNvPr>
              <p:cNvSpPr>
                <a:spLocks noGrp="1"/>
              </p:cNvSpPr>
              <p:nvPr>
                <p:ph idx="1"/>
              </p:nvPr>
            </p:nvSpPr>
            <p:spPr>
              <a:xfrm>
                <a:off x="937777" y="1124744"/>
                <a:ext cx="10361084" cy="4617269"/>
              </a:xfrm>
            </p:spPr>
            <p:txBody>
              <a:bodyPr/>
              <a:lstStyle/>
              <a:p>
                <a:pPr>
                  <a:buFont typeface="Arial" panose="020B0604020202020204" pitchFamily="34" charset="0"/>
                  <a:buChar char="•"/>
                </a:pPr>
                <a:r>
                  <a:rPr lang="en-US" sz="2000" dirty="0"/>
                  <a:t>Subcarrier Allocation</a:t>
                </a:r>
              </a:p>
              <a:p>
                <a:pPr lvl="1">
                  <a:buFont typeface="Arial" panose="020B0604020202020204" pitchFamily="34" charset="0"/>
                  <a:buChar char="•"/>
                </a:pPr>
                <a:r>
                  <a:rPr lang="en-US" sz="1800" dirty="0"/>
                  <a:t>Using subcarrier [-28, -27, 27, 28] on 4 OFDM symbols to carry 1 bit extra info</a:t>
                </a:r>
              </a:p>
              <a:p>
                <a:pPr>
                  <a:buFont typeface="Arial" panose="020B0604020202020204" pitchFamily="34" charset="0"/>
                  <a:buChar char="•"/>
                </a:pPr>
                <a:endParaRPr lang="en-US" dirty="0"/>
              </a:p>
              <a:p>
                <a:pPr marL="0" indent="0"/>
                <a:endParaRPr lang="en-US" dirty="0"/>
              </a:p>
              <a:p>
                <a:pPr lvl="1">
                  <a:buFont typeface="Arial" panose="020B0604020202020204" pitchFamily="34" charset="0"/>
                  <a:buChar char="•"/>
                </a:pPr>
                <a:r>
                  <a:rPr lang="en-US" sz="1800" dirty="0"/>
                  <a:t>“1” : Yellow tones/symbols =</a:t>
                </a:r>
                <a14:m>
                  <m:oMath xmlns:m="http://schemas.openxmlformats.org/officeDocument/2006/math">
                    <m:r>
                      <a:rPr lang="en-US" sz="1800" b="0" i="0" dirty="0" smtClean="0">
                        <a:latin typeface="Cambria Math" panose="02040503050406030204" pitchFamily="18" charset="0"/>
                      </a:rPr>
                      <m:t> </m:t>
                    </m:r>
                    <m:r>
                      <a:rPr lang="en-US" sz="1800" i="1" dirty="0" smtClean="0">
                        <a:latin typeface="Cambria Math" panose="02040503050406030204" pitchFamily="18" charset="0"/>
                      </a:rPr>
                      <m:t>+1</m:t>
                    </m:r>
                  </m:oMath>
                </a14:m>
                <a:r>
                  <a:rPr lang="en-US" sz="1800" dirty="0"/>
                  <a:t>, green tones/symbols =</a:t>
                </a:r>
                <a14:m>
                  <m:oMath xmlns:m="http://schemas.openxmlformats.org/officeDocument/2006/math">
                    <m:r>
                      <a:rPr lang="en-US" sz="1800" b="0" i="0" dirty="0" smtClean="0">
                        <a:latin typeface="Cambria Math" panose="02040503050406030204" pitchFamily="18" charset="0"/>
                      </a:rPr>
                      <m:t> </m:t>
                    </m:r>
                    <m:r>
                      <a:rPr lang="en-US" sz="1800" i="1" dirty="0" smtClean="0">
                        <a:latin typeface="Cambria Math" panose="02040503050406030204" pitchFamily="18" charset="0"/>
                      </a:rPr>
                      <m:t>+1</m:t>
                    </m:r>
                  </m:oMath>
                </a14:m>
                <a:endParaRPr lang="en-US" sz="1800" dirty="0"/>
              </a:p>
              <a:p>
                <a:pPr lvl="1">
                  <a:buFont typeface="Arial" panose="020B0604020202020204" pitchFamily="34" charset="0"/>
                  <a:buChar char="•"/>
                </a:pPr>
                <a:r>
                  <a:rPr lang="en-US" sz="1800" dirty="0"/>
                  <a:t> “0” : Yellow tones/symbols = </a:t>
                </a:r>
                <a14:m>
                  <m:oMath xmlns:m="http://schemas.openxmlformats.org/officeDocument/2006/math">
                    <m:r>
                      <a:rPr lang="en-US" sz="1800" i="1" dirty="0" smtClean="0">
                        <a:latin typeface="Cambria Math" panose="02040503050406030204" pitchFamily="18" charset="0"/>
                      </a:rPr>
                      <m:t>+1</m:t>
                    </m:r>
                  </m:oMath>
                </a14:m>
                <a:r>
                  <a:rPr lang="en-US" sz="1800" dirty="0"/>
                  <a:t>, green tones/symbols = </a:t>
                </a:r>
                <a14:m>
                  <m:oMath xmlns:m="http://schemas.openxmlformats.org/officeDocument/2006/math">
                    <m:r>
                      <a:rPr lang="en-US" sz="1800" i="1" dirty="0" smtClean="0">
                        <a:latin typeface="Cambria Math" panose="02040503050406030204" pitchFamily="18" charset="0"/>
                      </a:rPr>
                      <m:t>−</m:t>
                    </m:r>
                    <m:r>
                      <a:rPr lang="en-US" sz="1800" i="1" dirty="0">
                        <a:latin typeface="Cambria Math" panose="02040503050406030204" pitchFamily="18" charset="0"/>
                      </a:rPr>
                      <m:t>1</m:t>
                    </m:r>
                  </m:oMath>
                </a14:m>
                <a:endParaRPr lang="en-US" sz="1800" dirty="0"/>
              </a:p>
              <a:p>
                <a:pPr>
                  <a:buFont typeface="Arial" panose="020B0604020202020204" pitchFamily="34" charset="0"/>
                  <a:buChar char="•"/>
                </a:pPr>
                <a:r>
                  <a:rPr lang="en-US" sz="2000" dirty="0"/>
                  <a:t>Receiver Detection Algorithm (non-coherent)</a:t>
                </a:r>
              </a:p>
              <a:p>
                <a:pPr lvl="1">
                  <a:buFont typeface="Arial" panose="020B0604020202020204" pitchFamily="34" charset="0"/>
                  <a:buChar char="•"/>
                </a:pPr>
                <a:r>
                  <a:rPr lang="en-US" sz="1800" dirty="0"/>
                  <a:t>Define            </a:t>
                </a:r>
                <a14:m>
                  <m:oMath xmlns:m="http://schemas.openxmlformats.org/officeDocument/2006/math">
                    <m:r>
                      <a:rPr lang="en-US" b="1" i="1">
                        <a:latin typeface="Cambria Math" panose="02040503050406030204" pitchFamily="18" charset="0"/>
                      </a:rPr>
                      <m:t>𝑺</m:t>
                    </m:r>
                    <m:r>
                      <a:rPr lang="en-US" b="0" i="1" smtClean="0">
                        <a:latin typeface="Cambria Math" panose="02040503050406030204" pitchFamily="18" charset="0"/>
                      </a:rPr>
                      <m:t>=</m:t>
                    </m:r>
                    <m:r>
                      <a:rPr lang="en-US" b="0" i="1" smtClean="0">
                        <a:latin typeface="Cambria Math" panose="02040503050406030204" pitchFamily="18" charset="0"/>
                      </a:rPr>
                      <m:t>𝑅𝑒</m:t>
                    </m:r>
                    <m:r>
                      <a:rPr lang="en-US" b="0" i="1" dirty="0"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rPr>
                      <m:t>(</m:t>
                    </m:r>
                    <m:nary>
                      <m:naryPr>
                        <m:chr m:val="∑"/>
                        <m:subHide m:val="on"/>
                        <m:supHide m:val="on"/>
                        <m:ctrlPr>
                          <a:rPr lang="en-US" i="1" smtClean="0">
                            <a:latin typeface="Cambria Math" panose="02040503050406030204" pitchFamily="18" charset="0"/>
                          </a:rPr>
                        </m:ctrlPr>
                      </m:naryPr>
                      <m:sub/>
                      <m:sup/>
                      <m:e>
                        <m:sSubSup>
                          <m:sSubSupPr>
                            <m:ctrlPr>
                              <a:rPr lang="en-US" i="1" smtClean="0">
                                <a:latin typeface="Cambria Math" panose="02040503050406030204" pitchFamily="18" charset="0"/>
                              </a:rPr>
                            </m:ctrlPr>
                          </m:sSubSupPr>
                          <m:e>
                            <m:r>
                              <a:rPr lang="en-US" b="0" i="1" smtClean="0">
                                <a:latin typeface="Cambria Math" panose="02040503050406030204" pitchFamily="18" charset="0"/>
                              </a:rPr>
                              <m:t>𝑦</m:t>
                            </m:r>
                          </m:e>
                          <m:sub>
                            <m:r>
                              <a:rPr lang="en-US" b="0" i="1" smtClean="0">
                                <a:latin typeface="Cambria Math" panose="02040503050406030204" pitchFamily="18" charset="0"/>
                              </a:rPr>
                              <m:t>𝑖</m:t>
                            </m:r>
                          </m:sub>
                          <m:sup>
                            <m:r>
                              <a:rPr lang="en-US" b="0" i="1" smtClean="0">
                                <a:latin typeface="Cambria Math" panose="02040503050406030204" pitchFamily="18" charset="0"/>
                              </a:rPr>
                              <m:t>+</m:t>
                            </m:r>
                          </m:sup>
                        </m:sSubSup>
                      </m:e>
                    </m:nary>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b="0" i="1">
                                <a:latin typeface="Cambria Math" panose="02040503050406030204" pitchFamily="18" charset="0"/>
                              </a:rPr>
                              <m:t>𝑦</m:t>
                            </m:r>
                          </m:e>
                          <m:sub>
                            <m:r>
                              <a:rPr lang="en-US" b="0" i="1">
                                <a:latin typeface="Cambria Math" panose="02040503050406030204" pitchFamily="18" charset="0"/>
                              </a:rPr>
                              <m:t>𝑖</m:t>
                            </m:r>
                          </m:sub>
                          <m:sup>
                            <m:r>
                              <a:rPr lang="en-US" b="0" i="1" smtClean="0">
                                <a:latin typeface="Cambria Math" panose="02040503050406030204" pitchFamily="18" charset="0"/>
                              </a:rPr>
                              <m:t>−</m:t>
                            </m:r>
                          </m:sup>
                        </m:sSubSup>
                        <m:r>
                          <a:rPr lang="en-US" b="0" i="1" smtClean="0">
                            <a:latin typeface="Cambria Math" panose="02040503050406030204" pitchFamily="18" charset="0"/>
                          </a:rPr>
                          <m:t>) </m:t>
                        </m:r>
                      </m:e>
                    </m:nary>
                    <m:sSup>
                      <m:sSupPr>
                        <m:ctrlPr>
                          <a:rPr lang="en-US" i="1" smtClean="0">
                            <a:latin typeface="Cambria Math" panose="02040503050406030204" pitchFamily="18" charset="0"/>
                          </a:rPr>
                        </m:ctrlPr>
                      </m:sSupPr>
                      <m:e>
                        <m:d>
                          <m:dPr>
                            <m:ctrlPr>
                              <a:rPr lang="en-US" i="1" smtClean="0">
                                <a:latin typeface="Cambria Math" panose="02040503050406030204" pitchFamily="18" charset="0"/>
                              </a:rPr>
                            </m:ctrlPr>
                          </m:dPr>
                          <m:e>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b="0" i="1">
                                        <a:latin typeface="Cambria Math" panose="02040503050406030204" pitchFamily="18" charset="0"/>
                                      </a:rPr>
                                      <m:t>𝑔</m:t>
                                    </m:r>
                                  </m:e>
                                  <m:sub>
                                    <m:r>
                                      <a:rPr lang="en-US" b="0" i="1">
                                        <a:latin typeface="Cambria Math" panose="02040503050406030204" pitchFamily="18" charset="0"/>
                                      </a:rPr>
                                      <m:t>𝑖</m:t>
                                    </m:r>
                                  </m:sub>
                                  <m:sup>
                                    <m:r>
                                      <a:rPr lang="en-US" b="0" i="1">
                                        <a:latin typeface="Cambria Math" panose="02040503050406030204" pitchFamily="18" charset="0"/>
                                      </a:rPr>
                                      <m:t>+</m:t>
                                    </m:r>
                                  </m:sup>
                                </m:sSubSup>
                              </m:e>
                            </m:nary>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b="0" i="1">
                                        <a:latin typeface="Cambria Math" panose="02040503050406030204" pitchFamily="18" charset="0"/>
                                      </a:rPr>
                                      <m:t>𝑔</m:t>
                                    </m:r>
                                  </m:e>
                                  <m:sub>
                                    <m:r>
                                      <a:rPr lang="en-US" b="0" i="1">
                                        <a:latin typeface="Cambria Math" panose="02040503050406030204" pitchFamily="18" charset="0"/>
                                      </a:rPr>
                                      <m:t>𝑖</m:t>
                                    </m:r>
                                  </m:sub>
                                  <m:sup>
                                    <m:r>
                                      <a:rPr lang="en-US" b="0" i="1" smtClean="0">
                                        <a:latin typeface="Cambria Math" panose="02040503050406030204" pitchFamily="18" charset="0"/>
                                      </a:rPr>
                                      <m:t>−</m:t>
                                    </m:r>
                                  </m:sup>
                                </m:sSubSup>
                              </m:e>
                            </m:nary>
                          </m:e>
                        </m:d>
                      </m:e>
                      <m:sup>
                        <m:r>
                          <a:rPr lang="en-US" b="0" i="1" smtClean="0">
                            <a:latin typeface="Cambria Math" panose="02040503050406030204" pitchFamily="18" charset="0"/>
                          </a:rPr>
                          <m:t>𝐻</m:t>
                        </m:r>
                      </m:sup>
                    </m:sSup>
                    <m:r>
                      <a:rPr lang="en-US" b="0" i="1" smtClean="0">
                        <a:latin typeface="Cambria Math" panose="02040503050406030204" pitchFamily="18" charset="0"/>
                      </a:rPr>
                      <m:t>}</m:t>
                    </m:r>
                    <m:r>
                      <a:rPr lang="en-US" i="1">
                        <a:latin typeface="Cambria Math" panose="02040503050406030204" pitchFamily="18" charset="0"/>
                      </a:rPr>
                      <m:t>=</m:t>
                    </m:r>
                    <m:r>
                      <a:rPr lang="en-US" b="0" i="1" smtClean="0">
                        <a:latin typeface="Cambria Math" panose="02040503050406030204" pitchFamily="18" charset="0"/>
                      </a:rPr>
                      <m:t>𝑅𝑒</m:t>
                    </m:r>
                    <m:r>
                      <a:rPr lang="en-US" b="0" i="1" smtClean="0">
                        <a:latin typeface="Cambria Math" panose="02040503050406030204" pitchFamily="18" charset="0"/>
                      </a:rPr>
                      <m:t>{(</m:t>
                    </m:r>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i="1">
                                <a:latin typeface="Cambria Math" panose="02040503050406030204" pitchFamily="18" charset="0"/>
                              </a:rPr>
                              <m:t>𝑦</m:t>
                            </m:r>
                          </m:e>
                          <m:sub>
                            <m:r>
                              <a:rPr lang="en-US" i="1">
                                <a:latin typeface="Cambria Math" panose="02040503050406030204" pitchFamily="18" charset="0"/>
                              </a:rPr>
                              <m:t>𝑖</m:t>
                            </m:r>
                          </m:sub>
                          <m:sup>
                            <m:r>
                              <a:rPr lang="en-US" i="1">
                                <a:latin typeface="Cambria Math" panose="02040503050406030204" pitchFamily="18" charset="0"/>
                              </a:rPr>
                              <m:t>+</m:t>
                            </m:r>
                          </m:sup>
                        </m:sSub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d>
                              <m:dPr>
                                <m:ctrlPr>
                                  <a:rPr lang="en-US" b="0" i="1" smtClean="0">
                                    <a:latin typeface="Cambria Math" panose="02040503050406030204" pitchFamily="18" charset="0"/>
                                  </a:rPr>
                                </m:ctrlPr>
                              </m:dPr>
                              <m:e>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i="1">
                                            <a:latin typeface="Cambria Math" panose="02040503050406030204" pitchFamily="18" charset="0"/>
                                          </a:rPr>
                                          <m:t>𝑔</m:t>
                                        </m:r>
                                      </m:e>
                                      <m:sub>
                                        <m:r>
                                          <a:rPr lang="en-US" i="1">
                                            <a:latin typeface="Cambria Math" panose="02040503050406030204" pitchFamily="18" charset="0"/>
                                          </a:rPr>
                                          <m:t>𝑖</m:t>
                                        </m:r>
                                      </m:sub>
                                      <m:sup>
                                        <m:r>
                                          <a:rPr lang="en-US" i="1">
                                            <a:latin typeface="Cambria Math" panose="02040503050406030204" pitchFamily="18" charset="0"/>
                                          </a:rPr>
                                          <m:t>+</m:t>
                                        </m:r>
                                      </m:sup>
                                    </m:sSubSup>
                                  </m:e>
                                </m:nary>
                              </m:e>
                            </m:d>
                          </m:e>
                          <m:sup>
                            <m:r>
                              <a:rPr lang="en-US" b="0" i="1" smtClean="0">
                                <a:latin typeface="Cambria Math" panose="02040503050406030204" pitchFamily="18" charset="0"/>
                              </a:rPr>
                              <m:t>∗</m:t>
                            </m:r>
                          </m:sup>
                        </m:sSup>
                        <m:r>
                          <a:rPr lang="en-US" b="0" i="1" smtClean="0">
                            <a:latin typeface="Cambria Math" panose="02040503050406030204" pitchFamily="18" charset="0"/>
                          </a:rPr>
                          <m:t>+</m:t>
                        </m:r>
                      </m:e>
                    </m:nary>
                    <m:r>
                      <a:rPr lang="en-US" b="0" i="1" smtClean="0">
                        <a:latin typeface="Cambria Math" panose="02040503050406030204" pitchFamily="18" charset="0"/>
                      </a:rPr>
                      <m:t>(</m:t>
                    </m:r>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i="1">
                                <a:latin typeface="Cambria Math" panose="02040503050406030204" pitchFamily="18" charset="0"/>
                              </a:rPr>
                              <m:t>𝑦</m:t>
                            </m:r>
                          </m:e>
                          <m:sub>
                            <m:r>
                              <a:rPr lang="en-US" i="1">
                                <a:latin typeface="Cambria Math" panose="02040503050406030204" pitchFamily="18" charset="0"/>
                              </a:rPr>
                              <m:t>𝑖</m:t>
                            </m:r>
                          </m:sub>
                          <m:sup>
                            <m:r>
                              <a:rPr lang="en-US" i="1">
                                <a:latin typeface="Cambria Math" panose="02040503050406030204" pitchFamily="18" charset="0"/>
                              </a:rPr>
                              <m:t>−</m:t>
                            </m:r>
                          </m:sup>
                        </m:sSubSup>
                        <m:r>
                          <a:rPr lang="en-US" i="1">
                            <a:latin typeface="Cambria Math" panose="02040503050406030204" pitchFamily="18" charset="0"/>
                          </a:rPr>
                          <m:t>)</m:t>
                        </m:r>
                        <m:sSup>
                          <m:sSupPr>
                            <m:ctrlPr>
                              <a:rPr lang="en-US" i="1">
                                <a:latin typeface="Cambria Math" panose="02040503050406030204" pitchFamily="18" charset="0"/>
                              </a:rPr>
                            </m:ctrlPr>
                          </m:sSupPr>
                          <m:e>
                            <m:d>
                              <m:dPr>
                                <m:ctrlPr>
                                  <a:rPr lang="en-US" i="1">
                                    <a:latin typeface="Cambria Math" panose="02040503050406030204" pitchFamily="18" charset="0"/>
                                  </a:rPr>
                                </m:ctrlPr>
                              </m:dPr>
                              <m:e>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i="1">
                                            <a:latin typeface="Cambria Math" panose="02040503050406030204" pitchFamily="18" charset="0"/>
                                          </a:rPr>
                                          <m:t>𝑔</m:t>
                                        </m:r>
                                      </m:e>
                                      <m:sub>
                                        <m:r>
                                          <a:rPr lang="en-US" i="1">
                                            <a:latin typeface="Cambria Math" panose="02040503050406030204" pitchFamily="18" charset="0"/>
                                          </a:rPr>
                                          <m:t>𝑖</m:t>
                                        </m:r>
                                      </m:sub>
                                      <m:sup>
                                        <m:r>
                                          <a:rPr lang="en-US" i="1">
                                            <a:latin typeface="Cambria Math" panose="02040503050406030204" pitchFamily="18" charset="0"/>
                                          </a:rPr>
                                          <m:t>−</m:t>
                                        </m:r>
                                      </m:sup>
                                    </m:sSubSup>
                                  </m:e>
                                </m:nary>
                              </m:e>
                            </m:d>
                          </m:e>
                          <m:sup>
                            <m:r>
                              <a:rPr lang="en-US" i="1">
                                <a:latin typeface="Cambria Math" panose="02040503050406030204" pitchFamily="18" charset="0"/>
                              </a:rPr>
                              <m:t>∗</m:t>
                            </m:r>
                          </m:sup>
                        </m:sSup>
                      </m:e>
                    </m:nary>
                    <m:r>
                      <a:rPr lang="en-US" b="0" i="1" smtClean="0">
                        <a:latin typeface="Cambria Math" panose="02040503050406030204" pitchFamily="18" charset="0"/>
                      </a:rPr>
                      <m:t>}</m:t>
                    </m:r>
                  </m:oMath>
                </a14:m>
                <a:endParaRPr lang="en-US" sz="1600" dirty="0"/>
              </a:p>
              <a:p>
                <a:pPr lvl="1">
                  <a:buFont typeface="Arial" panose="020B0604020202020204" pitchFamily="34" charset="0"/>
                  <a:buChar char="•"/>
                </a:pPr>
                <a:r>
                  <a:rPr lang="en-US" sz="1800" dirty="0"/>
                  <a:t>Extra tone detection: </a:t>
                </a:r>
                <a14:m>
                  <m:oMath xmlns:m="http://schemas.openxmlformats.org/officeDocument/2006/math">
                    <m:d>
                      <m:dPr>
                        <m:begChr m:val="|"/>
                        <m:endChr m:val="|"/>
                        <m:ctrlPr>
                          <a:rPr lang="en-US" sz="2400" b="1" i="1" smtClean="0">
                            <a:latin typeface="Cambria Math" panose="02040503050406030204" pitchFamily="18" charset="0"/>
                          </a:rPr>
                        </m:ctrlPr>
                      </m:dPr>
                      <m:e>
                        <m:r>
                          <a:rPr lang="en-US" sz="2400" b="1" i="1" smtClean="0">
                            <a:latin typeface="Cambria Math" panose="02040503050406030204" pitchFamily="18" charset="0"/>
                          </a:rPr>
                          <m:t>𝑺</m:t>
                        </m:r>
                      </m:e>
                    </m:d>
                    <m:r>
                      <a:rPr lang="en-US" sz="2400" b="1" i="1" smtClean="0">
                        <a:latin typeface="Cambria Math" panose="02040503050406030204" pitchFamily="18" charset="0"/>
                      </a:rPr>
                      <m:t> </m:t>
                    </m:r>
                    <m:r>
                      <a:rPr lang="en-US" sz="2400" b="1"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𝑡h𝑟𝑒𝑠h𝑜𝑙𝑑</m:t>
                    </m:r>
                  </m:oMath>
                </a14:m>
                <a:endParaRPr lang="en-US" sz="1800" dirty="0"/>
              </a:p>
              <a:p>
                <a:pPr lvl="1">
                  <a:buFont typeface="Arial" panose="020B0604020202020204" pitchFamily="34" charset="0"/>
                  <a:buChar char="•"/>
                </a:pPr>
                <a:r>
                  <a:rPr lang="en-US" sz="1800" dirty="0"/>
                  <a:t>“0” vs “1” detection: </a:t>
                </a:r>
                <a14:m>
                  <m:oMath xmlns:m="http://schemas.openxmlformats.org/officeDocument/2006/math">
                    <m:r>
                      <a:rPr lang="en-US" sz="2400" b="1" i="1">
                        <a:latin typeface="Cambria Math" panose="02040503050406030204" pitchFamily="18" charset="0"/>
                      </a:rPr>
                      <m:t>𝑺</m:t>
                    </m:r>
                    <m:r>
                      <a:rPr lang="en-US" sz="2400" b="1" i="1">
                        <a:latin typeface="Cambria Math" panose="02040503050406030204" pitchFamily="18" charset="0"/>
                      </a:rPr>
                      <m:t> ≶</m:t>
                    </m:r>
                    <m:r>
                      <a:rPr lang="en-US" sz="2400" i="1">
                        <a:latin typeface="Cambria Math" panose="02040503050406030204" pitchFamily="18" charset="0"/>
                        <a:ea typeface="Cambria Math" panose="02040503050406030204" pitchFamily="18" charset="0"/>
                      </a:rPr>
                      <m:t>0</m:t>
                    </m:r>
                  </m:oMath>
                </a14:m>
                <a:endParaRPr lang="en-US" sz="2400" dirty="0"/>
              </a:p>
              <a:p>
                <a:pPr>
                  <a:buFont typeface="Arial" panose="020B0604020202020204" pitchFamily="34" charset="0"/>
                  <a:buChar char="•"/>
                </a:pPr>
                <a:r>
                  <a:rPr lang="en-US" sz="2000" dirty="0"/>
                  <a:t>Channel model</a:t>
                </a:r>
              </a:p>
              <a:p>
                <a:pPr lvl="1">
                  <a:buFont typeface="Arial" panose="020B0604020202020204" pitchFamily="34" charset="0"/>
                  <a:buChar char="•"/>
                </a:pPr>
                <a:r>
                  <a:rPr lang="en-US" sz="1800" dirty="0"/>
                  <a:t>LOS C2C channels: power of LOS tap is deterministic based on the power ratio in [3]</a:t>
                </a:r>
              </a:p>
              <a:p>
                <a:pPr lvl="1">
                  <a:buFont typeface="Arial" panose="020B0604020202020204" pitchFamily="34" charset="0"/>
                  <a:buChar char="•"/>
                </a:pPr>
                <a:r>
                  <a:rPr lang="en-US" sz="1800" dirty="0"/>
                  <a:t>NLOS C2C channels: power of LOS tap is stochastic based on the power ratio in [3]  </a:t>
                </a:r>
              </a:p>
              <a:p>
                <a:pPr>
                  <a:buFont typeface="Arial" panose="020B0604020202020204" pitchFamily="34" charset="0"/>
                  <a:buChar char="•"/>
                </a:pPr>
                <a:r>
                  <a:rPr lang="en-US" sz="2000" dirty="0"/>
                  <a:t>Realistic channel estimation and noise estimation for L-SIG decoding; No RF impairments </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dirty="0"/>
              </a:p>
            </p:txBody>
          </p:sp>
        </mc:Choice>
        <mc:Fallback xmlns="">
          <p:sp>
            <p:nvSpPr>
              <p:cNvPr id="3" name="Content Placeholder 2">
                <a:extLst>
                  <a:ext uri="{FF2B5EF4-FFF2-40B4-BE49-F238E27FC236}">
                    <a16:creationId xmlns:a16="http://schemas.microsoft.com/office/drawing/2014/main" id="{B58F343E-BED8-4443-A11B-FF13931FC597}"/>
                  </a:ext>
                </a:extLst>
              </p:cNvPr>
              <p:cNvSpPr>
                <a:spLocks noGrp="1" noRot="1" noChangeAspect="1" noMove="1" noResize="1" noEditPoints="1" noAdjustHandles="1" noChangeArrowheads="1" noChangeShapeType="1" noTextEdit="1"/>
              </p:cNvSpPr>
              <p:nvPr>
                <p:ph idx="1"/>
              </p:nvPr>
            </p:nvSpPr>
            <p:spPr>
              <a:xfrm>
                <a:off x="937777" y="1124744"/>
                <a:ext cx="10361084" cy="4617269"/>
              </a:xfrm>
              <a:blipFill>
                <a:blip r:embed="rId2"/>
                <a:stretch>
                  <a:fillRect l="-530" t="-793" r="-1589" b="-18230"/>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99D862A5-4A0D-4EC0-8575-C10B09791079}"/>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pic>
        <p:nvPicPr>
          <p:cNvPr id="5" name="Picture 4">
            <a:extLst>
              <a:ext uri="{FF2B5EF4-FFF2-40B4-BE49-F238E27FC236}">
                <a16:creationId xmlns:a16="http://schemas.microsoft.com/office/drawing/2014/main" id="{9F911777-E130-4E77-8F49-C69E676A59CE}"/>
              </a:ext>
            </a:extLst>
          </p:cNvPr>
          <p:cNvPicPr>
            <a:picLocks noChangeAspect="1"/>
          </p:cNvPicPr>
          <p:nvPr/>
        </p:nvPicPr>
        <p:blipFill>
          <a:blip r:embed="rId3"/>
          <a:stretch>
            <a:fillRect/>
          </a:stretch>
        </p:blipFill>
        <p:spPr>
          <a:xfrm>
            <a:off x="2821260" y="1844824"/>
            <a:ext cx="5944115" cy="850775"/>
          </a:xfrm>
          <a:prstGeom prst="rect">
            <a:avLst/>
          </a:prstGeom>
        </p:spPr>
      </p:pic>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5193B5D8-F042-4CB6-8402-4CE8BBBEB7B5}"/>
                  </a:ext>
                </a:extLst>
              </p:cNvPr>
              <p:cNvSpPr txBox="1"/>
              <p:nvPr/>
            </p:nvSpPr>
            <p:spPr>
              <a:xfrm>
                <a:off x="2101180" y="2161228"/>
                <a:ext cx="514885" cy="37689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n-US" sz="1800" b="0" i="1" dirty="0" smtClean="0">
                              <a:solidFill>
                                <a:schemeClr val="tx1"/>
                              </a:solidFill>
                              <a:latin typeface="Cambria Math" panose="02040503050406030204" pitchFamily="18" charset="0"/>
                            </a:rPr>
                          </m:ctrlPr>
                        </m:sSubSupPr>
                        <m:e>
                          <m:r>
                            <a:rPr lang="en-US" sz="1800" i="1" dirty="0" smtClean="0">
                              <a:solidFill>
                                <a:schemeClr val="tx1"/>
                              </a:solidFill>
                              <a:latin typeface="Cambria Math" panose="02040503050406030204" pitchFamily="18" charset="0"/>
                            </a:rPr>
                            <m:t>𝑦</m:t>
                          </m:r>
                        </m:e>
                        <m:sub>
                          <m:r>
                            <a:rPr lang="en-US" sz="1800" b="0" i="1" dirty="0" smtClean="0">
                              <a:solidFill>
                                <a:schemeClr val="tx1"/>
                              </a:solidFill>
                              <a:latin typeface="Cambria Math" panose="02040503050406030204" pitchFamily="18" charset="0"/>
                            </a:rPr>
                            <m:t>𝑖</m:t>
                          </m:r>
                        </m:sub>
                        <m:sup>
                          <m:r>
                            <a:rPr lang="en-US" sz="1800" b="0" i="1" dirty="0" smtClean="0">
                              <a:solidFill>
                                <a:schemeClr val="tx1"/>
                              </a:solidFill>
                              <a:latin typeface="Cambria Math" panose="02040503050406030204" pitchFamily="18" charset="0"/>
                            </a:rPr>
                            <m:t>+</m:t>
                          </m:r>
                        </m:sup>
                      </m:sSubSup>
                    </m:oMath>
                  </m:oMathPara>
                </a14:m>
                <a:endParaRPr lang="en-US" sz="1800" b="0" dirty="0">
                  <a:solidFill>
                    <a:schemeClr val="tx1"/>
                  </a:solidFill>
                </a:endParaRPr>
              </a:p>
            </p:txBody>
          </p:sp>
        </mc:Choice>
        <mc:Fallback xmlns="">
          <p:sp>
            <p:nvSpPr>
              <p:cNvPr id="6" name="TextBox 5">
                <a:extLst>
                  <a:ext uri="{FF2B5EF4-FFF2-40B4-BE49-F238E27FC236}">
                    <a16:creationId xmlns:a16="http://schemas.microsoft.com/office/drawing/2014/main" id="{5193B5D8-F042-4CB6-8402-4CE8BBBEB7B5}"/>
                  </a:ext>
                </a:extLst>
              </p:cNvPr>
              <p:cNvSpPr txBox="1">
                <a:spLocks noRot="1" noChangeAspect="1" noMove="1" noResize="1" noEditPoints="1" noAdjustHandles="1" noChangeArrowheads="1" noChangeShapeType="1" noTextEdit="1"/>
              </p:cNvSpPr>
              <p:nvPr/>
            </p:nvSpPr>
            <p:spPr>
              <a:xfrm>
                <a:off x="2101180" y="2161228"/>
                <a:ext cx="514885" cy="376898"/>
              </a:xfrm>
              <a:prstGeom prst="rect">
                <a:avLst/>
              </a:prstGeom>
              <a:blipFill>
                <a:blip r:embed="rId4"/>
                <a:stretch>
                  <a:fillRect b="-819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DF36BD9E-BC85-47DC-A192-2D7EFD46812F}"/>
                  </a:ext>
                </a:extLst>
              </p:cNvPr>
              <p:cNvSpPr txBox="1"/>
              <p:nvPr/>
            </p:nvSpPr>
            <p:spPr>
              <a:xfrm>
                <a:off x="2115195" y="1750667"/>
                <a:ext cx="514885" cy="36958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n-US" sz="1800" b="0" i="1" dirty="0" smtClean="0">
                              <a:solidFill>
                                <a:schemeClr val="tx1"/>
                              </a:solidFill>
                              <a:latin typeface="Cambria Math" panose="02040503050406030204" pitchFamily="18" charset="0"/>
                            </a:rPr>
                          </m:ctrlPr>
                        </m:sSubSupPr>
                        <m:e>
                          <m:r>
                            <a:rPr lang="en-US" sz="1800" i="1" dirty="0" smtClean="0">
                              <a:solidFill>
                                <a:schemeClr val="tx1"/>
                              </a:solidFill>
                              <a:latin typeface="Cambria Math" panose="02040503050406030204" pitchFamily="18" charset="0"/>
                            </a:rPr>
                            <m:t>𝑦</m:t>
                          </m:r>
                        </m:e>
                        <m:sub>
                          <m:r>
                            <a:rPr lang="en-US" sz="1800" b="0" i="1" dirty="0" smtClean="0">
                              <a:solidFill>
                                <a:schemeClr val="tx1"/>
                              </a:solidFill>
                              <a:latin typeface="Cambria Math" panose="02040503050406030204" pitchFamily="18" charset="0"/>
                            </a:rPr>
                            <m:t>𝑖</m:t>
                          </m:r>
                        </m:sub>
                        <m:sup>
                          <m:r>
                            <a:rPr lang="en-US" sz="1800" b="0" i="1" dirty="0" smtClean="0">
                              <a:solidFill>
                                <a:schemeClr val="tx1"/>
                              </a:solidFill>
                              <a:latin typeface="Cambria Math" panose="02040503050406030204" pitchFamily="18" charset="0"/>
                            </a:rPr>
                            <m:t>−</m:t>
                          </m:r>
                        </m:sup>
                      </m:sSubSup>
                    </m:oMath>
                  </m:oMathPara>
                </a14:m>
                <a:endParaRPr lang="en-US" sz="1800" b="0" dirty="0">
                  <a:solidFill>
                    <a:schemeClr val="tx1"/>
                  </a:solidFill>
                </a:endParaRPr>
              </a:p>
            </p:txBody>
          </p:sp>
        </mc:Choice>
        <mc:Fallback xmlns="">
          <p:sp>
            <p:nvSpPr>
              <p:cNvPr id="8" name="TextBox 7">
                <a:extLst>
                  <a:ext uri="{FF2B5EF4-FFF2-40B4-BE49-F238E27FC236}">
                    <a16:creationId xmlns:a16="http://schemas.microsoft.com/office/drawing/2014/main" id="{DF36BD9E-BC85-47DC-A192-2D7EFD46812F}"/>
                  </a:ext>
                </a:extLst>
              </p:cNvPr>
              <p:cNvSpPr txBox="1">
                <a:spLocks noRot="1" noChangeAspect="1" noMove="1" noResize="1" noEditPoints="1" noAdjustHandles="1" noChangeArrowheads="1" noChangeShapeType="1" noTextEdit="1"/>
              </p:cNvSpPr>
              <p:nvPr/>
            </p:nvSpPr>
            <p:spPr>
              <a:xfrm>
                <a:off x="2115195" y="1750667"/>
                <a:ext cx="514885" cy="369588"/>
              </a:xfrm>
              <a:prstGeom prst="rect">
                <a:avLst/>
              </a:prstGeom>
              <a:blipFill>
                <a:blip r:embed="rId5"/>
                <a:stretch>
                  <a:fillRect b="-819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A5B40061-B146-4607-8A7A-FBB2BFF7BA83}"/>
                  </a:ext>
                </a:extLst>
              </p:cNvPr>
              <p:cNvSpPr txBox="1"/>
              <p:nvPr/>
            </p:nvSpPr>
            <p:spPr>
              <a:xfrm>
                <a:off x="8783125" y="2221522"/>
                <a:ext cx="518795" cy="37689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n-US" sz="1800" b="0" i="1" dirty="0" smtClean="0">
                              <a:solidFill>
                                <a:schemeClr val="tx1"/>
                              </a:solidFill>
                              <a:latin typeface="Cambria Math" panose="02040503050406030204" pitchFamily="18" charset="0"/>
                            </a:rPr>
                          </m:ctrlPr>
                        </m:sSubSupPr>
                        <m:e>
                          <m:r>
                            <a:rPr lang="en-US" sz="1800" b="0" i="1" dirty="0" smtClean="0">
                              <a:solidFill>
                                <a:schemeClr val="tx1"/>
                              </a:solidFill>
                              <a:latin typeface="Cambria Math" panose="02040503050406030204" pitchFamily="18" charset="0"/>
                            </a:rPr>
                            <m:t>𝑔</m:t>
                          </m:r>
                        </m:e>
                        <m:sub>
                          <m:r>
                            <a:rPr lang="en-US" sz="1800" b="0" i="1" dirty="0" smtClean="0">
                              <a:solidFill>
                                <a:schemeClr val="tx1"/>
                              </a:solidFill>
                              <a:latin typeface="Cambria Math" panose="02040503050406030204" pitchFamily="18" charset="0"/>
                            </a:rPr>
                            <m:t>𝑖</m:t>
                          </m:r>
                        </m:sub>
                        <m:sup>
                          <m:r>
                            <a:rPr lang="en-US" sz="1800" b="0" i="1" dirty="0" smtClean="0">
                              <a:solidFill>
                                <a:schemeClr val="tx1"/>
                              </a:solidFill>
                              <a:latin typeface="Cambria Math" panose="02040503050406030204" pitchFamily="18" charset="0"/>
                            </a:rPr>
                            <m:t>+</m:t>
                          </m:r>
                        </m:sup>
                      </m:sSubSup>
                    </m:oMath>
                  </m:oMathPara>
                </a14:m>
                <a:endParaRPr lang="en-US" sz="1800" b="0" dirty="0">
                  <a:solidFill>
                    <a:schemeClr val="tx1"/>
                  </a:solidFill>
                </a:endParaRPr>
              </a:p>
            </p:txBody>
          </p:sp>
        </mc:Choice>
        <mc:Fallback xmlns="">
          <p:sp>
            <p:nvSpPr>
              <p:cNvPr id="9" name="TextBox 8">
                <a:extLst>
                  <a:ext uri="{FF2B5EF4-FFF2-40B4-BE49-F238E27FC236}">
                    <a16:creationId xmlns:a16="http://schemas.microsoft.com/office/drawing/2014/main" id="{A5B40061-B146-4607-8A7A-FBB2BFF7BA83}"/>
                  </a:ext>
                </a:extLst>
              </p:cNvPr>
              <p:cNvSpPr txBox="1">
                <a:spLocks noRot="1" noChangeAspect="1" noMove="1" noResize="1" noEditPoints="1" noAdjustHandles="1" noChangeArrowheads="1" noChangeShapeType="1" noTextEdit="1"/>
              </p:cNvSpPr>
              <p:nvPr/>
            </p:nvSpPr>
            <p:spPr>
              <a:xfrm>
                <a:off x="8783125" y="2221522"/>
                <a:ext cx="518795" cy="376898"/>
              </a:xfrm>
              <a:prstGeom prst="rect">
                <a:avLst/>
              </a:prstGeom>
              <a:blipFill>
                <a:blip r:embed="rId6"/>
                <a:stretch>
                  <a:fillRect b="-806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5FA6C969-38A2-4733-8788-950AF3A5A1AD}"/>
                  </a:ext>
                </a:extLst>
              </p:cNvPr>
              <p:cNvSpPr txBox="1"/>
              <p:nvPr/>
            </p:nvSpPr>
            <p:spPr>
              <a:xfrm>
                <a:off x="8765295" y="1707703"/>
                <a:ext cx="518795" cy="36958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n-US" sz="1800" b="0" i="1" dirty="0" smtClean="0">
                              <a:solidFill>
                                <a:schemeClr val="tx1"/>
                              </a:solidFill>
                              <a:latin typeface="Cambria Math" panose="02040503050406030204" pitchFamily="18" charset="0"/>
                            </a:rPr>
                          </m:ctrlPr>
                        </m:sSubSupPr>
                        <m:e>
                          <m:r>
                            <a:rPr lang="en-US" sz="1800" b="0" i="1" dirty="0" smtClean="0">
                              <a:solidFill>
                                <a:schemeClr val="tx1"/>
                              </a:solidFill>
                              <a:latin typeface="Cambria Math" panose="02040503050406030204" pitchFamily="18" charset="0"/>
                            </a:rPr>
                            <m:t>𝑔</m:t>
                          </m:r>
                        </m:e>
                        <m:sub>
                          <m:r>
                            <a:rPr lang="en-US" sz="1800" b="0" i="1" dirty="0" smtClean="0">
                              <a:solidFill>
                                <a:schemeClr val="tx1"/>
                              </a:solidFill>
                              <a:latin typeface="Cambria Math" panose="02040503050406030204" pitchFamily="18" charset="0"/>
                            </a:rPr>
                            <m:t>𝑖</m:t>
                          </m:r>
                        </m:sub>
                        <m:sup>
                          <m:r>
                            <a:rPr lang="en-US" sz="1800" b="0" i="1" dirty="0" smtClean="0">
                              <a:solidFill>
                                <a:schemeClr val="tx1"/>
                              </a:solidFill>
                              <a:latin typeface="Cambria Math" panose="02040503050406030204" pitchFamily="18" charset="0"/>
                            </a:rPr>
                            <m:t>−</m:t>
                          </m:r>
                        </m:sup>
                      </m:sSubSup>
                    </m:oMath>
                  </m:oMathPara>
                </a14:m>
                <a:endParaRPr lang="en-US" sz="1800" b="0" dirty="0">
                  <a:solidFill>
                    <a:schemeClr val="tx1"/>
                  </a:solidFill>
                </a:endParaRPr>
              </a:p>
            </p:txBody>
          </p:sp>
        </mc:Choice>
        <mc:Fallback xmlns="">
          <p:sp>
            <p:nvSpPr>
              <p:cNvPr id="10" name="TextBox 9">
                <a:extLst>
                  <a:ext uri="{FF2B5EF4-FFF2-40B4-BE49-F238E27FC236}">
                    <a16:creationId xmlns:a16="http://schemas.microsoft.com/office/drawing/2014/main" id="{5FA6C969-38A2-4733-8788-950AF3A5A1AD}"/>
                  </a:ext>
                </a:extLst>
              </p:cNvPr>
              <p:cNvSpPr txBox="1">
                <a:spLocks noRot="1" noChangeAspect="1" noMove="1" noResize="1" noEditPoints="1" noAdjustHandles="1" noChangeArrowheads="1" noChangeShapeType="1" noTextEdit="1"/>
              </p:cNvSpPr>
              <p:nvPr/>
            </p:nvSpPr>
            <p:spPr>
              <a:xfrm>
                <a:off x="8765295" y="1707703"/>
                <a:ext cx="518795" cy="369588"/>
              </a:xfrm>
              <a:prstGeom prst="rect">
                <a:avLst/>
              </a:prstGeom>
              <a:blipFill>
                <a:blip r:embed="rId7"/>
                <a:stretch>
                  <a:fillRect b="-819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67AB09E8-120F-46FD-92D7-58004AFFFB63}"/>
                  </a:ext>
                </a:extLst>
              </p:cNvPr>
              <p:cNvSpPr txBox="1"/>
              <p:nvPr/>
            </p:nvSpPr>
            <p:spPr>
              <a:xfrm>
                <a:off x="9590965" y="1935461"/>
                <a:ext cx="1402885"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000" b="0" i="1" dirty="0" smtClean="0">
                          <a:solidFill>
                            <a:schemeClr val="tx1"/>
                          </a:solidFill>
                          <a:latin typeface="Cambria Math" panose="02040503050406030204" pitchFamily="18" charset="0"/>
                        </a:rPr>
                        <m:t>𝑖</m:t>
                      </m:r>
                      <m:r>
                        <a:rPr lang="en-US" sz="2000" b="0" i="1" dirty="0" smtClean="0">
                          <a:solidFill>
                            <a:schemeClr val="tx1"/>
                          </a:solidFill>
                          <a:latin typeface="Cambria Math" panose="02040503050406030204" pitchFamily="18" charset="0"/>
                        </a:rPr>
                        <m:t>=1,2,3,4</m:t>
                      </m:r>
                    </m:oMath>
                  </m:oMathPara>
                </a14:m>
                <a:endParaRPr lang="en-US" sz="2000" b="0" dirty="0">
                  <a:solidFill>
                    <a:schemeClr val="tx1"/>
                  </a:solidFill>
                </a:endParaRPr>
              </a:p>
            </p:txBody>
          </p:sp>
        </mc:Choice>
        <mc:Fallback xmlns="">
          <p:sp>
            <p:nvSpPr>
              <p:cNvPr id="11" name="TextBox 10">
                <a:extLst>
                  <a:ext uri="{FF2B5EF4-FFF2-40B4-BE49-F238E27FC236}">
                    <a16:creationId xmlns:a16="http://schemas.microsoft.com/office/drawing/2014/main" id="{67AB09E8-120F-46FD-92D7-58004AFFFB63}"/>
                  </a:ext>
                </a:extLst>
              </p:cNvPr>
              <p:cNvSpPr txBox="1">
                <a:spLocks noRot="1" noChangeAspect="1" noMove="1" noResize="1" noEditPoints="1" noAdjustHandles="1" noChangeArrowheads="1" noChangeShapeType="1" noTextEdit="1"/>
              </p:cNvSpPr>
              <p:nvPr/>
            </p:nvSpPr>
            <p:spPr>
              <a:xfrm>
                <a:off x="9590965" y="1935461"/>
                <a:ext cx="1402885" cy="400110"/>
              </a:xfrm>
              <a:prstGeom prst="rect">
                <a:avLst/>
              </a:prstGeom>
              <a:blipFill>
                <a:blip r:embed="rId8"/>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7162076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1130</Words>
  <Application>Microsoft Office PowerPoint</Application>
  <PresentationFormat>Widescreen</PresentationFormat>
  <Paragraphs>189</Paragraphs>
  <Slides>16</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Arial</vt:lpstr>
      <vt:lpstr>Cambria Math</vt:lpstr>
      <vt:lpstr>Symbol</vt:lpstr>
      <vt:lpstr>Times New Roman</vt:lpstr>
      <vt:lpstr>Office Theme</vt:lpstr>
      <vt:lpstr>Document</vt:lpstr>
      <vt:lpstr>PHY Signaling for Adaptive Repetition of 11p PPDU </vt:lpstr>
      <vt:lpstr>PowerPoint Presentation</vt:lpstr>
      <vt:lpstr>Recap: the benefit of 11p PPDU adaptive repetition</vt:lpstr>
      <vt:lpstr>Motivation: Extra subcarriers at L-SIG/RL-SIG in 11ax</vt:lpstr>
      <vt:lpstr>11p PPDU Transmission from 11bd devices</vt:lpstr>
      <vt:lpstr>A Possible Repetition Transmission Procedure</vt:lpstr>
      <vt:lpstr>A Possible Receiving Procedure</vt:lpstr>
      <vt:lpstr>Potential Issues</vt:lpstr>
      <vt:lpstr>Simulation Assumptions and Setup</vt:lpstr>
      <vt:lpstr>Impact to 11p receiver performance</vt:lpstr>
      <vt:lpstr>False Alarm vs Detection for legacy 11p PPDU</vt:lpstr>
      <vt:lpstr>New transmission vs Retransmission Detection Error Rate</vt:lpstr>
      <vt:lpstr>Inter-Channel Interference</vt:lpstr>
      <vt:lpstr>Conclusion</vt:lpstr>
      <vt:lpstr>References</vt:lpstr>
      <vt:lpstr>SP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2019-09-16T09:10:31Z</dcterms:created>
  <dcterms:modified xsi:type="dcterms:W3CDTF">2019-09-16T09:10:40Z</dcterms:modified>
</cp:coreProperties>
</file>