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392" r:id="rId4"/>
    <p:sldId id="400" r:id="rId5"/>
    <p:sldId id="396" r:id="rId6"/>
    <p:sldId id="395" r:id="rId7"/>
    <p:sldId id="394" r:id="rId8"/>
    <p:sldId id="402" r:id="rId9"/>
    <p:sldId id="349" r:id="rId10"/>
    <p:sldId id="359" r:id="rId11"/>
    <p:sldId id="398" r:id="rId12"/>
    <p:sldId id="401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ger Marks" initials="RBM" lastIdx="9" clrIdx="0"/>
  <p:cmAuthor id="1" name="Lvyunping (Lily)" initials="L(" lastIdx="2" clrIdx="1">
    <p:extLst>
      <p:ext uri="{19B8F6BF-5375-455C-9EA6-DF929625EA0E}">
        <p15:presenceInfo xmlns:p15="http://schemas.microsoft.com/office/powerpoint/2012/main" userId="S-1-5-21-147214757-305610072-1517763936-4288004" providerId="AD"/>
      </p:ext>
    </p:extLst>
  </p:cmAuthor>
  <p:cmAuthor id="2" name="Guoyuchen (Jason Yuchen Guo)" initials="G(YG" lastIdx="6" clrIdx="2">
    <p:extLst>
      <p:ext uri="{19B8F6BF-5375-455C-9EA6-DF929625EA0E}">
        <p15:presenceInfo xmlns:p15="http://schemas.microsoft.com/office/powerpoint/2012/main" userId="S-1-5-21-147214757-305610072-1517763936-2594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CCFFCC"/>
    <a:srgbClr val="CC9900"/>
    <a:srgbClr val="B3E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02" autoAdjust="0"/>
    <p:restoredTop sz="94080" autoAdjust="0"/>
  </p:normalViewPr>
  <p:slideViewPr>
    <p:cSldViewPr>
      <p:cViewPr varScale="1">
        <p:scale>
          <a:sx n="66" d="100"/>
          <a:sy n="66" d="100"/>
        </p:scale>
        <p:origin x="1612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360" y="6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42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1200" b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46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35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Marks, et al., Huawei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Marks, et al.,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802.11-19/1595r0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Consideration on Joint 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700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 smtClean="0"/>
              <a:t>2019-09</a:t>
            </a:r>
            <a:endParaRPr lang="en-US" sz="2000" b="0" dirty="0"/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Table"/>
          <p:cNvGraphicFramePr/>
          <p:nvPr>
            <p:extLst>
              <p:ext uri="{D42A27DB-BD31-4B8C-83A1-F6EECF244321}">
                <p14:modId xmlns:p14="http://schemas.microsoft.com/office/powerpoint/2010/main" val="3271576019"/>
              </p:ext>
            </p:extLst>
          </p:nvPr>
        </p:nvGraphicFramePr>
        <p:xfrm>
          <a:off x="685800" y="2971800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email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Bo (Boyce)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Yang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smtClean="0">
                          <a:latin typeface="+mj-lt"/>
                        </a:rPr>
                        <a:t>Huawei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err="1" smtClean="0">
                          <a:latin typeface="+mj-lt"/>
                        </a:rPr>
                        <a:t>Yunping</a:t>
                      </a:r>
                      <a:r>
                        <a:rPr lang="en-US" altLang="zh-CN" sz="1400" dirty="0" smtClean="0">
                          <a:latin typeface="+mj-lt"/>
                        </a:rPr>
                        <a:t> (Lily)</a:t>
                      </a:r>
                      <a:r>
                        <a:rPr lang="en-US" altLang="zh-CN" sz="1400" baseline="0" dirty="0" smtClean="0">
                          <a:latin typeface="+mj-lt"/>
                        </a:rPr>
                        <a:t> </a:t>
                      </a:r>
                      <a:r>
                        <a:rPr lang="en-US" altLang="zh-CN" sz="1400" baseline="0" dirty="0" err="1" smtClean="0">
                          <a:latin typeface="+mj-lt"/>
                        </a:rPr>
                        <a:t>Lv</a:t>
                      </a:r>
                      <a:endParaRPr lang="en-US" altLang="zh-CN" sz="1400" dirty="0" smtClean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lvyunping@huawei.com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Peng (Paul) Chen</a:t>
                      </a:r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896544"/>
          </a:xfrm>
        </p:spPr>
        <p:txBody>
          <a:bodyPr/>
          <a:lstStyle/>
          <a:p>
            <a:r>
              <a:rPr lang="en-US" sz="1400" dirty="0"/>
              <a:t>[1] 11-19-1089-00-00be-joint-transmissions-backhaul-and-gain-state-issues</a:t>
            </a:r>
            <a:endParaRPr lang="en-US" sz="1400" dirty="0" smtClean="0"/>
          </a:p>
          <a:p>
            <a:r>
              <a:rPr kumimoji="1" lang="en-US" altLang="ja-JP" sz="1400" dirty="0" smtClean="0"/>
              <a:t>[2] ITU-T </a:t>
            </a:r>
            <a:r>
              <a:rPr kumimoji="1" lang="en-US" altLang="ja-JP" sz="1400" dirty="0"/>
              <a:t>G.8261-</a:t>
            </a:r>
            <a:r>
              <a:rPr kumimoji="1" lang="en-US" altLang="zh-CN" sz="1400" dirty="0"/>
              <a:t>Timing </a:t>
            </a:r>
            <a:r>
              <a:rPr lang="en-US" altLang="zh-CN" sz="1400" dirty="0"/>
              <a:t>and synchronization aspects in packet </a:t>
            </a:r>
            <a:r>
              <a:rPr lang="en-US" altLang="zh-CN" sz="1400" dirty="0" smtClean="0"/>
              <a:t>networks</a:t>
            </a:r>
            <a:endParaRPr kumimoji="1" lang="en-US" altLang="ja-JP" sz="1400" dirty="0" smtClean="0"/>
          </a:p>
          <a:p>
            <a:r>
              <a:rPr kumimoji="1" lang="en-US" altLang="ja-JP" sz="1400" dirty="0"/>
              <a:t>[3] </a:t>
            </a:r>
            <a:r>
              <a:rPr kumimoji="1" lang="en-US" altLang="ja-JP" sz="1400" dirty="0" smtClean="0"/>
              <a:t>11-19-1092-01-00be-evaluation-of-joint-transmission</a:t>
            </a:r>
          </a:p>
          <a:p>
            <a:r>
              <a:rPr kumimoji="1" lang="en-US" altLang="ja-JP" sz="1400" dirty="0"/>
              <a:t>[4] </a:t>
            </a:r>
            <a:r>
              <a:rPr kumimoji="1" lang="en-US" altLang="ja-JP" sz="1400" dirty="0" smtClean="0"/>
              <a:t>11-19-0800-00-00be-joint-processing-mu-mimo-update</a:t>
            </a:r>
          </a:p>
          <a:p>
            <a:r>
              <a:rPr kumimoji="1" lang="en-US" altLang="ja-JP" sz="1400" dirty="0"/>
              <a:t>[5] 11-19-0094-00-0eht-joint-processing-mu-mimo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0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grpSp>
        <p:nvGrpSpPr>
          <p:cNvPr id="6" name="组合 5"/>
          <p:cNvGrpSpPr/>
          <p:nvPr/>
        </p:nvGrpSpPr>
        <p:grpSpPr>
          <a:xfrm>
            <a:off x="696912" y="1869771"/>
            <a:ext cx="7704856" cy="4224642"/>
            <a:chOff x="1007798" y="1599834"/>
            <a:chExt cx="5300812" cy="3166719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07798" y="1599834"/>
              <a:ext cx="5300812" cy="3166719"/>
            </a:xfrm>
            <a:prstGeom prst="rect">
              <a:avLst/>
            </a:prstGeom>
          </p:spPr>
        </p:pic>
        <p:sp>
          <p:nvSpPr>
            <p:cNvPr id="8" name="圆角矩形 7"/>
            <p:cNvSpPr/>
            <p:nvPr/>
          </p:nvSpPr>
          <p:spPr bwMode="auto">
            <a:xfrm>
              <a:off x="4698460" y="3064213"/>
              <a:ext cx="1254868" cy="418289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222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0" name="文本框 9"/>
          <p:cNvSpPr txBox="1"/>
          <p:nvPr/>
        </p:nvSpPr>
        <p:spPr>
          <a:xfrm>
            <a:off x="504056" y="1531249"/>
            <a:ext cx="7319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>
                <a:solidFill>
                  <a:schemeClr val="tx1"/>
                </a:solidFill>
              </a:rPr>
              <a:t>Backhual</a:t>
            </a:r>
            <a:r>
              <a:rPr lang="en-US" altLang="zh-CN" dirty="0" smtClean="0">
                <a:solidFill>
                  <a:schemeClr val="tx1"/>
                </a:solidFill>
              </a:rPr>
              <a:t> bandwidth requirement of another architecture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6208382" y="3087138"/>
            <a:ext cx="734731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7990920" y="3087138"/>
            <a:ext cx="734731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" name="肘形连接符 12"/>
          <p:cNvCxnSpPr>
            <a:endCxn id="11" idx="0"/>
          </p:cNvCxnSpPr>
          <p:nvPr/>
        </p:nvCxnSpPr>
        <p:spPr bwMode="auto">
          <a:xfrm rot="5400000">
            <a:off x="6484436" y="2519139"/>
            <a:ext cx="659311" cy="476686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肘形连接符 13"/>
          <p:cNvCxnSpPr/>
          <p:nvPr/>
        </p:nvCxnSpPr>
        <p:spPr bwMode="auto">
          <a:xfrm rot="16200000" flipH="1">
            <a:off x="7781709" y="2513572"/>
            <a:ext cx="692427" cy="454703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矩形 14"/>
          <p:cNvSpPr/>
          <p:nvPr/>
        </p:nvSpPr>
        <p:spPr bwMode="auto">
          <a:xfrm>
            <a:off x="6588224" y="2228682"/>
            <a:ext cx="1785549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Central processor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椭圆 15"/>
          <p:cNvSpPr/>
          <p:nvPr/>
        </p:nvSpPr>
        <p:spPr bwMode="auto">
          <a:xfrm>
            <a:off x="6156176" y="4444010"/>
            <a:ext cx="864096" cy="43204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椭圆 16"/>
          <p:cNvSpPr/>
          <p:nvPr/>
        </p:nvSpPr>
        <p:spPr bwMode="auto">
          <a:xfrm>
            <a:off x="7941725" y="4444010"/>
            <a:ext cx="864096" cy="43204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直接连接符 17"/>
          <p:cNvCxnSpPr>
            <a:stCxn id="11" idx="2"/>
            <a:endCxn id="16" idx="0"/>
          </p:cNvCxnSpPr>
          <p:nvPr/>
        </p:nvCxnSpPr>
        <p:spPr bwMode="auto">
          <a:xfrm>
            <a:off x="6575748" y="3519186"/>
            <a:ext cx="12476" cy="9248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>
            <a:off x="8328484" y="3519186"/>
            <a:ext cx="12476" cy="9248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H="1">
            <a:off x="6388402" y="2516714"/>
            <a:ext cx="168848" cy="4989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9" name="文本框 28"/>
          <p:cNvSpPr txBox="1"/>
          <p:nvPr/>
        </p:nvSpPr>
        <p:spPr>
          <a:xfrm>
            <a:off x="6038126" y="260592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I/Q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515432" y="2627664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I/Q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直接连接符 30"/>
          <p:cNvCxnSpPr/>
          <p:nvPr/>
        </p:nvCxnSpPr>
        <p:spPr bwMode="auto">
          <a:xfrm>
            <a:off x="8344342" y="2540785"/>
            <a:ext cx="266554" cy="5129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3" name="文本框 32"/>
          <p:cNvSpPr txBox="1"/>
          <p:nvPr/>
        </p:nvSpPr>
        <p:spPr>
          <a:xfrm>
            <a:off x="466653" y="2134797"/>
            <a:ext cx="5422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chemeClr val="tx1"/>
                </a:solidFill>
              </a:rPr>
              <a:t>APs are connected with a central processor which process the </a:t>
            </a:r>
            <a:r>
              <a:rPr lang="en-US" altLang="zh-CN" sz="1800" dirty="0" err="1" smtClean="0">
                <a:solidFill>
                  <a:schemeClr val="tx1"/>
                </a:solidFill>
              </a:rPr>
              <a:t>precoded</a:t>
            </a:r>
            <a:r>
              <a:rPr lang="en-US" altLang="zh-CN" sz="1800" dirty="0" smtClean="0">
                <a:solidFill>
                  <a:schemeClr val="tx1"/>
                </a:solidFill>
              </a:rPr>
              <a:t> data.</a:t>
            </a:r>
          </a:p>
          <a:p>
            <a:r>
              <a:rPr lang="en-US" altLang="zh-CN" sz="1800" dirty="0" smtClean="0">
                <a:solidFill>
                  <a:schemeClr val="tx1"/>
                </a:solidFill>
              </a:rPr>
              <a:t>I/Q data is exchanged between central processor and AP.  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438954" y="3240208"/>
            <a:ext cx="5422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chemeClr val="tx1"/>
                </a:solidFill>
              </a:rPr>
              <a:t>Assume 80MHz, four 4 </a:t>
            </a:r>
            <a:r>
              <a:rPr lang="en-US" altLang="zh-CN" sz="1800" dirty="0" err="1" smtClean="0">
                <a:solidFill>
                  <a:schemeClr val="tx1"/>
                </a:solidFill>
              </a:rPr>
              <a:t>Tx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smtClean="0">
                <a:solidFill>
                  <a:schemeClr val="tx1"/>
                </a:solidFill>
              </a:rPr>
              <a:t>APs scenario, I/Q size 8bit</a:t>
            </a:r>
          </a:p>
          <a:p>
            <a:endParaRPr lang="en-US" altLang="zh-CN" sz="1800">
              <a:solidFill>
                <a:schemeClr val="tx1"/>
              </a:solidFill>
            </a:endParaRPr>
          </a:p>
          <a:p>
            <a:r>
              <a:rPr lang="en-US" altLang="zh-CN" sz="1800">
                <a:solidFill>
                  <a:schemeClr val="tx1"/>
                </a:solidFill>
              </a:rPr>
              <a:t>8</a:t>
            </a:r>
            <a:r>
              <a:rPr lang="en-US" altLang="zh-CN" sz="1800" smtClean="0">
                <a:solidFill>
                  <a:schemeClr val="tx1"/>
                </a:solidFill>
              </a:rPr>
              <a:t>*2*(242*4)/16us * 4 = 3.87Gbps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82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64059"/>
            <a:ext cx="7770813" cy="47113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Joint </a:t>
            </a:r>
            <a:r>
              <a:rPr lang="en-US" sz="2000" dirty="0" smtClean="0"/>
              <a:t>transmission </a:t>
            </a:r>
            <a:r>
              <a:rPr lang="en-US" sz="2000" dirty="0"/>
              <a:t>(JT) </a:t>
            </a:r>
            <a:r>
              <a:rPr lang="en-US" sz="2000" dirty="0" smtClean="0"/>
              <a:t>as one candidate </a:t>
            </a:r>
            <a:r>
              <a:rPr lang="en-US" altLang="zh-CN" sz="2000" dirty="0" smtClean="0"/>
              <a:t>scheme </a:t>
            </a:r>
            <a:r>
              <a:rPr lang="en-US" sz="2000" dirty="0" smtClean="0"/>
              <a:t>in multi AP has </a:t>
            </a:r>
            <a:r>
              <a:rPr lang="en-US" sz="2000" dirty="0"/>
              <a:t>been discussed </a:t>
            </a:r>
            <a:r>
              <a:rPr lang="en-US" altLang="zh-CN" sz="2000" dirty="0" smtClean="0"/>
              <a:t>in </a:t>
            </a:r>
            <a:r>
              <a:rPr lang="en-US" altLang="zh-CN" sz="2000" dirty="0" err="1" smtClean="0"/>
              <a:t>TGbe</a:t>
            </a:r>
            <a:r>
              <a:rPr lang="en-US" altLang="zh-CN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general, </a:t>
            </a:r>
            <a:r>
              <a:rPr lang="en-US" altLang="zh-CN" sz="2000" dirty="0" smtClean="0"/>
              <a:t>the gain of JT is </a:t>
            </a:r>
            <a:r>
              <a:rPr lang="en-US" altLang="zh-CN" sz="2000" dirty="0" smtClean="0">
                <a:solidFill>
                  <a:schemeClr val="tx1"/>
                </a:solidFill>
              </a:rPr>
              <a:t>very</a:t>
            </a:r>
            <a:r>
              <a:rPr lang="en-US" altLang="zh-CN" sz="2000" dirty="0" smtClean="0">
                <a:solidFill>
                  <a:schemeClr val="accent1"/>
                </a:solidFill>
              </a:rPr>
              <a:t> </a:t>
            </a:r>
            <a:r>
              <a:rPr lang="en-US" altLang="zh-CN" sz="2000" dirty="0" smtClean="0"/>
              <a:t>attractive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while on the other hand, </a:t>
            </a:r>
            <a:r>
              <a:rPr lang="en-US" altLang="zh-CN" sz="2000" dirty="0" smtClean="0"/>
              <a:t>JT has stringent requirement </a:t>
            </a:r>
            <a:r>
              <a:rPr lang="en-US" altLang="zh-CN" sz="2000" dirty="0"/>
              <a:t>as well</a:t>
            </a:r>
            <a:r>
              <a:rPr lang="en-US" altLang="zh-CN" sz="2000" dirty="0" smtClean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Following challenges have been mentioned in </a:t>
            </a:r>
            <a:r>
              <a:rPr lang="en-US" altLang="zh-CN" sz="2000" dirty="0" err="1" smtClean="0"/>
              <a:t>TGbe</a:t>
            </a:r>
            <a:r>
              <a:rPr lang="en-US" altLang="zh-CN" sz="2000" dirty="0" smtClean="0"/>
              <a:t> till now. </a:t>
            </a: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Heavy load on backhaul </a:t>
            </a:r>
            <a:r>
              <a:rPr lang="en-US" altLang="zh-CN" sz="1600" dirty="0" smtClean="0">
                <a:solidFill>
                  <a:schemeClr val="accent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Stringent </a:t>
            </a:r>
            <a:r>
              <a:rPr lang="en-US" altLang="zh-CN" sz="1600" dirty="0"/>
              <a:t>synchronization requirement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presentation, we analyze the feasibility to exploit </a:t>
            </a:r>
            <a:r>
              <a:rPr lang="en-US" altLang="zh-CN" sz="2000" dirty="0" smtClean="0"/>
              <a:t>JT </a:t>
            </a:r>
            <a:r>
              <a:rPr lang="en-US" altLang="zh-CN" sz="2000" dirty="0" smtClean="0">
                <a:solidFill>
                  <a:schemeClr val="tx1"/>
                </a:solidFill>
              </a:rPr>
              <a:t>in scenarios</a:t>
            </a:r>
            <a:r>
              <a:rPr lang="en-US" altLang="zh-CN" sz="2000" dirty="0" smtClean="0">
                <a:solidFill>
                  <a:schemeClr val="accent1"/>
                </a:solidFill>
              </a:rPr>
              <a:t> </a:t>
            </a:r>
            <a:r>
              <a:rPr lang="en-US" altLang="zh-CN" sz="2000" dirty="0" smtClean="0"/>
              <a:t>with wired backhaul, such as enterprise </a:t>
            </a:r>
            <a:r>
              <a:rPr lang="en-US" altLang="zh-CN" sz="2000" dirty="0" smtClean="0">
                <a:solidFill>
                  <a:schemeClr val="tx1"/>
                </a:solidFill>
              </a:rPr>
              <a:t>market, and some residential market</a:t>
            </a:r>
            <a:r>
              <a:rPr lang="en-US" altLang="zh-CN" sz="2000" dirty="0" smtClean="0"/>
              <a:t>.</a:t>
            </a:r>
            <a:endParaRPr lang="en-US" altLang="zh-CN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1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50" name="Content Placeholder 2"/>
          <p:cNvSpPr txBox="1">
            <a:spLocks/>
          </p:cNvSpPr>
          <p:nvPr/>
        </p:nvSpPr>
        <p:spPr bwMode="auto">
          <a:xfrm>
            <a:off x="669796" y="1683570"/>
            <a:ext cx="7786817" cy="2465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</a:t>
            </a:r>
            <a:r>
              <a:rPr lang="en-US" altLang="zh-CN" sz="2000" dirty="0" smtClean="0"/>
              <a:t>enterprise, </a:t>
            </a:r>
            <a:r>
              <a:rPr lang="en-US" altLang="zh-CN" sz="2000" dirty="0"/>
              <a:t>such as </a:t>
            </a:r>
            <a:r>
              <a:rPr lang="en-US" altLang="zh-CN" sz="2000" dirty="0" smtClean="0">
                <a:solidFill>
                  <a:schemeClr val="tx1"/>
                </a:solidFill>
              </a:rPr>
              <a:t>campus, schools</a:t>
            </a:r>
            <a:r>
              <a:rPr lang="en-US" altLang="zh-CN" sz="2000" dirty="0">
                <a:solidFill>
                  <a:schemeClr val="tx1"/>
                </a:solidFill>
              </a:rPr>
              <a:t>, subway\railway\airport </a:t>
            </a:r>
            <a:r>
              <a:rPr lang="en-US" altLang="zh-CN" sz="2000" dirty="0" smtClean="0">
                <a:solidFill>
                  <a:schemeClr val="tx1"/>
                </a:solidFill>
              </a:rPr>
              <a:t>stations, malls\hotels\stadiums, hospital, warehouse, </a:t>
            </a:r>
            <a:r>
              <a:rPr lang="en-US" altLang="zh-CN" sz="2000" dirty="0" smtClean="0"/>
              <a:t>it is common that AP </a:t>
            </a:r>
            <a:r>
              <a:rPr lang="en-US" altLang="zh-CN" sz="2000" dirty="0"/>
              <a:t>backhaul </a:t>
            </a:r>
            <a:r>
              <a:rPr lang="en-US" altLang="zh-CN" sz="2000" dirty="0" smtClean="0"/>
              <a:t>is </a:t>
            </a:r>
            <a:r>
              <a:rPr lang="en-US" altLang="zh-CN" sz="2000" dirty="0">
                <a:solidFill>
                  <a:schemeClr val="tx1"/>
                </a:solidFill>
              </a:rPr>
              <a:t>wired</a:t>
            </a:r>
            <a:r>
              <a:rPr lang="en-US" altLang="zh-CN" sz="2000" dirty="0"/>
              <a:t> Ethernet </a:t>
            </a:r>
            <a:r>
              <a:rPr lang="en-US" altLang="zh-CN" sz="2000" dirty="0" smtClean="0"/>
              <a:t>network.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A typical office WLAN consists of APs, switch(</a:t>
            </a:r>
            <a:r>
              <a:rPr lang="en-US" altLang="zh-CN" sz="2000" dirty="0" err="1" smtClean="0"/>
              <a:t>es</a:t>
            </a:r>
            <a:r>
              <a:rPr lang="en-US" altLang="zh-CN" sz="20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APs are connected to switch(</a:t>
            </a:r>
            <a:r>
              <a:rPr lang="en-US" altLang="zh-CN" sz="1600" dirty="0" err="1" smtClean="0"/>
              <a:t>es</a:t>
            </a:r>
            <a:r>
              <a:rPr lang="en-US" altLang="zh-CN" sz="1600" dirty="0" smtClean="0"/>
              <a:t>) exchanging Ethernet packets. </a:t>
            </a:r>
          </a:p>
          <a:p>
            <a:pPr marL="457200" lvl="1" indent="0"/>
            <a:endParaRPr lang="en-US" altLang="zh-CN" sz="1600" dirty="0"/>
          </a:p>
        </p:txBody>
      </p:sp>
      <p:sp>
        <p:nvSpPr>
          <p:cNvPr id="7" name="矩形 6"/>
          <p:cNvSpPr/>
          <p:nvPr/>
        </p:nvSpPr>
        <p:spPr bwMode="auto">
          <a:xfrm>
            <a:off x="5644794" y="4846085"/>
            <a:ext cx="734731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6012160" y="3865626"/>
            <a:ext cx="1785549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800" dirty="0" smtClean="0"/>
              <a:t>Switch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8" name="矩形 147"/>
          <p:cNvSpPr/>
          <p:nvPr/>
        </p:nvSpPr>
        <p:spPr bwMode="auto">
          <a:xfrm>
            <a:off x="7427332" y="4846085"/>
            <a:ext cx="734731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肘形连接符 13"/>
          <p:cNvCxnSpPr>
            <a:endCxn id="7" idx="0"/>
          </p:cNvCxnSpPr>
          <p:nvPr/>
        </p:nvCxnSpPr>
        <p:spPr bwMode="auto">
          <a:xfrm rot="5400000">
            <a:off x="5920848" y="4278086"/>
            <a:ext cx="659311" cy="476686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肘形连接符 17"/>
          <p:cNvCxnSpPr/>
          <p:nvPr/>
        </p:nvCxnSpPr>
        <p:spPr bwMode="auto">
          <a:xfrm rot="16200000" flipH="1">
            <a:off x="7218121" y="4272519"/>
            <a:ext cx="692427" cy="454703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5" name="Picture 9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55" y="3880212"/>
            <a:ext cx="3384302" cy="20690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1" name="椭圆 20"/>
          <p:cNvSpPr/>
          <p:nvPr/>
        </p:nvSpPr>
        <p:spPr bwMode="auto">
          <a:xfrm>
            <a:off x="5580112" y="5517232"/>
            <a:ext cx="864096" cy="43204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7365661" y="5517232"/>
            <a:ext cx="864096" cy="43204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接连接符 22"/>
          <p:cNvCxnSpPr>
            <a:stCxn id="21" idx="0"/>
            <a:endCxn id="7" idx="2"/>
          </p:cNvCxnSpPr>
          <p:nvPr/>
        </p:nvCxnSpPr>
        <p:spPr bwMode="auto">
          <a:xfrm flipV="1">
            <a:off x="6012160" y="5278133"/>
            <a:ext cx="0" cy="2390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/>
          <p:cNvCxnSpPr>
            <a:stCxn id="22" idx="0"/>
            <a:endCxn id="148" idx="2"/>
          </p:cNvCxnSpPr>
          <p:nvPr/>
        </p:nvCxnSpPr>
        <p:spPr bwMode="auto">
          <a:xfrm flipH="1" flipV="1">
            <a:off x="7794698" y="5278133"/>
            <a:ext cx="3011" cy="2390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6665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Residual Houses with wired backhaul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50" name="Content Placeholder 2"/>
          <p:cNvSpPr txBox="1">
            <a:spLocks/>
          </p:cNvSpPr>
          <p:nvPr/>
        </p:nvSpPr>
        <p:spPr bwMode="auto">
          <a:xfrm>
            <a:off x="669796" y="1683570"/>
            <a:ext cx="7786817" cy="2465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Many houses in china have more than one wired 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APs could connected to each other with wired link</a:t>
            </a:r>
          </a:p>
        </p:txBody>
      </p:sp>
      <p:sp>
        <p:nvSpPr>
          <p:cNvPr id="7" name="矩形 6"/>
          <p:cNvSpPr/>
          <p:nvPr/>
        </p:nvSpPr>
        <p:spPr bwMode="auto">
          <a:xfrm>
            <a:off x="5508104" y="4221088"/>
            <a:ext cx="1224136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AP(master)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8" name="矩形 147"/>
          <p:cNvSpPr/>
          <p:nvPr/>
        </p:nvSpPr>
        <p:spPr bwMode="auto">
          <a:xfrm>
            <a:off x="7427332" y="4221088"/>
            <a:ext cx="943430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1400" dirty="0" smtClean="0">
                <a:solidFill>
                  <a:srgbClr val="FFFFFF"/>
                </a:solidFill>
              </a:rPr>
              <a:t>AP(slave)</a:t>
            </a:r>
            <a:endParaRPr lang="zh-CN" altLang="en-US" sz="1400" dirty="0">
              <a:solidFill>
                <a:srgbClr val="FFFFFF"/>
              </a:solidFill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5685458" y="5517232"/>
            <a:ext cx="864096" cy="43204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7471372" y="5517232"/>
            <a:ext cx="864096" cy="43204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接连接符 22"/>
          <p:cNvCxnSpPr>
            <a:stCxn id="21" idx="0"/>
            <a:endCxn id="7" idx="2"/>
          </p:cNvCxnSpPr>
          <p:nvPr/>
        </p:nvCxnSpPr>
        <p:spPr bwMode="auto">
          <a:xfrm flipV="1">
            <a:off x="6117506" y="4653136"/>
            <a:ext cx="2666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/>
          <p:cNvCxnSpPr>
            <a:stCxn id="22" idx="0"/>
            <a:endCxn id="148" idx="2"/>
          </p:cNvCxnSpPr>
          <p:nvPr/>
        </p:nvCxnSpPr>
        <p:spPr bwMode="auto">
          <a:xfrm flipH="1" flipV="1">
            <a:off x="7899047" y="4653136"/>
            <a:ext cx="4373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33" y="2916325"/>
            <a:ext cx="3877461" cy="3429000"/>
          </a:xfrm>
          <a:prstGeom prst="rect">
            <a:avLst/>
          </a:prstGeom>
        </p:spPr>
      </p:pic>
      <p:cxnSp>
        <p:nvCxnSpPr>
          <p:cNvPr id="11" name="肘形连接符 10"/>
          <p:cNvCxnSpPr>
            <a:stCxn id="7" idx="0"/>
            <a:endCxn id="148" idx="0"/>
          </p:cNvCxnSpPr>
          <p:nvPr/>
        </p:nvCxnSpPr>
        <p:spPr bwMode="auto">
          <a:xfrm rot="5400000" flipH="1" flipV="1">
            <a:off x="7009609" y="3331651"/>
            <a:ext cx="12700" cy="1778875"/>
          </a:xfrm>
          <a:prstGeom prst="bent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64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Possible Architecture of JT in Enterprise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24" name="矩形 23"/>
          <p:cNvSpPr/>
          <p:nvPr/>
        </p:nvSpPr>
        <p:spPr bwMode="auto">
          <a:xfrm>
            <a:off x="5904148" y="3572531"/>
            <a:ext cx="734731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7686686" y="3572531"/>
            <a:ext cx="734731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9" name="肘形连接符 28"/>
          <p:cNvCxnSpPr>
            <a:endCxn id="24" idx="0"/>
          </p:cNvCxnSpPr>
          <p:nvPr/>
        </p:nvCxnSpPr>
        <p:spPr bwMode="auto">
          <a:xfrm rot="5400000">
            <a:off x="6180202" y="3004532"/>
            <a:ext cx="659311" cy="476686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肘形连接符 29"/>
          <p:cNvCxnSpPr/>
          <p:nvPr/>
        </p:nvCxnSpPr>
        <p:spPr bwMode="auto">
          <a:xfrm rot="16200000" flipH="1">
            <a:off x="7477475" y="2998965"/>
            <a:ext cx="692427" cy="454703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圆角矩形 32"/>
          <p:cNvSpPr/>
          <p:nvPr/>
        </p:nvSpPr>
        <p:spPr bwMode="auto">
          <a:xfrm>
            <a:off x="7243621" y="1844436"/>
            <a:ext cx="1296144" cy="45963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Coordinator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283990" y="2714075"/>
            <a:ext cx="1785549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Switch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肘形连接符 45"/>
          <p:cNvCxnSpPr>
            <a:stCxn id="33" idx="2"/>
          </p:cNvCxnSpPr>
          <p:nvPr/>
        </p:nvCxnSpPr>
        <p:spPr bwMode="auto">
          <a:xfrm rot="5400000">
            <a:off x="7539013" y="2361395"/>
            <a:ext cx="410004" cy="295356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tangle 2">
            <a:extLst>
              <a:ext uri="{FF2B5EF4-FFF2-40B4-BE49-F238E27FC236}">
                <a16:creationId xmlns="" xmlns:a16="http://schemas.microsoft.com/office/drawing/2014/main" id="{6692AAE4-0672-3742-8041-94542E854C26}"/>
              </a:ext>
            </a:extLst>
          </p:cNvPr>
          <p:cNvSpPr txBox="1">
            <a:spLocks noChangeArrowheads="1"/>
          </p:cNvSpPr>
          <p:nvPr/>
        </p:nvSpPr>
        <p:spPr>
          <a:xfrm>
            <a:off x="696912" y="1628800"/>
            <a:ext cx="4499992" cy="456404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Schedul</a:t>
            </a:r>
            <a:r>
              <a:rPr lang="en-US" sz="2000" dirty="0" smtClean="0">
                <a:solidFill>
                  <a:schemeClr val="tx1"/>
                </a:solidFill>
              </a:rPr>
              <a:t>ed</a:t>
            </a:r>
            <a:r>
              <a:rPr lang="en-US" sz="2000" dirty="0" smtClean="0"/>
              <a:t> </a:t>
            </a:r>
            <a:r>
              <a:rPr lang="en-US" sz="2000" dirty="0"/>
              <a:t>by AP Coordinator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Coordinator is a logical 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Data distributed over Ethernet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kern="0" dirty="0" smtClean="0"/>
              <a:t>i</a:t>
            </a:r>
            <a:r>
              <a:rPr lang="en-US" altLang="zh-CN" sz="1600" kern="0" dirty="0" smtClean="0">
                <a:solidFill>
                  <a:schemeClr val="tx1"/>
                </a:solidFill>
              </a:rPr>
              <a:t>.e</a:t>
            </a:r>
            <a:r>
              <a:rPr lang="en-US" altLang="zh-CN" sz="1600" kern="0" dirty="0" smtClean="0"/>
              <a:t>. </a:t>
            </a:r>
            <a:r>
              <a:rPr lang="en-US" altLang="zh-CN" sz="1600" kern="0" dirty="0"/>
              <a:t>joint processing </a:t>
            </a:r>
            <a:r>
              <a:rPr lang="en-US" altLang="zh-CN" sz="1600" kern="0" dirty="0" smtClean="0"/>
              <a:t>data</a:t>
            </a:r>
            <a:endParaRPr lang="en-US" altLang="zh-CN" strike="sngStrike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/>
              <a:t>Freq</a:t>
            </a:r>
            <a:r>
              <a:rPr lang="en-US" sz="2000" dirty="0" smtClean="0"/>
              <a:t> </a:t>
            </a:r>
            <a:r>
              <a:rPr lang="en-US" sz="2000" dirty="0"/>
              <a:t>sync is achieved </a:t>
            </a:r>
            <a:r>
              <a:rPr lang="en-US" sz="2000" dirty="0" smtClean="0"/>
              <a:t>by, e.g., </a:t>
            </a:r>
            <a:r>
              <a:rPr lang="en-US" sz="2000" dirty="0"/>
              <a:t>Synchronous Ethernet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Coordinator is the </a:t>
            </a:r>
            <a:r>
              <a:rPr lang="en-US" sz="1600" dirty="0" smtClean="0"/>
              <a:t>reference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Phase sync and time sync </a:t>
            </a:r>
            <a:r>
              <a:rPr lang="en-US" altLang="zh-CN" sz="2000" dirty="0" smtClean="0"/>
              <a:t>are </a:t>
            </a:r>
            <a:r>
              <a:rPr lang="en-US" sz="2000" dirty="0" smtClean="0"/>
              <a:t>over </a:t>
            </a:r>
            <a:r>
              <a:rPr lang="en-US" sz="2000" dirty="0"/>
              <a:t>the air before each joint transmission</a:t>
            </a:r>
          </a:p>
          <a:p>
            <a:pPr marL="0" indent="0"/>
            <a:endParaRPr lang="en-US" sz="2000" dirty="0"/>
          </a:p>
        </p:txBody>
      </p:sp>
      <p:sp>
        <p:nvSpPr>
          <p:cNvPr id="48" name="椭圆 47"/>
          <p:cNvSpPr/>
          <p:nvPr/>
        </p:nvSpPr>
        <p:spPr bwMode="auto">
          <a:xfrm>
            <a:off x="5851942" y="4929403"/>
            <a:ext cx="864096" cy="43204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椭圆 48"/>
          <p:cNvSpPr/>
          <p:nvPr/>
        </p:nvSpPr>
        <p:spPr bwMode="auto">
          <a:xfrm>
            <a:off x="7637491" y="4929403"/>
            <a:ext cx="864096" cy="43204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直接连接符 50"/>
          <p:cNvCxnSpPr>
            <a:stCxn id="24" idx="2"/>
            <a:endCxn id="48" idx="0"/>
          </p:cNvCxnSpPr>
          <p:nvPr/>
        </p:nvCxnSpPr>
        <p:spPr bwMode="auto">
          <a:xfrm>
            <a:off x="6271514" y="4004579"/>
            <a:ext cx="12476" cy="9248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接连接符 51"/>
          <p:cNvCxnSpPr/>
          <p:nvPr/>
        </p:nvCxnSpPr>
        <p:spPr bwMode="auto">
          <a:xfrm>
            <a:off x="8024250" y="4004579"/>
            <a:ext cx="12476" cy="9248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接连接符 19"/>
          <p:cNvCxnSpPr>
            <a:stCxn id="24" idx="3"/>
            <a:endCxn id="27" idx="1"/>
          </p:cNvCxnSpPr>
          <p:nvPr/>
        </p:nvCxnSpPr>
        <p:spPr bwMode="auto">
          <a:xfrm>
            <a:off x="6638879" y="3788555"/>
            <a:ext cx="104780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670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Backhaul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B7FC266C-576A-40D8-A2E6-A3CD71D79500}"/>
              </a:ext>
            </a:extLst>
          </p:cNvPr>
          <p:cNvSpPr txBox="1">
            <a:spLocks/>
          </p:cNvSpPr>
          <p:nvPr/>
        </p:nvSpPr>
        <p:spPr bwMode="auto">
          <a:xfrm>
            <a:off x="395535" y="1628800"/>
            <a:ext cx="8136905" cy="45158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>
                <a:solidFill>
                  <a:schemeClr val="tx1"/>
                </a:solidFill>
              </a:rPr>
              <a:t>Exchanging </a:t>
            </a:r>
            <a:r>
              <a:rPr lang="en-US" kern="0" dirty="0">
                <a:solidFill>
                  <a:schemeClr val="tx1"/>
                </a:solidFill>
              </a:rPr>
              <a:t>data and control packets over wired backhaul does not </a:t>
            </a:r>
            <a:r>
              <a:rPr lang="en-US" kern="0" dirty="0" smtClean="0">
                <a:solidFill>
                  <a:schemeClr val="tx1"/>
                </a:solidFill>
              </a:rPr>
              <a:t>degrade the </a:t>
            </a:r>
            <a:r>
              <a:rPr lang="en-US" altLang="zh-CN" kern="0" dirty="0">
                <a:solidFill>
                  <a:schemeClr val="tx1"/>
                </a:solidFill>
              </a:rPr>
              <a:t>spectral </a:t>
            </a:r>
            <a:r>
              <a:rPr lang="en-US" kern="0" dirty="0" smtClean="0">
                <a:solidFill>
                  <a:schemeClr val="tx1"/>
                </a:solidFill>
              </a:rPr>
              <a:t>efficiency of air interface.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Refer to [1], </a:t>
            </a:r>
            <a:r>
              <a:rPr lang="en-US" kern="0" dirty="0" smtClean="0"/>
              <a:t>JT backhaul bandwidth requirement at 80MHz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Function </a:t>
            </a:r>
            <a:r>
              <a:rPr lang="en-US" sz="1600" kern="0" dirty="0"/>
              <a:t>of sum PHY data rates being supported over front-haul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kern="0" dirty="0"/>
              <a:t>About 3.27 </a:t>
            </a:r>
            <a:r>
              <a:rPr lang="en-US" sz="1600" kern="0" dirty="0" err="1"/>
              <a:t>Gbps</a:t>
            </a:r>
            <a:r>
              <a:rPr lang="en-US" sz="1600" kern="0" dirty="0"/>
              <a:t> if using MCS5 (for 12ss total across </a:t>
            </a:r>
            <a:r>
              <a:rPr lang="en-US" sz="1600" kern="0" dirty="0" smtClean="0"/>
              <a:t>APs)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kern="0" dirty="0" smtClean="0"/>
              <a:t>About </a:t>
            </a:r>
            <a:r>
              <a:rPr lang="en-US" sz="1600" kern="0" dirty="0"/>
              <a:t>3.68 </a:t>
            </a:r>
            <a:r>
              <a:rPr lang="en-US" sz="1600" kern="0" dirty="0" err="1"/>
              <a:t>Gbps</a:t>
            </a:r>
            <a:r>
              <a:rPr lang="en-US" sz="1600" kern="0" dirty="0"/>
              <a:t> if using MCS6 (for 12ss total across </a:t>
            </a:r>
            <a:r>
              <a:rPr lang="en-US" sz="1600" kern="0" dirty="0" smtClean="0"/>
              <a:t>APs)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kern="0" dirty="0" smtClean="0"/>
              <a:t>About </a:t>
            </a:r>
            <a:r>
              <a:rPr lang="en-US" sz="1600" kern="0" dirty="0"/>
              <a:t>4.08 </a:t>
            </a:r>
            <a:r>
              <a:rPr lang="en-US" sz="1600" kern="0" dirty="0" err="1"/>
              <a:t>Gbps</a:t>
            </a:r>
            <a:r>
              <a:rPr lang="en-US" sz="1600" kern="0" dirty="0"/>
              <a:t> if using MCS7 (for 12ss total across APs</a:t>
            </a:r>
            <a:r>
              <a:rPr 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Ethernet bandwidth capability </a:t>
            </a:r>
            <a:r>
              <a:rPr lang="en-US" altLang="zh-CN" kern="0" dirty="0" smtClean="0"/>
              <a:t>is good enough for JT backhaul bandwidth requirement</a:t>
            </a: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Today’s CAT5E cable can transmit at a rate of 5Gbps.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CAT6 or higher</a:t>
            </a:r>
            <a:r>
              <a:rPr lang="en-US" sz="1600" kern="0" dirty="0" smtClean="0">
                <a:solidFill>
                  <a:schemeClr val="tx1"/>
                </a:solidFill>
              </a:rPr>
              <a:t> grade copper</a:t>
            </a:r>
            <a:r>
              <a:rPr lang="en-US" sz="1600" kern="0" dirty="0" smtClean="0">
                <a:solidFill>
                  <a:schemeClr val="accent1"/>
                </a:solidFill>
              </a:rPr>
              <a:t> </a:t>
            </a:r>
            <a:r>
              <a:rPr lang="en-US" sz="1600" kern="0" dirty="0" smtClean="0"/>
              <a:t>can provide much more </a:t>
            </a:r>
            <a:r>
              <a:rPr lang="en-US" sz="1600" kern="0" dirty="0" smtClean="0">
                <a:solidFill>
                  <a:schemeClr val="tx1"/>
                </a:solidFill>
              </a:rPr>
              <a:t>bandwidth, let alone fiber cables.</a:t>
            </a:r>
            <a:endParaRPr lang="en-US" sz="16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47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11560" y="1751013"/>
            <a:ext cx="7770813" cy="3406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APs sync their own RF clock with the same clock reference on coordinator through wired backhaul.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err="1" smtClean="0"/>
              <a:t>SyncE</a:t>
            </a:r>
            <a:r>
              <a:rPr lang="en-US" altLang="zh-CN" sz="1600" dirty="0" smtClean="0"/>
              <a:t>(synchronization </a:t>
            </a:r>
            <a:r>
              <a:rPr lang="en-US" altLang="zh-CN" sz="1600" dirty="0"/>
              <a:t>over </a:t>
            </a:r>
            <a:r>
              <a:rPr lang="en-US" altLang="zh-CN" sz="1600" dirty="0" err="1" smtClean="0"/>
              <a:t>ethenet</a:t>
            </a:r>
            <a:r>
              <a:rPr lang="en-US" altLang="zh-CN" sz="1600" dirty="0" smtClean="0"/>
              <a:t>) </a:t>
            </a:r>
            <a:r>
              <a:rPr lang="en-US" altLang="zh-CN" sz="1600" dirty="0"/>
              <a:t>supports 50 ppb or better frequency </a:t>
            </a:r>
            <a:r>
              <a:rPr lang="en-US" altLang="zh-CN" sz="1600" dirty="0" smtClean="0"/>
              <a:t>accuracy[2], which is 300Hz or less in 6G band.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In </a:t>
            </a:r>
            <a:r>
              <a:rPr lang="en-US" altLang="zh-CN" sz="1600" dirty="0" smtClean="0">
                <a:solidFill>
                  <a:schemeClr val="tx1"/>
                </a:solidFill>
              </a:rPr>
              <a:t>our</a:t>
            </a:r>
            <a:r>
              <a:rPr lang="en-US" altLang="zh-CN" sz="1600" dirty="0" smtClean="0">
                <a:solidFill>
                  <a:schemeClr val="accent1"/>
                </a:solidFill>
              </a:rPr>
              <a:t> </a:t>
            </a:r>
            <a:r>
              <a:rPr lang="en-US" altLang="zh-CN" sz="1600" dirty="0" smtClean="0"/>
              <a:t>lab test, </a:t>
            </a:r>
            <a:r>
              <a:rPr lang="en-US" altLang="zh-CN" sz="1600" dirty="0" smtClean="0">
                <a:solidFill>
                  <a:schemeClr val="tx1"/>
                </a:solidFill>
              </a:rPr>
              <a:t>the equivalent </a:t>
            </a:r>
            <a:r>
              <a:rPr lang="en-US" altLang="zh-CN" sz="1600" dirty="0" smtClean="0"/>
              <a:t>CFO is around 5Hz</a:t>
            </a:r>
            <a:r>
              <a:rPr lang="en-US" altLang="zh-CN" sz="1600" dirty="0" smtClean="0">
                <a:solidFill>
                  <a:schemeClr val="tx1"/>
                </a:solidFill>
              </a:rPr>
              <a:t>, taken jitter and wander into account.  See next slide test result. </a:t>
            </a:r>
            <a:endParaRPr lang="en-US" altLang="zh-CN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kern="0" dirty="0" smtClean="0"/>
              <a:t>Phase/Timing sync is </a:t>
            </a:r>
            <a:r>
              <a:rPr lang="en-US" altLang="zh-CN" sz="2000" kern="0" dirty="0" smtClean="0">
                <a:solidFill>
                  <a:schemeClr val="tx1"/>
                </a:solidFill>
              </a:rPr>
              <a:t>achieved over the </a:t>
            </a:r>
            <a:r>
              <a:rPr lang="en-US" altLang="zh-CN" sz="2000" kern="0" dirty="0" smtClean="0"/>
              <a:t>air</a:t>
            </a:r>
            <a:endParaRPr lang="en-US" altLang="zh-CN" sz="20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kern="0" dirty="0" smtClean="0">
                <a:solidFill>
                  <a:schemeClr val="tx1"/>
                </a:solidFill>
              </a:rPr>
              <a:t>Phase / Time offset </a:t>
            </a:r>
            <a:r>
              <a:rPr lang="en-US" altLang="zh-CN" sz="1600" kern="0" dirty="0">
                <a:solidFill>
                  <a:schemeClr val="tx1"/>
                </a:solidFill>
              </a:rPr>
              <a:t>could be achieved using trigger frame before JT </a:t>
            </a:r>
            <a:r>
              <a:rPr lang="en-US" altLang="zh-CN" sz="1600" kern="0" dirty="0" smtClean="0">
                <a:solidFill>
                  <a:schemeClr val="tx1"/>
                </a:solidFill>
              </a:rPr>
              <a:t>with very small residual error[3][5].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400" b="0" kern="0" dirty="0" smtClean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1176636" y="5445224"/>
            <a:ext cx="63367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接箭头连接符 7"/>
          <p:cNvCxnSpPr/>
          <p:nvPr/>
        </p:nvCxnSpPr>
        <p:spPr bwMode="auto">
          <a:xfrm>
            <a:off x="1176636" y="6076239"/>
            <a:ext cx="63367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706263" y="5191308"/>
            <a:ext cx="6480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AP1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06263" y="5822322"/>
            <a:ext cx="6480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AP2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1907704" y="5157192"/>
            <a:ext cx="792088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1907704" y="5788206"/>
            <a:ext cx="79208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3403537" y="5152753"/>
            <a:ext cx="792088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403537" y="5805264"/>
            <a:ext cx="792088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直接连接符 15"/>
          <p:cNvCxnSpPr>
            <a:stCxn id="11" idx="3"/>
            <a:endCxn id="13" idx="1"/>
          </p:cNvCxnSpPr>
          <p:nvPr/>
        </p:nvCxnSpPr>
        <p:spPr bwMode="auto">
          <a:xfrm flipV="1">
            <a:off x="2699792" y="5296769"/>
            <a:ext cx="703745" cy="44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7" name="文本框 16"/>
          <p:cNvSpPr txBox="1"/>
          <p:nvPr/>
        </p:nvSpPr>
        <p:spPr>
          <a:xfrm>
            <a:off x="2862439" y="5042821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SIFS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791546" y="5729411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SIFS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19" name="直接连接符 18"/>
          <p:cNvCxnSpPr>
            <a:stCxn id="12" idx="3"/>
            <a:endCxn id="14" idx="1"/>
          </p:cNvCxnSpPr>
          <p:nvPr/>
        </p:nvCxnSpPr>
        <p:spPr bwMode="auto">
          <a:xfrm>
            <a:off x="2699792" y="5932222"/>
            <a:ext cx="703745" cy="170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527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474" y="3358685"/>
            <a:ext cx="2581541" cy="20448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Frequency Sync 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799" y="1556792"/>
            <a:ext cx="7770813" cy="1584176"/>
          </a:xfrm>
        </p:spPr>
        <p:txBody>
          <a:bodyPr/>
          <a:lstStyle/>
          <a:p>
            <a:pPr marL="0" indent="0"/>
            <a:r>
              <a:rPr lang="en-US" altLang="zh-CN" dirty="0" smtClean="0"/>
              <a:t>Test set up: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2 APs synchronize with same clock reference via wired backhaul.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Record phase offset between the 2 APs </a:t>
            </a:r>
            <a:r>
              <a:rPr lang="en-US" altLang="zh-CN" sz="1600" dirty="0" smtClean="0">
                <a:solidFill>
                  <a:schemeClr val="tx1"/>
                </a:solidFill>
              </a:rPr>
              <a:t>every 16us.</a:t>
            </a:r>
            <a:endParaRPr lang="en-US" altLang="zh-CN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64203" y="2650903"/>
            <a:ext cx="7514221" cy="5168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zh-CN" kern="0" dirty="0" smtClean="0"/>
              <a:t>Test result:  </a:t>
            </a:r>
            <a:endParaRPr lang="en-US" altLang="zh-CN" kern="0" dirty="0"/>
          </a:p>
          <a:p>
            <a:pPr marL="0" indent="0"/>
            <a:endParaRPr lang="en-US" altLang="zh-CN" kern="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184415" y="3127537"/>
            <a:ext cx="1889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Phase offset in 16ms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96362" y="3140103"/>
            <a:ext cx="38806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CDF: maximum phase offset </a:t>
            </a:r>
            <a:r>
              <a:rPr lang="en-US" altLang="zh-CN" sz="1600" dirty="0" smtClean="0">
                <a:solidFill>
                  <a:schemeClr val="tx1"/>
                </a:solidFill>
              </a:rPr>
              <a:t>in 2ms window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696912" y="5405305"/>
            <a:ext cx="7514221" cy="1070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zh-CN" kern="0" dirty="0" smtClean="0"/>
              <a:t>Conclusion:</a:t>
            </a:r>
          </a:p>
          <a:p>
            <a:pPr marL="0" indent="0"/>
            <a:r>
              <a:rPr lang="en-US" altLang="zh-CN" sz="1600" dirty="0" smtClean="0">
                <a:solidFill>
                  <a:schemeClr val="tx1"/>
                </a:solidFill>
              </a:rPr>
              <a:t>The equivalent CFO (Phase variation) is very small.</a:t>
            </a:r>
          </a:p>
          <a:p>
            <a:pPr marL="0" indent="0"/>
            <a:r>
              <a:rPr lang="en-US" altLang="zh-CN" sz="1600" dirty="0" smtClean="0">
                <a:solidFill>
                  <a:schemeClr val="tx1"/>
                </a:solidFill>
              </a:rPr>
              <a:t>The accuracy is independent of SNR of air interface.</a:t>
            </a:r>
            <a:endParaRPr lang="en-US" altLang="zh-CN" sz="1600" kern="0" dirty="0">
              <a:solidFill>
                <a:schemeClr val="tx1"/>
              </a:solidFill>
            </a:endParaRPr>
          </a:p>
          <a:p>
            <a:pPr marL="0" indent="0"/>
            <a:endParaRPr lang="en-US" altLang="zh-CN" kern="0" dirty="0" smtClean="0"/>
          </a:p>
        </p:txBody>
      </p:sp>
      <p:pic>
        <p:nvPicPr>
          <p:cNvPr id="12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625" y="3415876"/>
            <a:ext cx="2707794" cy="205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23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Abstract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zh-CN" dirty="0"/>
              <a:t>Slide </a:t>
            </a:r>
            <a:fld id="{440F5867-744E-4AA6-B0ED-4C44D2DFBB7B}" type="slidenum">
              <a:rPr lang="en-GB" altLang="zh-CN" smtClean="0"/>
              <a:pPr/>
              <a:t>9</a:t>
            </a:fld>
            <a:endParaRPr lang="en-GB" altLang="zh-CN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96912" y="1556792"/>
            <a:ext cx="79075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Enterprise scenario should be considered in </a:t>
            </a:r>
            <a:r>
              <a:rPr lang="en-US" dirty="0" err="1" smtClean="0">
                <a:solidFill>
                  <a:schemeClr val="tx1"/>
                </a:solidFill>
              </a:rPr>
              <a:t>TGbe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</a:rPr>
              <a:t>A </a:t>
            </a:r>
            <a:r>
              <a:rPr lang="en-US" altLang="zh-CN" dirty="0">
                <a:solidFill>
                  <a:schemeClr val="tx1"/>
                </a:solidFill>
              </a:rPr>
              <a:t>candidate </a:t>
            </a:r>
            <a:r>
              <a:rPr lang="en-US" altLang="zh-CN" dirty="0" smtClean="0">
                <a:solidFill>
                  <a:schemeClr val="tx1"/>
                </a:solidFill>
              </a:rPr>
              <a:t>architecture </a:t>
            </a:r>
            <a:r>
              <a:rPr lang="en-US" altLang="zh-CN" dirty="0">
                <a:solidFill>
                  <a:schemeClr val="tx1"/>
                </a:solidFill>
              </a:rPr>
              <a:t>is proposed </a:t>
            </a:r>
            <a:r>
              <a:rPr lang="en-US" altLang="zh-CN" dirty="0" smtClean="0">
                <a:solidFill>
                  <a:schemeClr val="tx1"/>
                </a:solidFill>
              </a:rPr>
              <a:t>for JT </a:t>
            </a:r>
            <a:r>
              <a:rPr lang="en-US" altLang="zh-CN" dirty="0">
                <a:solidFill>
                  <a:schemeClr val="tx1"/>
                </a:solidFill>
              </a:rPr>
              <a:t>in </a:t>
            </a:r>
            <a:r>
              <a:rPr lang="en-US" altLang="zh-CN" dirty="0" smtClean="0">
                <a:solidFill>
                  <a:schemeClr val="tx1"/>
                </a:solidFill>
              </a:rPr>
              <a:t>enterprise scenarios.</a:t>
            </a:r>
            <a:endParaRPr lang="en-US" strike="sngStrike" dirty="0" smtClean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Leveraging wired backhaul in enterprise architecture, bandwidth issue and sync issue in JT could be mitigated.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</a:rPr>
              <a:t>In addition to </a:t>
            </a:r>
            <a:r>
              <a:rPr lang="en-US" altLang="zh-CN" dirty="0" err="1" smtClean="0">
                <a:solidFill>
                  <a:schemeClr val="tx1"/>
                </a:solidFill>
              </a:rPr>
              <a:t>Freq</a:t>
            </a:r>
            <a:r>
              <a:rPr lang="en-US" altLang="zh-CN" dirty="0" smtClean="0">
                <a:solidFill>
                  <a:schemeClr val="tx1"/>
                </a:solidFill>
              </a:rPr>
              <a:t> sync on wired backhaul, phase/time sync over the air is needed.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7445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480594</TotalTime>
  <Words>805</Words>
  <Application>Microsoft Office PowerPoint</Application>
  <PresentationFormat>全屏显示(4:3)</PresentationFormat>
  <Paragraphs>158</Paragraphs>
  <Slides>12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宋体</vt:lpstr>
      <vt:lpstr>Arial</vt:lpstr>
      <vt:lpstr>Times New Roman</vt:lpstr>
      <vt:lpstr>Wingdings</vt:lpstr>
      <vt:lpstr>802-11-Submission</vt:lpstr>
      <vt:lpstr>Consideration on Joint Transmission</vt:lpstr>
      <vt:lpstr>Introduction</vt:lpstr>
      <vt:lpstr>Enterprise Scenario</vt:lpstr>
      <vt:lpstr>Residual Houses with wired backhaul</vt:lpstr>
      <vt:lpstr>Possible Architecture of JT in Enterprise </vt:lpstr>
      <vt:lpstr>Backhaul</vt:lpstr>
      <vt:lpstr>Synchronization</vt:lpstr>
      <vt:lpstr>Frequency Sync Test</vt:lpstr>
      <vt:lpstr>Summary</vt:lpstr>
      <vt:lpstr>References</vt:lpstr>
      <vt:lpstr>Backup</vt:lpstr>
      <vt:lpstr>Backup</vt:lpstr>
    </vt:vector>
  </TitlesOfParts>
  <Manager/>
  <Company>Huawei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AP coordination</dc:title>
  <dc:subject/>
  <dc:creator>Marks, et al., Huawei</dc:creator>
  <cp:keywords/>
  <dc:description/>
  <cp:lastModifiedBy>Lvyunping (Lily)</cp:lastModifiedBy>
  <cp:revision>905</cp:revision>
  <cp:lastPrinted>1601-01-01T00:00:00Z</cp:lastPrinted>
  <dcterms:created xsi:type="dcterms:W3CDTF">2017-11-28T17:25:45Z</dcterms:created>
  <dcterms:modified xsi:type="dcterms:W3CDTF">2019-09-16T02:27:46Z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(3)QM1x71M3yxx5qaf3ZMDlrZEADnqAIR7ASM4Yj3RStCuziskZ4tDhm3BLToeh74Ke9G2dQkZi
0w4ZKwzCntxKFrQJ8jUZH/2zOkxWBRcyzd8Z+9e3Ac4AadC7eoif+NpQzDOW7L6WgvEthhN6
B8FARFyCBPQEpFrmXl2Xt5rMfJrCV+l9M9i/jQu8TXnm1YIZWsOkR/d6K+dTpPw/REkei2RD
LX4TAcDb6KzWC0Cp57</vt:lpwstr>
  </property>
  <property fmtid="{D5CDD505-2E9C-101B-9397-08002B2CF9AE}" pid="3" name="_2015_ms_pID_7253431">
    <vt:lpwstr>AH1yEHfb+yo+n97IuOpGo8YMWsjq+kxZ0MAKGa07c2DzYGUf7WVfwz
fzHRL+H5jdXunou/2w6I3RlbVjjl2OfOt5z4sBEvMswvLzn0iqyBzfwB1HDFvqP3zSEImJkp
MRAFeNEFk7CAqyA8qoJ0ZwSM7woAoIdnqByjnaKQLIMRvcYp7YNQpva3QwaCPYfZjBf/1qdb
NWK8hHoNoaXqM5bNmDE5YNHQnT/48dfhyQXj</vt:lpwstr>
  </property>
  <property fmtid="{D5CDD505-2E9C-101B-9397-08002B2CF9AE}" pid="4" name="_2015_ms_pID_7253432">
    <vt:lpwstr>og==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1568600228</vt:lpwstr>
  </property>
</Properties>
</file>