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6"/>
  </p:sldMasterIdLst>
  <p:notesMasterIdLst>
    <p:notesMasterId r:id="rId30"/>
  </p:notesMasterIdLst>
  <p:handoutMasterIdLst>
    <p:handoutMasterId r:id="rId31"/>
  </p:handoutMasterIdLst>
  <p:sldIdLst>
    <p:sldId id="269" r:id="rId7"/>
    <p:sldId id="384" r:id="rId8"/>
    <p:sldId id="374" r:id="rId9"/>
    <p:sldId id="375" r:id="rId10"/>
    <p:sldId id="389" r:id="rId11"/>
    <p:sldId id="376" r:id="rId12"/>
    <p:sldId id="377" r:id="rId13"/>
    <p:sldId id="378" r:id="rId14"/>
    <p:sldId id="386" r:id="rId15"/>
    <p:sldId id="385" r:id="rId16"/>
    <p:sldId id="379" r:id="rId17"/>
    <p:sldId id="390" r:id="rId18"/>
    <p:sldId id="382" r:id="rId19"/>
    <p:sldId id="383" r:id="rId20"/>
    <p:sldId id="388" r:id="rId21"/>
    <p:sldId id="367" r:id="rId22"/>
    <p:sldId id="372" r:id="rId23"/>
    <p:sldId id="357" r:id="rId24"/>
    <p:sldId id="358" r:id="rId25"/>
    <p:sldId id="359" r:id="rId26"/>
    <p:sldId id="360" r:id="rId27"/>
    <p:sldId id="362" r:id="rId28"/>
    <p:sldId id="366" r:id="rId29"/>
  </p:sldIdLst>
  <p:sldSz cx="9144000" cy="6858000" type="screen4x3"/>
  <p:notesSz cx="6797675" cy="99282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1" userDrawn="1">
          <p15:clr>
            <a:srgbClr val="A4A3A4"/>
          </p15:clr>
        </p15:guide>
        <p15:guide id="2" pos="211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Lopez-Perez, David (Nokia - IE/Dublin)" initials="LD(-I [2]" lastIdx="5" clrIdx="6">
    <p:extLst>
      <p:ext uri="{19B8F6BF-5375-455C-9EA6-DF929625EA0E}">
        <p15:presenceInfo xmlns:p15="http://schemas.microsoft.com/office/powerpoint/2012/main" userId="S::david.lopez-perez@nokia-bell-labs.com::3db4472c-dd38-433b-9153-cfe8852f8cce" providerId="AD"/>
      </p:ext>
    </p:extLst>
  </p:cmAuthor>
  <p:cmAuthor id="1" name="Kasslin, Mika (Nokia - FI/Espoo)" initials="KM(-F" lastIdx="0" clrIdx="0">
    <p:extLst>
      <p:ext uri="{19B8F6BF-5375-455C-9EA6-DF929625EA0E}">
        <p15:presenceInfo xmlns:p15="http://schemas.microsoft.com/office/powerpoint/2012/main" userId="67c41d2c-4987-4500-b415-d9e92aed693c" providerId="Windows Live"/>
      </p:ext>
    </p:extLst>
  </p:cmAuthor>
  <p:cmAuthor id="8" name="Garcia Rodriguez, Adrian (Nokia - IE/Dublin)" initials="GRA(-I [2]" lastIdx="1" clrIdx="7">
    <p:extLst>
      <p:ext uri="{19B8F6BF-5375-455C-9EA6-DF929625EA0E}">
        <p15:presenceInfo xmlns:p15="http://schemas.microsoft.com/office/powerpoint/2012/main" userId="S::adrian.garcia_rodriguez@nokia-bell-labs.com::07a3e826-7a73-46e2-8773-e0bef2c6a34e" providerId="AD"/>
      </p:ext>
    </p:extLst>
  </p:cmAuthor>
  <p:cmAuthor id="2" name="Garcia Rodriguez, Adrian (Nokia - IE/Dublin)" initials="GRA(-I" lastIdx="3" clrIdx="1">
    <p:extLst>
      <p:ext uri="{19B8F6BF-5375-455C-9EA6-DF929625EA0E}">
        <p15:presenceInfo xmlns:p15="http://schemas.microsoft.com/office/powerpoint/2012/main" userId="S-1-5-21-1593251271-2640304127-1825641215-2254707" providerId="AD"/>
      </p:ext>
    </p:extLst>
  </p:cmAuthor>
  <p:cmAuthor id="3" name="Torkildson, Eric (Nokia - US/Sunnyvale)" initials="TU" lastIdx="4" clrIdx="2">
    <p:extLst>
      <p:ext uri="{19B8F6BF-5375-455C-9EA6-DF929625EA0E}">
        <p15:presenceInfo xmlns:p15="http://schemas.microsoft.com/office/powerpoint/2012/main" userId="S::eric.torkildson@nokia-bell-labs.com::2677b96b-166a-45b6-a189-7d15d387776e" providerId="AD"/>
      </p:ext>
    </p:extLst>
  </p:cmAuthor>
  <p:cmAuthor id="4" name="Kasslin, Mika (Nokia - FI/Espoo)" initials="KM(-F [2]" lastIdx="5" clrIdx="3">
    <p:extLst>
      <p:ext uri="{19B8F6BF-5375-455C-9EA6-DF929625EA0E}">
        <p15:presenceInfo xmlns:p15="http://schemas.microsoft.com/office/powerpoint/2012/main" userId="S::mika.kasslin@nokia.com::67c41d2c-4987-4500-b415-d9e92aed693c" providerId="AD"/>
      </p:ext>
    </p:extLst>
  </p:cmAuthor>
  <p:cmAuthor id="5" name="Lopez-Perez, David (Nokia - IE/Dublin)" initials="LD(-I" lastIdx="7" clrIdx="4">
    <p:extLst>
      <p:ext uri="{19B8F6BF-5375-455C-9EA6-DF929625EA0E}">
        <p15:presenceInfo xmlns:p15="http://schemas.microsoft.com/office/powerpoint/2012/main" userId="S-1-5-21-1593251271-2640304127-1825641215-2122664" providerId="AD"/>
      </p:ext>
    </p:extLst>
  </p:cmAuthor>
  <p:cmAuthor id="6" name="Galati Giordano, Lorenzo (Nokia - IE/Dublin)" initials="GGL(-I" lastIdx="1" clrIdx="5">
    <p:extLst>
      <p:ext uri="{19B8F6BF-5375-455C-9EA6-DF929625EA0E}">
        <p15:presenceInfo xmlns:p15="http://schemas.microsoft.com/office/powerpoint/2012/main" userId="S-1-5-21-1593251271-2640304127-1825641215-21226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4" autoAdjust="0"/>
    <p:restoredTop sz="92193" autoAdjust="0"/>
  </p:normalViewPr>
  <p:slideViewPr>
    <p:cSldViewPr>
      <p:cViewPr varScale="1">
        <p:scale>
          <a:sx n="55" d="100"/>
          <a:sy n="55" d="100"/>
        </p:scale>
        <p:origin x="1480" y="3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47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2768" y="56"/>
      </p:cViewPr>
      <p:guideLst>
        <p:guide orient="horz" pos="3081"/>
        <p:guide pos="211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pez-Perez, David (Nokia - IE/Dublin)" userId="3db4472c-dd38-433b-9153-cfe8852f8cce" providerId="ADAL" clId="{D6295437-D12B-4AD3-AB2D-6CA501CF72F0}"/>
    <pc:docChg chg="undo custSel modSld sldOrd">
      <pc:chgData name="Lopez-Perez, David (Nokia - IE/Dublin)" userId="3db4472c-dd38-433b-9153-cfe8852f8cce" providerId="ADAL" clId="{D6295437-D12B-4AD3-AB2D-6CA501CF72F0}" dt="2019-09-11T14:46:22.053" v="413" actId="113"/>
      <pc:docMkLst>
        <pc:docMk/>
      </pc:docMkLst>
      <pc:sldChg chg="modSp">
        <pc:chgData name="Lopez-Perez, David (Nokia - IE/Dublin)" userId="3db4472c-dd38-433b-9153-cfe8852f8cce" providerId="ADAL" clId="{D6295437-D12B-4AD3-AB2D-6CA501CF72F0}" dt="2019-09-11T14:23:36.429" v="127" actId="13926"/>
        <pc:sldMkLst>
          <pc:docMk/>
          <pc:sldMk cId="1069572230" sldId="374"/>
        </pc:sldMkLst>
        <pc:spChg chg="mod">
          <ac:chgData name="Lopez-Perez, David (Nokia - IE/Dublin)" userId="3db4472c-dd38-433b-9153-cfe8852f8cce" providerId="ADAL" clId="{D6295437-D12B-4AD3-AB2D-6CA501CF72F0}" dt="2019-09-11T14:23:15.057" v="126" actId="20577"/>
          <ac:spMkLst>
            <pc:docMk/>
            <pc:sldMk cId="1069572230" sldId="374"/>
            <ac:spMk id="7" creationId="{00000000-0000-0000-0000-000000000000}"/>
          </ac:spMkLst>
        </pc:spChg>
        <pc:spChg chg="mod">
          <ac:chgData name="Lopez-Perez, David (Nokia - IE/Dublin)" userId="3db4472c-dd38-433b-9153-cfe8852f8cce" providerId="ADAL" clId="{D6295437-D12B-4AD3-AB2D-6CA501CF72F0}" dt="2019-09-11T14:23:36.429" v="127" actId="13926"/>
          <ac:spMkLst>
            <pc:docMk/>
            <pc:sldMk cId="1069572230" sldId="374"/>
            <ac:spMk id="11" creationId="{295041BB-3EF8-4047-9ACC-28089A1DAB84}"/>
          </ac:spMkLst>
        </pc:spChg>
      </pc:sldChg>
      <pc:sldChg chg="modSp">
        <pc:chgData name="Lopez-Perez, David (Nokia - IE/Dublin)" userId="3db4472c-dd38-433b-9153-cfe8852f8cce" providerId="ADAL" clId="{D6295437-D12B-4AD3-AB2D-6CA501CF72F0}" dt="2019-09-11T14:46:12.726" v="412" actId="20577"/>
        <pc:sldMkLst>
          <pc:docMk/>
          <pc:sldMk cId="2172176858" sldId="375"/>
        </pc:sldMkLst>
        <pc:spChg chg="mod">
          <ac:chgData name="Lopez-Perez, David (Nokia - IE/Dublin)" userId="3db4472c-dd38-433b-9153-cfe8852f8cce" providerId="ADAL" clId="{D6295437-D12B-4AD3-AB2D-6CA501CF72F0}" dt="2019-09-11T14:46:12.726" v="412" actId="20577"/>
          <ac:spMkLst>
            <pc:docMk/>
            <pc:sldMk cId="2172176858" sldId="375"/>
            <ac:spMk id="11" creationId="{D5E87B27-251B-4408-ACC3-A89EC0760935}"/>
          </ac:spMkLst>
        </pc:spChg>
      </pc:sldChg>
      <pc:sldChg chg="modSp">
        <pc:chgData name="Lopez-Perez, David (Nokia - IE/Dublin)" userId="3db4472c-dd38-433b-9153-cfe8852f8cce" providerId="ADAL" clId="{D6295437-D12B-4AD3-AB2D-6CA501CF72F0}" dt="2019-09-11T14:26:46.591" v="148" actId="20577"/>
        <pc:sldMkLst>
          <pc:docMk/>
          <pc:sldMk cId="1793431880" sldId="376"/>
        </pc:sldMkLst>
        <pc:spChg chg="mod">
          <ac:chgData name="Lopez-Perez, David (Nokia - IE/Dublin)" userId="3db4472c-dd38-433b-9153-cfe8852f8cce" providerId="ADAL" clId="{D6295437-D12B-4AD3-AB2D-6CA501CF72F0}" dt="2019-09-11T14:26:46.591" v="148" actId="20577"/>
          <ac:spMkLst>
            <pc:docMk/>
            <pc:sldMk cId="1793431880" sldId="376"/>
            <ac:spMk id="7" creationId="{00000000-0000-0000-0000-000000000000}"/>
          </ac:spMkLst>
        </pc:spChg>
        <pc:spChg chg="mod">
          <ac:chgData name="Lopez-Perez, David (Nokia - IE/Dublin)" userId="3db4472c-dd38-433b-9153-cfe8852f8cce" providerId="ADAL" clId="{D6295437-D12B-4AD3-AB2D-6CA501CF72F0}" dt="2019-09-11T14:26:08.174" v="146" actId="13926"/>
          <ac:spMkLst>
            <pc:docMk/>
            <pc:sldMk cId="1793431880" sldId="376"/>
            <ac:spMk id="21" creationId="{BF9B21FE-F60B-43C2-9984-5BFB24D7DE29}"/>
          </ac:spMkLst>
        </pc:spChg>
      </pc:sldChg>
      <pc:sldChg chg="modSp">
        <pc:chgData name="Lopez-Perez, David (Nokia - IE/Dublin)" userId="3db4472c-dd38-433b-9153-cfe8852f8cce" providerId="ADAL" clId="{D6295437-D12B-4AD3-AB2D-6CA501CF72F0}" dt="2019-09-11T14:46:22.053" v="413" actId="113"/>
        <pc:sldMkLst>
          <pc:docMk/>
          <pc:sldMk cId="2620836899" sldId="377"/>
        </pc:sldMkLst>
        <pc:spChg chg="mod">
          <ac:chgData name="Lopez-Perez, David (Nokia - IE/Dublin)" userId="3db4472c-dd38-433b-9153-cfe8852f8cce" providerId="ADAL" clId="{D6295437-D12B-4AD3-AB2D-6CA501CF72F0}" dt="2019-09-11T14:26:59.795" v="149" actId="13926"/>
          <ac:spMkLst>
            <pc:docMk/>
            <pc:sldMk cId="2620836899" sldId="377"/>
            <ac:spMk id="7" creationId="{00000000-0000-0000-0000-000000000000}"/>
          </ac:spMkLst>
        </pc:spChg>
        <pc:spChg chg="mod">
          <ac:chgData name="Lopez-Perez, David (Nokia - IE/Dublin)" userId="3db4472c-dd38-433b-9153-cfe8852f8cce" providerId="ADAL" clId="{D6295437-D12B-4AD3-AB2D-6CA501CF72F0}" dt="2019-09-11T14:46:22.053" v="413" actId="113"/>
          <ac:spMkLst>
            <pc:docMk/>
            <pc:sldMk cId="2620836899" sldId="377"/>
            <ac:spMk id="12" creationId="{427B6BA6-F262-417A-9315-F30B1B339019}"/>
          </ac:spMkLst>
        </pc:spChg>
        <pc:spChg chg="mod">
          <ac:chgData name="Lopez-Perez, David (Nokia - IE/Dublin)" userId="3db4472c-dd38-433b-9153-cfe8852f8cce" providerId="ADAL" clId="{D6295437-D12B-4AD3-AB2D-6CA501CF72F0}" dt="2019-09-11T14:04:42.008" v="88" actId="1076"/>
          <ac:spMkLst>
            <pc:docMk/>
            <pc:sldMk cId="2620836899" sldId="377"/>
            <ac:spMk id="16" creationId="{904897D5-50EC-4E30-B745-1A2C312D82A4}"/>
          </ac:spMkLst>
        </pc:spChg>
        <pc:spChg chg="mod">
          <ac:chgData name="Lopez-Perez, David (Nokia - IE/Dublin)" userId="3db4472c-dd38-433b-9153-cfe8852f8cce" providerId="ADAL" clId="{D6295437-D12B-4AD3-AB2D-6CA501CF72F0}" dt="2019-09-11T14:05:20.330" v="101" actId="13926"/>
          <ac:spMkLst>
            <pc:docMk/>
            <pc:sldMk cId="2620836899" sldId="377"/>
            <ac:spMk id="25" creationId="{291C62D5-B754-4E07-A43D-5F51C90E8BED}"/>
          </ac:spMkLst>
        </pc:spChg>
      </pc:sldChg>
      <pc:sldChg chg="modSp">
        <pc:chgData name="Lopez-Perez, David (Nokia - IE/Dublin)" userId="3db4472c-dd38-433b-9153-cfe8852f8cce" providerId="ADAL" clId="{D6295437-D12B-4AD3-AB2D-6CA501CF72F0}" dt="2019-09-11T14:43:10.347" v="368" actId="13926"/>
        <pc:sldMkLst>
          <pc:docMk/>
          <pc:sldMk cId="2283784701" sldId="378"/>
        </pc:sldMkLst>
        <pc:spChg chg="mod">
          <ac:chgData name="Lopez-Perez, David (Nokia - IE/Dublin)" userId="3db4472c-dd38-433b-9153-cfe8852f8cce" providerId="ADAL" clId="{D6295437-D12B-4AD3-AB2D-6CA501CF72F0}" dt="2019-09-11T14:43:10.347" v="368" actId="13926"/>
          <ac:spMkLst>
            <pc:docMk/>
            <pc:sldMk cId="2283784701" sldId="378"/>
            <ac:spMk id="12" creationId="{9519616B-2285-46B6-B57A-3CA8AF5E9FEF}"/>
          </ac:spMkLst>
        </pc:spChg>
      </pc:sldChg>
      <pc:sldChg chg="modSp">
        <pc:chgData name="Lopez-Perez, David (Nokia - IE/Dublin)" userId="3db4472c-dd38-433b-9153-cfe8852f8cce" providerId="ADAL" clId="{D6295437-D12B-4AD3-AB2D-6CA501CF72F0}" dt="2019-09-11T14:22:53.113" v="104" actId="13926"/>
        <pc:sldMkLst>
          <pc:docMk/>
          <pc:sldMk cId="3040796949" sldId="384"/>
        </pc:sldMkLst>
        <pc:spChg chg="mod">
          <ac:chgData name="Lopez-Perez, David (Nokia - IE/Dublin)" userId="3db4472c-dd38-433b-9153-cfe8852f8cce" providerId="ADAL" clId="{D6295437-D12B-4AD3-AB2D-6CA501CF72F0}" dt="2019-09-11T14:22:53.113" v="104" actId="13926"/>
          <ac:spMkLst>
            <pc:docMk/>
            <pc:sldMk cId="3040796949" sldId="384"/>
            <ac:spMk id="9" creationId="{9B369EE0-2795-41E4-831A-1B0801787740}"/>
          </ac:spMkLst>
        </pc:spChg>
      </pc:sldChg>
      <pc:sldChg chg="modSp">
        <pc:chgData name="Lopez-Perez, David (Nokia - IE/Dublin)" userId="3db4472c-dd38-433b-9153-cfe8852f8cce" providerId="ADAL" clId="{D6295437-D12B-4AD3-AB2D-6CA501CF72F0}" dt="2019-09-11T14:44:49.713" v="405" actId="108"/>
        <pc:sldMkLst>
          <pc:docMk/>
          <pc:sldMk cId="2926462209" sldId="385"/>
        </pc:sldMkLst>
        <pc:spChg chg="mod">
          <ac:chgData name="Lopez-Perez, David (Nokia - IE/Dublin)" userId="3db4472c-dd38-433b-9153-cfe8852f8cce" providerId="ADAL" clId="{D6295437-D12B-4AD3-AB2D-6CA501CF72F0}" dt="2019-09-11T14:44:00.734" v="403" actId="20577"/>
          <ac:spMkLst>
            <pc:docMk/>
            <pc:sldMk cId="2926462209" sldId="385"/>
            <ac:spMk id="7" creationId="{00000000-0000-0000-0000-000000000000}"/>
          </ac:spMkLst>
        </pc:spChg>
        <pc:spChg chg="mod">
          <ac:chgData name="Lopez-Perez, David (Nokia - IE/Dublin)" userId="3db4472c-dd38-433b-9153-cfe8852f8cce" providerId="ADAL" clId="{D6295437-D12B-4AD3-AB2D-6CA501CF72F0}" dt="2019-09-11T14:43:55.603" v="393" actId="20577"/>
          <ac:spMkLst>
            <pc:docMk/>
            <pc:sldMk cId="2926462209" sldId="385"/>
            <ac:spMk id="59" creationId="{263A40E3-4E87-4143-A7C6-AA01C9D54C2F}"/>
          </ac:spMkLst>
        </pc:spChg>
        <pc:spChg chg="mod">
          <ac:chgData name="Lopez-Perez, David (Nokia - IE/Dublin)" userId="3db4472c-dd38-433b-9153-cfe8852f8cce" providerId="ADAL" clId="{D6295437-D12B-4AD3-AB2D-6CA501CF72F0}" dt="2019-09-11T14:44:30.481" v="404" actId="108"/>
          <ac:spMkLst>
            <pc:docMk/>
            <pc:sldMk cId="2926462209" sldId="385"/>
            <ac:spMk id="61" creationId="{863EF4C5-11DC-4DED-92AD-E629287A73BC}"/>
          </ac:spMkLst>
        </pc:spChg>
        <pc:spChg chg="mod">
          <ac:chgData name="Lopez-Perez, David (Nokia - IE/Dublin)" userId="3db4472c-dd38-433b-9153-cfe8852f8cce" providerId="ADAL" clId="{D6295437-D12B-4AD3-AB2D-6CA501CF72F0}" dt="2019-09-11T14:44:49.713" v="405" actId="108"/>
          <ac:spMkLst>
            <pc:docMk/>
            <pc:sldMk cId="2926462209" sldId="385"/>
            <ac:spMk id="62" creationId="{FBEB6490-C88C-43F0-9F58-2CAEDDAFD06B}"/>
          </ac:spMkLst>
        </pc:spChg>
      </pc:sldChg>
      <pc:sldChg chg="modSp ord">
        <pc:chgData name="Lopez-Perez, David (Nokia - IE/Dublin)" userId="3db4472c-dd38-433b-9153-cfe8852f8cce" providerId="ADAL" clId="{D6295437-D12B-4AD3-AB2D-6CA501CF72F0}" dt="2019-09-11T14:43:48.990" v="385" actId="20577"/>
        <pc:sldMkLst>
          <pc:docMk/>
          <pc:sldMk cId="2726288716" sldId="386"/>
        </pc:sldMkLst>
        <pc:spChg chg="mod">
          <ac:chgData name="Lopez-Perez, David (Nokia - IE/Dublin)" userId="3db4472c-dd38-433b-9153-cfe8852f8cce" providerId="ADAL" clId="{D6295437-D12B-4AD3-AB2D-6CA501CF72F0}" dt="2019-09-11T14:43:45.634" v="377" actId="20577"/>
          <ac:spMkLst>
            <pc:docMk/>
            <pc:sldMk cId="2726288716" sldId="386"/>
            <ac:spMk id="7" creationId="{00000000-0000-0000-0000-000000000000}"/>
          </ac:spMkLst>
        </pc:spChg>
        <pc:spChg chg="mod">
          <ac:chgData name="Lopez-Perez, David (Nokia - IE/Dublin)" userId="3db4472c-dd38-433b-9153-cfe8852f8cce" providerId="ADAL" clId="{D6295437-D12B-4AD3-AB2D-6CA501CF72F0}" dt="2019-09-11T14:43:48.990" v="385" actId="20577"/>
          <ac:spMkLst>
            <pc:docMk/>
            <pc:sldMk cId="2726288716" sldId="386"/>
            <ac:spMk id="59" creationId="{263A40E3-4E87-4143-A7C6-AA01C9D54C2F}"/>
          </ac:spMkLst>
        </pc:spChg>
      </pc:sldChg>
    </pc:docChg>
  </pc:docChgLst>
  <pc:docChgLst>
    <pc:chgData name="Lopez-Perez, David (Nokia - IE/Dublin)" userId="3db4472c-dd38-433b-9153-cfe8852f8cce" providerId="ADAL" clId="{B2723543-832B-4023-A834-E9E4223740F5}"/>
    <pc:docChg chg="modSld sldOrd">
      <pc:chgData name="Lopez-Perez, David (Nokia - IE/Dublin)" userId="3db4472c-dd38-433b-9153-cfe8852f8cce" providerId="ADAL" clId="{B2723543-832B-4023-A834-E9E4223740F5}" dt="2019-09-14T10:33:04.199" v="40" actId="114"/>
      <pc:docMkLst>
        <pc:docMk/>
      </pc:docMkLst>
      <pc:sldChg chg="modSp ord">
        <pc:chgData name="Lopez-Perez, David (Nokia - IE/Dublin)" userId="3db4472c-dd38-433b-9153-cfe8852f8cce" providerId="ADAL" clId="{B2723543-832B-4023-A834-E9E4223740F5}" dt="2019-09-14T10:33:04.199" v="40" actId="114"/>
        <pc:sldMkLst>
          <pc:docMk/>
          <pc:sldMk cId="139573059" sldId="383"/>
        </pc:sldMkLst>
        <pc:spChg chg="mod">
          <ac:chgData name="Lopez-Perez, David (Nokia - IE/Dublin)" userId="3db4472c-dd38-433b-9153-cfe8852f8cce" providerId="ADAL" clId="{B2723543-832B-4023-A834-E9E4223740F5}" dt="2019-09-14T10:33:04.199" v="40" actId="114"/>
          <ac:spMkLst>
            <pc:docMk/>
            <pc:sldMk cId="139573059" sldId="383"/>
            <ac:spMk id="1126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148" y="0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625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148" y="9430625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529336" y="103597"/>
            <a:ext cx="627166" cy="2258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41173" y="103597"/>
            <a:ext cx="809247" cy="2258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41888" cy="37084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5735" y="4716163"/>
            <a:ext cx="4984651" cy="4466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252326" y="9612343"/>
            <a:ext cx="904177" cy="1936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159176" y="9612342"/>
            <a:ext cx="501111" cy="3889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8092" y="961234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09648" y="9610645"/>
            <a:ext cx="5378380" cy="169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34948" y="317582"/>
            <a:ext cx="5527780" cy="169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Doc Title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Page </a:t>
            </a:r>
            <a:fld id="{9A6FF2A5-3843-4034-80EC-B86A7C49C53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763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50888"/>
            <a:ext cx="4941888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83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50888"/>
            <a:ext cx="4941888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54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50888"/>
            <a:ext cx="4941888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11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14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85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16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81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513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457200" marR="0" lvl="4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</a:t>
            </a:r>
            <a:fld id="{870C1BA4-1CEE-4CD8-8532-343A8D2B3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237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513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457200" marR="0" lvl="4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</a:t>
            </a:r>
            <a:fld id="{870C1BA4-1CEE-4CD8-8532-343A8D2B3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230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513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457200" marR="0" lvl="4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</a:t>
            </a:r>
            <a:fld id="{870C1BA4-1CEE-4CD8-8532-343A8D2B3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7704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513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457200" marR="0" lvl="4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</a:t>
            </a:r>
            <a:fld id="{870C1BA4-1CEE-4CD8-8532-343A8D2B3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680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513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457200" marR="0" lvl="4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</a:t>
            </a:r>
            <a:fld id="{870C1BA4-1CEE-4CD8-8532-343A8D2B3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633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50888"/>
            <a:ext cx="4941888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893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513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457200" marR="0" lvl="4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</a:t>
            </a:r>
            <a:fld id="{870C1BA4-1CEE-4CD8-8532-343A8D2B3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7641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513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457200" marR="0" lvl="4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</a:t>
            </a:r>
            <a:fld id="{870C1BA4-1CEE-4CD8-8532-343A8D2B3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887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50888"/>
            <a:ext cx="4941888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62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50888"/>
            <a:ext cx="4941888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74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50888"/>
            <a:ext cx="4941888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86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50888"/>
            <a:ext cx="4941888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75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50888"/>
            <a:ext cx="4941888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36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50888"/>
            <a:ext cx="4941888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7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50888"/>
            <a:ext cx="4941888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9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March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March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July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802.11-19/1594r0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4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2.svg"/><Relationship Id="rId4" Type="http://schemas.openxmlformats.org/officeDocument/2006/relationships/image" Target="../media/image8.svg"/><Relationship Id="rId9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51538"/>
            <a:ext cx="7772400" cy="1066800"/>
          </a:xfrm>
          <a:noFill/>
        </p:spPr>
        <p:txBody>
          <a:bodyPr/>
          <a:lstStyle/>
          <a:p>
            <a:r>
              <a:rPr lang="en-US" sz="2400" dirty="0"/>
              <a:t>Coordinated Beamforming/Null Steering Protocol                     in 802.11be</a:t>
            </a:r>
          </a:p>
        </p:txBody>
      </p:sp>
      <p:sp>
        <p:nvSpPr>
          <p:cNvPr id="7173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772400" cy="41148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2019-09-16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685800" y="2112179"/>
            <a:ext cx="1368339" cy="25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152663"/>
              </p:ext>
            </p:extLst>
          </p:nvPr>
        </p:nvGraphicFramePr>
        <p:xfrm>
          <a:off x="838200" y="2819400"/>
          <a:ext cx="7239000" cy="27973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545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David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Lopez-Perez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Nokia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rgbClr val="000000"/>
                          </a:solidFill>
                          <a:latin typeface="Times New Roman"/>
                          <a:cs typeface="Arial"/>
                        </a:rPr>
                        <a:t>david.lopez-perez@nokia-bell-labs.com</a:t>
                      </a:r>
                      <a:endParaRPr lang="en-IE" sz="1200" b="0" kern="1200" dirty="0">
                        <a:solidFill>
                          <a:srgbClr val="000000"/>
                        </a:solidFill>
                        <a:latin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Arial"/>
                        </a:rPr>
                        <a:t>Adrian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Arial"/>
                        </a:rPr>
                        <a:t>Garcia-Rodriguez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5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Lorenzo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Galati Giordano</a:t>
                      </a:r>
                      <a:endParaRPr lang="en-IE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984"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>
                          <a:latin typeface="+mn-lt"/>
                          <a:ea typeface="Times New Roman"/>
                          <a:cs typeface="Arial"/>
                        </a:rPr>
                        <a:t>Mika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Kasslin</a:t>
                      </a:r>
                      <a:endParaRPr lang="en-IE" sz="1200" kern="1200" dirty="0">
                        <a:solidFill>
                          <a:schemeClr val="dk1"/>
                        </a:solidFill>
                        <a:latin typeface="+mn-lt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757559"/>
                  </a:ext>
                </a:extLst>
              </a:tr>
              <a:tr h="4374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Arial"/>
                        </a:rPr>
                        <a:t>Olli Alanen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68301"/>
                  </a:ext>
                </a:extLst>
              </a:tr>
              <a:tr h="4374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Arial"/>
                        </a:rPr>
                        <a:t>Enrico Rantala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129161"/>
                  </a:ext>
                </a:extLst>
              </a:tr>
            </a:tbl>
          </a:graphicData>
        </a:graphic>
      </p:graphicFrame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48AB42DA-D2AC-44AF-9B6D-E997C5EB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30F88CD-2008-4AAA-979D-C5BBFC99C32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itchFamily="18" charset="0"/>
                <a:ea typeface="+mn-ea"/>
                <a:cs typeface="+mn-cs"/>
              </a:rPr>
              <a:t> David Lopez-Perez,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7CF7895-DC26-4C12-8C23-5CC1CD70653A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957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20283"/>
            <a:ext cx="8229600" cy="8581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Phase 2 — Implicit CSI acquisition procedure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053CA70-7E45-4E6E-A87A-DBB9195B9FD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541F39-0621-4138-951F-8EC2771CE1A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Nokia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04897D5-50EC-4E30-B745-1A2C312D8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3913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68E4DEC-06ED-454B-8F62-1B6DE5529F57}"/>
              </a:ext>
            </a:extLst>
          </p:cNvPr>
          <p:cNvSpPr txBox="1"/>
          <p:nvPr/>
        </p:nvSpPr>
        <p:spPr>
          <a:xfrm>
            <a:off x="3886200" y="3132916"/>
            <a:ext cx="641522" cy="307777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NDP</a:t>
            </a:r>
            <a:endParaRPr lang="en-IE" sz="1400" b="1" dirty="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057AE04-CC84-439F-9014-C7744A96353A}"/>
              </a:ext>
            </a:extLst>
          </p:cNvPr>
          <p:cNvSpPr txBox="1"/>
          <p:nvPr/>
        </p:nvSpPr>
        <p:spPr>
          <a:xfrm>
            <a:off x="3124200" y="2046341"/>
            <a:ext cx="452919" cy="316156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3"/>
                </a:solidFill>
              </a:rPr>
              <a:t>TF</a:t>
            </a:r>
            <a:endParaRPr lang="en-IE" sz="1400" b="1" dirty="0">
              <a:solidFill>
                <a:schemeClr val="accent3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4B24299-687A-4D5F-85B6-3F05488350A7}"/>
              </a:ext>
            </a:extLst>
          </p:cNvPr>
          <p:cNvSpPr txBox="1"/>
          <p:nvPr/>
        </p:nvSpPr>
        <p:spPr>
          <a:xfrm>
            <a:off x="4728681" y="3120054"/>
            <a:ext cx="452919" cy="316156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TF</a:t>
            </a:r>
            <a:endParaRPr lang="en-IE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0CDDD9E-0556-4895-B8FE-E395285FC4C6}"/>
              </a:ext>
            </a:extLst>
          </p:cNvPr>
          <p:cNvSpPr txBox="1"/>
          <p:nvPr/>
        </p:nvSpPr>
        <p:spPr>
          <a:xfrm>
            <a:off x="5338282" y="2054720"/>
            <a:ext cx="605318" cy="307777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4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NDP</a:t>
            </a:r>
            <a:endParaRPr lang="en-IE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C434604-3D17-4A11-B9C3-74615B747512}"/>
              </a:ext>
            </a:extLst>
          </p:cNvPr>
          <p:cNvSpPr txBox="1"/>
          <p:nvPr/>
        </p:nvSpPr>
        <p:spPr>
          <a:xfrm>
            <a:off x="5338282" y="2563830"/>
            <a:ext cx="605318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NDP</a:t>
            </a:r>
            <a:endParaRPr lang="en-IE" sz="1400" b="1" dirty="0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7A8BACC-74F5-4395-9A18-3EC60CEB217A}"/>
              </a:ext>
            </a:extLst>
          </p:cNvPr>
          <p:cNvSpPr txBox="1"/>
          <p:nvPr/>
        </p:nvSpPr>
        <p:spPr>
          <a:xfrm>
            <a:off x="5338282" y="3651942"/>
            <a:ext cx="605318" cy="307777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NDP</a:t>
            </a:r>
            <a:endParaRPr lang="en-IE" sz="1400" b="1" dirty="0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CB181BB-A129-4367-A922-FEE09F3D6993}"/>
              </a:ext>
            </a:extLst>
          </p:cNvPr>
          <p:cNvSpPr txBox="1"/>
          <p:nvPr/>
        </p:nvSpPr>
        <p:spPr>
          <a:xfrm>
            <a:off x="2209800" y="2054719"/>
            <a:ext cx="762000" cy="307777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3"/>
                </a:solidFill>
              </a:rPr>
              <a:t>NDPA</a:t>
            </a:r>
            <a:endParaRPr lang="en-IE" sz="1400" b="1" dirty="0">
              <a:solidFill>
                <a:schemeClr val="accent3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8721239-35A9-4E5A-BDF3-157CABC7A55D}"/>
              </a:ext>
            </a:extLst>
          </p:cNvPr>
          <p:cNvCxnSpPr>
            <a:cxnSpLocks/>
          </p:cNvCxnSpPr>
          <p:nvPr/>
        </p:nvCxnSpPr>
        <p:spPr bwMode="auto">
          <a:xfrm flipV="1">
            <a:off x="4648200" y="2207118"/>
            <a:ext cx="0" cy="1981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22071F5-E54F-448E-83EF-2DC053EC548E}"/>
              </a:ext>
            </a:extLst>
          </p:cNvPr>
          <p:cNvSpPr txBox="1"/>
          <p:nvPr/>
        </p:nvSpPr>
        <p:spPr>
          <a:xfrm>
            <a:off x="3429000" y="4183853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Transfer and return frames may be needed to coordinate AP1 and AP2 actions </a:t>
            </a:r>
            <a:endParaRPr lang="en-IE" sz="12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B689FDA-B7A7-4BC2-B8E1-020C0F598EF2}"/>
              </a:ext>
            </a:extLst>
          </p:cNvPr>
          <p:cNvCxnSpPr>
            <a:cxnSpLocks/>
            <a:stCxn id="54" idx="0"/>
          </p:cNvCxnSpPr>
          <p:nvPr/>
        </p:nvCxnSpPr>
        <p:spPr bwMode="auto">
          <a:xfrm flipV="1">
            <a:off x="4648200" y="2202653"/>
            <a:ext cx="1555922" cy="1981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863EF4C5-11DC-4DED-92AD-E629287A73BC}"/>
              </a:ext>
            </a:extLst>
          </p:cNvPr>
          <p:cNvSpPr txBox="1"/>
          <p:nvPr/>
        </p:nvSpPr>
        <p:spPr>
          <a:xfrm>
            <a:off x="3886200" y="2563830"/>
            <a:ext cx="641522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NDP</a:t>
            </a:r>
            <a:endParaRPr lang="en-IE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BEB6490-C88C-43F0-9F58-2CAEDDAFD06B}"/>
              </a:ext>
            </a:extLst>
          </p:cNvPr>
          <p:cNvSpPr txBox="1"/>
          <p:nvPr/>
        </p:nvSpPr>
        <p:spPr>
          <a:xfrm>
            <a:off x="3886200" y="3654623"/>
            <a:ext cx="641522" cy="307777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NDP</a:t>
            </a:r>
            <a:endParaRPr lang="en-IE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E4F5D28-EC5A-4907-BB1E-9C4130BD039F}"/>
              </a:ext>
            </a:extLst>
          </p:cNvPr>
          <p:cNvSpPr/>
          <p:nvPr/>
        </p:nvSpPr>
        <p:spPr>
          <a:xfrm>
            <a:off x="690080" y="4953000"/>
            <a:ext cx="78522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  <a:ea typeface="+mn-ea"/>
              </a:rPr>
              <a:t>Through the NDPA, the master AP reveals the nodes participating in the inter-AP coordinated transmission</a:t>
            </a:r>
          </a:p>
          <a:p>
            <a:pPr marL="342900" indent="-34290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An AP can collect CSI from a neighbouring AP </a:t>
            </a:r>
          </a:p>
          <a:p>
            <a:pPr marL="342900" indent="-34290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69611025-46B8-49B2-B5C0-B2C36C590F68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September 2019</a:t>
            </a:r>
            <a:endParaRPr lang="en-GB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0BFA594-40A9-4B77-98D4-BA1D8BE32960}"/>
              </a:ext>
            </a:extLst>
          </p:cNvPr>
          <p:cNvCxnSpPr>
            <a:cxnSpLocks/>
          </p:cNvCxnSpPr>
          <p:nvPr/>
        </p:nvCxnSpPr>
        <p:spPr bwMode="auto">
          <a:xfrm flipV="1">
            <a:off x="1887449" y="2362200"/>
            <a:ext cx="6405081" cy="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32057B7-9A32-4C81-B359-A2A4AAF1DAE5}"/>
              </a:ext>
            </a:extLst>
          </p:cNvPr>
          <p:cNvSpPr txBox="1"/>
          <p:nvPr/>
        </p:nvSpPr>
        <p:spPr>
          <a:xfrm>
            <a:off x="564174" y="1981200"/>
            <a:ext cx="1372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master AP1</a:t>
            </a:r>
            <a:endParaRPr lang="en-IE" sz="2000" dirty="0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088EFB1-C34E-4E0A-9B75-1B1C98B2E5FA}"/>
              </a:ext>
            </a:extLst>
          </p:cNvPr>
          <p:cNvSpPr txBox="1"/>
          <p:nvPr/>
        </p:nvSpPr>
        <p:spPr>
          <a:xfrm>
            <a:off x="1295400" y="3048000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AP2</a:t>
            </a:r>
            <a:endParaRPr lang="en-IE" sz="2000" dirty="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A082300-0AA0-4020-8A63-DF14AA590101}"/>
              </a:ext>
            </a:extLst>
          </p:cNvPr>
          <p:cNvSpPr txBox="1"/>
          <p:nvPr/>
        </p:nvSpPr>
        <p:spPr>
          <a:xfrm>
            <a:off x="1040073" y="2495490"/>
            <a:ext cx="896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STA11</a:t>
            </a:r>
            <a:endParaRPr lang="en-IE" sz="2000" dirty="0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2EF3538-680F-4DBD-B585-560AABEFC14D}"/>
              </a:ext>
            </a:extLst>
          </p:cNvPr>
          <p:cNvSpPr txBox="1"/>
          <p:nvPr/>
        </p:nvSpPr>
        <p:spPr>
          <a:xfrm>
            <a:off x="980635" y="3557889"/>
            <a:ext cx="956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STA 21</a:t>
            </a:r>
            <a:endParaRPr lang="en-IE" sz="2000" dirty="0">
              <a:solidFill>
                <a:schemeClr val="tx1"/>
              </a:solidFill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6E133C4-2BBB-44E7-AC9C-8E85990E2CD3}"/>
              </a:ext>
            </a:extLst>
          </p:cNvPr>
          <p:cNvCxnSpPr>
            <a:cxnSpLocks/>
          </p:cNvCxnSpPr>
          <p:nvPr/>
        </p:nvCxnSpPr>
        <p:spPr bwMode="auto">
          <a:xfrm flipV="1">
            <a:off x="1887449" y="3449829"/>
            <a:ext cx="6405081" cy="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FCB43F4-2E4F-4E52-9604-8ECCCFB91E95}"/>
              </a:ext>
            </a:extLst>
          </p:cNvPr>
          <p:cNvCxnSpPr>
            <a:cxnSpLocks/>
          </p:cNvCxnSpPr>
          <p:nvPr/>
        </p:nvCxnSpPr>
        <p:spPr bwMode="auto">
          <a:xfrm flipV="1">
            <a:off x="1887449" y="2879170"/>
            <a:ext cx="6405081" cy="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B0F12A3-F6F7-413B-88A2-B39A0CD02A4F}"/>
              </a:ext>
            </a:extLst>
          </p:cNvPr>
          <p:cNvCxnSpPr>
            <a:cxnSpLocks/>
          </p:cNvCxnSpPr>
          <p:nvPr/>
        </p:nvCxnSpPr>
        <p:spPr bwMode="auto">
          <a:xfrm flipV="1">
            <a:off x="1887449" y="3962399"/>
            <a:ext cx="6405081" cy="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26462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053CA70-7E45-4E6E-A87A-DBB9195B9FD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541F39-0621-4138-951F-8EC2771CE1A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Nokia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04897D5-50EC-4E30-B745-1A2C312D8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22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51AD63D9-ADCD-4BA8-9C44-99859A160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184906"/>
            <a:ext cx="81576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20C573C0-9865-4723-B2B7-E1AAFA0301AA}"/>
              </a:ext>
            </a:extLst>
          </p:cNvPr>
          <p:cNvSpPr txBox="1">
            <a:spLocks/>
          </p:cNvSpPr>
          <p:nvPr/>
        </p:nvSpPr>
        <p:spPr bwMode="auto">
          <a:xfrm>
            <a:off x="685800" y="1905000"/>
            <a:ext cx="7848600" cy="4059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GB" b="0" dirty="0"/>
              <a:t>Similar to the spatial reuse parameter (SRP) framework in 802.11ax, </a:t>
            </a:r>
          </a:p>
          <a:p>
            <a:pPr marL="714375" lvl="1" indent="-357188" algn="just">
              <a:buFontTx/>
              <a:buChar char="—"/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</a:rPr>
              <a:t>The master AP uses an enhanced TF to advertise the enhanced spatial reuse opportunity (</a:t>
            </a:r>
            <a:r>
              <a:rPr lang="en-GB" dirty="0" err="1">
                <a:solidFill>
                  <a:schemeClr val="tx1"/>
                </a:solidFill>
                <a:latin typeface="Times New Roman" pitchFamily="18" charset="0"/>
              </a:rPr>
              <a:t>eSRO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</a:rPr>
              <a:t>) ‘with nulling’ during its uplink reception</a:t>
            </a:r>
          </a:p>
          <a:p>
            <a:pPr marL="714375" lvl="1" indent="-357188" algn="just">
              <a:buFontTx/>
              <a:buChar char="—"/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</a:rPr>
              <a:t>The slave AP </a:t>
            </a:r>
          </a:p>
          <a:p>
            <a:pPr marL="984250" lvl="2" indent="-269875">
              <a:buFont typeface="Wingdings" panose="05000000000000000000" pitchFamily="2" charset="2"/>
              <a:buChar char="§"/>
            </a:pPr>
            <a:r>
              <a:rPr lang="en-GB" sz="1800" dirty="0"/>
              <a:t>contends for the channel </a:t>
            </a:r>
          </a:p>
          <a:p>
            <a:pPr marL="984250" lvl="2" indent="-269875">
              <a:buFont typeface="Wingdings" panose="05000000000000000000" pitchFamily="2" charset="2"/>
              <a:buChar char="§"/>
            </a:pPr>
            <a:r>
              <a:rPr lang="en-GB" sz="1800" dirty="0"/>
              <a:t>transmits a basic TF once its counter reaches zero</a:t>
            </a:r>
          </a:p>
          <a:p>
            <a:pPr marL="984250" lvl="2" indent="-269875">
              <a:buFont typeface="Wingdings" panose="05000000000000000000" pitchFamily="2" charset="2"/>
              <a:buChar char="§"/>
            </a:pPr>
            <a:r>
              <a:rPr lang="en-GB" sz="1800" dirty="0"/>
              <a:t>its uplink reception and downlink acknowledgement must be within the TXOP of the master node and sync with them</a:t>
            </a:r>
          </a:p>
          <a:p>
            <a:pPr marL="314325" lvl="1" indent="0"/>
            <a:r>
              <a:rPr lang="en-GB" sz="1800" dirty="0"/>
              <a:t>Note that STAs of the slave AP could also content for the channel </a:t>
            </a:r>
            <a:r>
              <a:rPr lang="en-US" sz="1800" dirty="0"/>
              <a:t>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dirty="0"/>
              <a:t>Null steering is used to make sure that inter-AP communications do not interfere each other (see next slide)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20A2418-24A2-425F-B47F-8D784C104F5B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September 2019</a:t>
            </a:r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228EE00-C6F4-4245-B64D-AE52086CB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4400"/>
            <a:ext cx="8458200" cy="8581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Phase 3 — Coordinated inter-AP data TX and ACK                  </a:t>
            </a:r>
            <a:r>
              <a:rPr lang="en-US" sz="2900" dirty="0">
                <a:solidFill>
                  <a:schemeClr val="tx1"/>
                </a:solidFill>
              </a:rPr>
              <a:t>An uplink-uplink example</a:t>
            </a:r>
          </a:p>
        </p:txBody>
      </p:sp>
    </p:spTree>
    <p:extLst>
      <p:ext uri="{BB962C8B-B14F-4D97-AF65-F5344CB8AC3E}">
        <p14:creationId xmlns:p14="http://schemas.microsoft.com/office/powerpoint/2010/main" val="3836580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053CA70-7E45-4E6E-A87A-DBB9195B9FD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541F39-0621-4138-951F-8EC2771CE1A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63747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Nokia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04897D5-50EC-4E30-B745-1A2C312D8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22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8BCFA86-1247-41F4-AB60-BD349401CBC6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September 2019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22E27F-1E6F-4CE9-8D29-2E55BA8792D9}"/>
              </a:ext>
            </a:extLst>
          </p:cNvPr>
          <p:cNvSpPr txBox="1"/>
          <p:nvPr/>
        </p:nvSpPr>
        <p:spPr>
          <a:xfrm>
            <a:off x="3092278" y="3137462"/>
            <a:ext cx="641522" cy="30777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IE" sz="1400" b="1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EC38FF-A22C-40DF-805F-3B768B4354A0}"/>
              </a:ext>
            </a:extLst>
          </p:cNvPr>
          <p:cNvSpPr txBox="1"/>
          <p:nvPr/>
        </p:nvSpPr>
        <p:spPr>
          <a:xfrm>
            <a:off x="3733800" y="3129083"/>
            <a:ext cx="452919" cy="316156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TF</a:t>
            </a:r>
            <a:endParaRPr lang="en-IE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ADCECAD-7A3D-434C-AC01-577B88C7291D}"/>
              </a:ext>
            </a:extLst>
          </p:cNvPr>
          <p:cNvSpPr txBox="1"/>
          <p:nvPr/>
        </p:nvSpPr>
        <p:spPr>
          <a:xfrm>
            <a:off x="7167082" y="2057400"/>
            <a:ext cx="605318" cy="307777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4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ACK</a:t>
            </a:r>
            <a:endParaRPr lang="en-IE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07F843-401F-4433-B57C-5C29CEEEC324}"/>
              </a:ext>
            </a:extLst>
          </p:cNvPr>
          <p:cNvSpPr txBox="1"/>
          <p:nvPr/>
        </p:nvSpPr>
        <p:spPr>
          <a:xfrm>
            <a:off x="2209800" y="2054423"/>
            <a:ext cx="762000" cy="307777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accent3"/>
                </a:solidFill>
              </a:rPr>
              <a:t>eTF</a:t>
            </a:r>
            <a:endParaRPr lang="en-IE" sz="1400" b="1" dirty="0">
              <a:solidFill>
                <a:schemeClr val="accent3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BD6CF3-0673-4D26-A79E-A21AF67D2E25}"/>
              </a:ext>
            </a:extLst>
          </p:cNvPr>
          <p:cNvSpPr txBox="1"/>
          <p:nvPr/>
        </p:nvSpPr>
        <p:spPr>
          <a:xfrm>
            <a:off x="3124200" y="2575962"/>
            <a:ext cx="3810000" cy="3075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UL data </a:t>
            </a:r>
            <a:endParaRPr lang="en-IE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0046FF-E66A-4988-9E40-645C36D6DD3E}"/>
              </a:ext>
            </a:extLst>
          </p:cNvPr>
          <p:cNvSpPr txBox="1"/>
          <p:nvPr/>
        </p:nvSpPr>
        <p:spPr>
          <a:xfrm>
            <a:off x="4419600" y="3653634"/>
            <a:ext cx="2514600" cy="307777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UL data</a:t>
            </a:r>
            <a:endParaRPr lang="en-IE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106B0E3-59CB-4DE3-9375-FE48025DDE4B}"/>
              </a:ext>
            </a:extLst>
          </p:cNvPr>
          <p:cNvSpPr txBox="1"/>
          <p:nvPr/>
        </p:nvSpPr>
        <p:spPr>
          <a:xfrm>
            <a:off x="7162800" y="3112883"/>
            <a:ext cx="605319" cy="316117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ACK</a:t>
            </a:r>
            <a:endParaRPr lang="en-I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6E0879-7AF2-4E37-8DF0-FA5AA242C7E4}"/>
              </a:ext>
            </a:extLst>
          </p:cNvPr>
          <p:cNvSpPr/>
          <p:nvPr/>
        </p:nvSpPr>
        <p:spPr>
          <a:xfrm>
            <a:off x="2743200" y="3124200"/>
            <a:ext cx="10406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Contention</a:t>
            </a:r>
            <a:endParaRPr lang="en-IE" sz="1400" b="1" dirty="0">
              <a:solidFill>
                <a:schemeClr val="tx1"/>
              </a:solidFill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17C5E33A-72F2-4612-B04B-1A541EB7A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4400"/>
            <a:ext cx="8458200" cy="8581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Phase 3 — Coordinated inter-AP data TX and ACK                  </a:t>
            </a:r>
            <a:r>
              <a:rPr lang="en-US" sz="2900" dirty="0">
                <a:solidFill>
                  <a:schemeClr val="tx1"/>
                </a:solidFill>
              </a:rPr>
              <a:t>An uplink-uplink example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79D49E4-5EB9-41EB-AC58-22F3022CB343}"/>
              </a:ext>
            </a:extLst>
          </p:cNvPr>
          <p:cNvCxnSpPr>
            <a:cxnSpLocks/>
          </p:cNvCxnSpPr>
          <p:nvPr/>
        </p:nvCxnSpPr>
        <p:spPr bwMode="auto">
          <a:xfrm flipV="1">
            <a:off x="1887449" y="2362200"/>
            <a:ext cx="6405081" cy="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D4BC2D67-1627-45B3-8FE3-928998B17F86}"/>
              </a:ext>
            </a:extLst>
          </p:cNvPr>
          <p:cNvSpPr txBox="1"/>
          <p:nvPr/>
        </p:nvSpPr>
        <p:spPr>
          <a:xfrm>
            <a:off x="564174" y="1981200"/>
            <a:ext cx="1372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master AP1</a:t>
            </a:r>
            <a:endParaRPr lang="en-IE" sz="2000" dirty="0">
              <a:solidFill>
                <a:schemeClr val="tx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90E7A9A1-4AE3-46DA-8AE1-9D588FE30060}"/>
              </a:ext>
            </a:extLst>
          </p:cNvPr>
          <p:cNvSpPr txBox="1"/>
          <p:nvPr/>
        </p:nvSpPr>
        <p:spPr>
          <a:xfrm>
            <a:off x="1295400" y="3048000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AP2</a:t>
            </a:r>
            <a:endParaRPr lang="en-IE" sz="2000" dirty="0">
              <a:solidFill>
                <a:schemeClr val="tx1"/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D5C4784-2A88-4BEC-B4E5-D6A41D04927A}"/>
              </a:ext>
            </a:extLst>
          </p:cNvPr>
          <p:cNvSpPr txBox="1"/>
          <p:nvPr/>
        </p:nvSpPr>
        <p:spPr>
          <a:xfrm>
            <a:off x="1040073" y="2495490"/>
            <a:ext cx="896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STA11</a:t>
            </a:r>
            <a:endParaRPr lang="en-IE" sz="2000" dirty="0">
              <a:solidFill>
                <a:schemeClr val="tx1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6ECFFAD-A985-4D2A-AD1F-00F93985AF18}"/>
              </a:ext>
            </a:extLst>
          </p:cNvPr>
          <p:cNvSpPr txBox="1"/>
          <p:nvPr/>
        </p:nvSpPr>
        <p:spPr>
          <a:xfrm>
            <a:off x="980635" y="3557889"/>
            <a:ext cx="956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STA 21</a:t>
            </a:r>
            <a:endParaRPr lang="en-IE" sz="2000" dirty="0">
              <a:solidFill>
                <a:schemeClr val="tx1"/>
              </a:solidFill>
            </a:endParaRP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851FDDA5-F39F-42DB-87AC-0BC697ACD714}"/>
              </a:ext>
            </a:extLst>
          </p:cNvPr>
          <p:cNvCxnSpPr>
            <a:cxnSpLocks/>
          </p:cNvCxnSpPr>
          <p:nvPr/>
        </p:nvCxnSpPr>
        <p:spPr bwMode="auto">
          <a:xfrm flipV="1">
            <a:off x="1887449" y="3449829"/>
            <a:ext cx="6405081" cy="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EBEC1247-3C60-4D6A-8A49-FCCACDC88C9D}"/>
              </a:ext>
            </a:extLst>
          </p:cNvPr>
          <p:cNvCxnSpPr>
            <a:cxnSpLocks/>
          </p:cNvCxnSpPr>
          <p:nvPr/>
        </p:nvCxnSpPr>
        <p:spPr bwMode="auto">
          <a:xfrm flipV="1">
            <a:off x="1887449" y="2879170"/>
            <a:ext cx="6405081" cy="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C118D94E-A8AE-49DD-ABDF-12268A481D7C}"/>
              </a:ext>
            </a:extLst>
          </p:cNvPr>
          <p:cNvCxnSpPr>
            <a:cxnSpLocks/>
          </p:cNvCxnSpPr>
          <p:nvPr/>
        </p:nvCxnSpPr>
        <p:spPr bwMode="auto">
          <a:xfrm flipV="1">
            <a:off x="1887449" y="3962399"/>
            <a:ext cx="6405081" cy="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4C6DD30C-D281-401E-9680-5A0C07457861}"/>
              </a:ext>
            </a:extLst>
          </p:cNvPr>
          <p:cNvGrpSpPr>
            <a:grpSpLocks noChangeAspect="1"/>
          </p:cNvGrpSpPr>
          <p:nvPr/>
        </p:nvGrpSpPr>
        <p:grpSpPr>
          <a:xfrm>
            <a:off x="609600" y="4038600"/>
            <a:ext cx="6168411" cy="2491266"/>
            <a:chOff x="2749343" y="4658541"/>
            <a:chExt cx="3709036" cy="1497987"/>
          </a:xfrm>
        </p:grpSpPr>
        <p:pic>
          <p:nvPicPr>
            <p:cNvPr id="128" name="Graphic 127">
              <a:extLst>
                <a:ext uri="{FF2B5EF4-FFF2-40B4-BE49-F238E27FC236}">
                  <a16:creationId xmlns:a16="http://schemas.microsoft.com/office/drawing/2014/main" id="{6B5EF5F9-A2B6-4415-A62D-8DAE99114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34222" y="4733688"/>
              <a:ext cx="214634" cy="330205"/>
            </a:xfrm>
            <a:prstGeom prst="rect">
              <a:avLst/>
            </a:prstGeom>
          </p:spPr>
        </p:pic>
        <p:pic>
          <p:nvPicPr>
            <p:cNvPr id="129" name="Graphic 128">
              <a:extLst>
                <a:ext uri="{FF2B5EF4-FFF2-40B4-BE49-F238E27FC236}">
                  <a16:creationId xmlns:a16="http://schemas.microsoft.com/office/drawing/2014/main" id="{BEAFD889-2492-41A8-BF02-85E00ABA2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60250" y="5796993"/>
              <a:ext cx="204921" cy="315262"/>
            </a:xfrm>
            <a:prstGeom prst="rect">
              <a:avLst/>
            </a:prstGeom>
          </p:spPr>
        </p:pic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9EF73444-3440-4FA5-8A3F-60530E16F002}"/>
                </a:ext>
              </a:extLst>
            </p:cNvPr>
            <p:cNvCxnSpPr>
              <a:cxnSpLocks/>
            </p:cNvCxnSpPr>
            <p:nvPr/>
          </p:nvCxnSpPr>
          <p:spPr>
            <a:xfrm>
              <a:off x="3491627" y="5437459"/>
              <a:ext cx="2254510" cy="12485"/>
            </a:xfrm>
            <a:prstGeom prst="straightConnector1">
              <a:avLst/>
            </a:prstGeom>
            <a:ln w="38100">
              <a:solidFill>
                <a:schemeClr val="accent4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798CEBFA-787C-4638-953F-1FE57930AA09}"/>
                </a:ext>
              </a:extLst>
            </p:cNvPr>
            <p:cNvGrpSpPr>
              <a:grpSpLocks/>
            </p:cNvGrpSpPr>
            <p:nvPr/>
          </p:nvGrpSpPr>
          <p:grpSpPr>
            <a:xfrm rot="8100000">
              <a:off x="3048838" y="5069897"/>
              <a:ext cx="720000" cy="176219"/>
              <a:chOff x="4525638" y="5075561"/>
              <a:chExt cx="1335742" cy="176219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147" name="Isosceles Triangle 146">
                <a:extLst>
                  <a:ext uri="{FF2B5EF4-FFF2-40B4-BE49-F238E27FC236}">
                    <a16:creationId xmlns:a16="http://schemas.microsoft.com/office/drawing/2014/main" id="{5C9C3176-7136-47BA-97EC-D057AD33AF9D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95096142-D1A6-4C22-B813-EA1A5633BE77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pic>
          <p:nvPicPr>
            <p:cNvPr id="132" name="Graphic 131">
              <a:extLst>
                <a:ext uri="{FF2B5EF4-FFF2-40B4-BE49-F238E27FC236}">
                  <a16:creationId xmlns:a16="http://schemas.microsoft.com/office/drawing/2014/main" id="{8E208A35-9CB3-472B-88D9-CC86BA62C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822386" y="5185801"/>
              <a:ext cx="669241" cy="528916"/>
            </a:xfrm>
            <a:prstGeom prst="rect">
              <a:avLst/>
            </a:prstGeom>
          </p:spPr>
        </p:pic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B0305710-36F8-426F-B232-55FC1628928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69873" y="5383061"/>
              <a:ext cx="2088693" cy="689688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5C228484-2CF1-44FC-A79C-42B2A00BF14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948857" y="4752525"/>
              <a:ext cx="2119034" cy="661657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13D20A3F-C725-46DE-ADBE-8D27C78D427E}"/>
                </a:ext>
              </a:extLst>
            </p:cNvPr>
            <p:cNvGrpSpPr>
              <a:grpSpLocks/>
            </p:cNvGrpSpPr>
            <p:nvPr/>
          </p:nvGrpSpPr>
          <p:grpSpPr>
            <a:xfrm rot="18900000">
              <a:off x="5450382" y="5570384"/>
              <a:ext cx="748463" cy="178404"/>
              <a:chOff x="4472836" y="5075562"/>
              <a:chExt cx="1388544" cy="178406"/>
            </a:xfrm>
            <a:solidFill>
              <a:srgbClr val="92D050"/>
            </a:solidFill>
          </p:grpSpPr>
          <p:sp>
            <p:nvSpPr>
              <p:cNvPr id="145" name="Isosceles Triangle 144">
                <a:extLst>
                  <a:ext uri="{FF2B5EF4-FFF2-40B4-BE49-F238E27FC236}">
                    <a16:creationId xmlns:a16="http://schemas.microsoft.com/office/drawing/2014/main" id="{560D352C-EFA4-4CE5-9DAE-89C3B4D683AF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24B52F7-81D5-42BD-B9DC-95FEB15F2012}"/>
                  </a:ext>
                </a:extLst>
              </p:cNvPr>
              <p:cNvSpPr/>
              <p:nvPr/>
            </p:nvSpPr>
            <p:spPr bwMode="auto">
              <a:xfrm>
                <a:off x="4472836" y="5077749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pic>
          <p:nvPicPr>
            <p:cNvPr id="136" name="Graphic 135">
              <a:extLst>
                <a:ext uri="{FF2B5EF4-FFF2-40B4-BE49-F238E27FC236}">
                  <a16:creationId xmlns:a16="http://schemas.microsoft.com/office/drawing/2014/main" id="{1601AE07-390F-4E92-A7EC-286AB0BB1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746137" y="5185801"/>
              <a:ext cx="654850" cy="528916"/>
            </a:xfrm>
            <a:prstGeom prst="rect">
              <a:avLst/>
            </a:prstGeom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0E1F2CCA-7F67-4E9B-9B42-262F507606D1}"/>
                </a:ext>
              </a:extLst>
            </p:cNvPr>
            <p:cNvSpPr txBox="1"/>
            <p:nvPr/>
          </p:nvSpPr>
          <p:spPr>
            <a:xfrm>
              <a:off x="3944221" y="5201349"/>
              <a:ext cx="1326489" cy="240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tx1"/>
                  </a:solidFill>
                </a:rPr>
                <a:t>simultaneous </a:t>
              </a:r>
              <a:r>
                <a:rPr lang="en-US" sz="2000" b="1" dirty="0">
                  <a:solidFill>
                    <a:schemeClr val="tx1"/>
                  </a:solidFill>
                </a:rPr>
                <a:t>access</a:t>
              </a:r>
              <a:endParaRPr lang="en-IE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38E1099E-2C1F-412B-8D28-4D1CC6884106}"/>
                </a:ext>
              </a:extLst>
            </p:cNvPr>
            <p:cNvSpPr txBox="1"/>
            <p:nvPr/>
          </p:nvSpPr>
          <p:spPr>
            <a:xfrm rot="988095">
              <a:off x="4792424" y="4836644"/>
              <a:ext cx="373214" cy="222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null</a:t>
              </a:r>
              <a:r>
                <a:rPr lang="en-US" sz="1800" baseline="-25000" dirty="0">
                  <a:solidFill>
                    <a:srgbClr val="FF0000"/>
                  </a:solidFill>
                </a:rPr>
                <a:t>1</a:t>
              </a:r>
              <a:endParaRPr lang="en-IE" sz="1800" dirty="0">
                <a:solidFill>
                  <a:srgbClr val="FF0000"/>
                </a:solidFill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458C7478-6E90-466D-8D42-709AE4CFF60D}"/>
                </a:ext>
              </a:extLst>
            </p:cNvPr>
            <p:cNvSpPr txBox="1"/>
            <p:nvPr/>
          </p:nvSpPr>
          <p:spPr>
            <a:xfrm>
              <a:off x="3892653" y="5430442"/>
              <a:ext cx="1429624" cy="222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</a:rPr>
                <a:t>APs listen to each other</a:t>
              </a:r>
              <a:endParaRPr lang="en-IE" sz="1800" dirty="0">
                <a:solidFill>
                  <a:schemeClr val="tx1"/>
                </a:solidFill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36946188-F34E-427D-93D8-D9868E429458}"/>
                </a:ext>
              </a:extLst>
            </p:cNvPr>
            <p:cNvSpPr txBox="1"/>
            <p:nvPr/>
          </p:nvSpPr>
          <p:spPr>
            <a:xfrm>
              <a:off x="2749343" y="5715000"/>
              <a:ext cx="820453" cy="222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8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AP1(master)</a:t>
              </a:r>
              <a:endParaRPr lang="en-IE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D07F5F76-4926-402C-919F-91A683C393B5}"/>
                </a:ext>
              </a:extLst>
            </p:cNvPr>
            <p:cNvSpPr txBox="1"/>
            <p:nvPr/>
          </p:nvSpPr>
          <p:spPr>
            <a:xfrm>
              <a:off x="5455744" y="5934450"/>
              <a:ext cx="500908" cy="222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8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STA21</a:t>
              </a:r>
              <a:endParaRPr lang="en-IE" sz="1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CB74F0AC-CCA7-4128-A5AB-373A4362F970}"/>
                </a:ext>
              </a:extLst>
            </p:cNvPr>
            <p:cNvSpPr txBox="1"/>
            <p:nvPr/>
          </p:nvSpPr>
          <p:spPr>
            <a:xfrm>
              <a:off x="5688048" y="4876800"/>
              <a:ext cx="770331" cy="222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8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AP2 (slave)</a:t>
              </a:r>
              <a:endParaRPr lang="en-IE" sz="1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C12BAC39-ED84-4ECF-9E02-68E52B7AAE16}"/>
                </a:ext>
              </a:extLst>
            </p:cNvPr>
            <p:cNvSpPr txBox="1"/>
            <p:nvPr/>
          </p:nvSpPr>
          <p:spPr>
            <a:xfrm>
              <a:off x="3246932" y="4658541"/>
              <a:ext cx="495741" cy="222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8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STA11</a:t>
              </a:r>
              <a:endParaRPr lang="en-IE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2A826137-36AF-4E74-BDFE-8B7B0AC83A31}"/>
                </a:ext>
              </a:extLst>
            </p:cNvPr>
            <p:cNvSpPr txBox="1"/>
            <p:nvPr/>
          </p:nvSpPr>
          <p:spPr>
            <a:xfrm rot="988095">
              <a:off x="4123386" y="5802325"/>
              <a:ext cx="373214" cy="222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null</a:t>
              </a:r>
              <a:r>
                <a:rPr lang="en-US" sz="1800" baseline="-25000" dirty="0">
                  <a:solidFill>
                    <a:srgbClr val="FF0000"/>
                  </a:solidFill>
                </a:rPr>
                <a:t>2</a:t>
              </a:r>
              <a:endParaRPr lang="en-IE" sz="18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C2B2B493-9BE9-487C-A113-6143EDF581D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287575" y="5257800"/>
            <a:ext cx="4841026" cy="1858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C0EDB039-D01B-438D-B3CB-FC52F7C436C5}"/>
              </a:ext>
            </a:extLst>
          </p:cNvPr>
          <p:cNvSpPr txBox="1"/>
          <p:nvPr/>
        </p:nvSpPr>
        <p:spPr>
          <a:xfrm>
            <a:off x="1895870" y="486815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null</a:t>
            </a:r>
            <a:r>
              <a:rPr lang="en-US" sz="1800" baseline="-25000" dirty="0">
                <a:solidFill>
                  <a:srgbClr val="FF0000"/>
                </a:solidFill>
              </a:rPr>
              <a:t>3</a:t>
            </a:r>
            <a:endParaRPr lang="en-IE" sz="1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EB0F10-4EED-4370-BA8B-53D9524C6CB7}"/>
              </a:ext>
            </a:extLst>
          </p:cNvPr>
          <p:cNvSpPr txBox="1"/>
          <p:nvPr/>
        </p:nvSpPr>
        <p:spPr>
          <a:xfrm>
            <a:off x="7046108" y="4542472"/>
            <a:ext cx="16206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Note: </a:t>
            </a:r>
            <a:r>
              <a:rPr lang="en-US" sz="1800" dirty="0">
                <a:solidFill>
                  <a:srgbClr val="FF0000"/>
                </a:solidFill>
              </a:rPr>
              <a:t>Null</a:t>
            </a:r>
            <a:r>
              <a:rPr lang="en-US" sz="1800" baseline="-25000" dirty="0">
                <a:solidFill>
                  <a:srgbClr val="FF0000"/>
                </a:solidFill>
              </a:rPr>
              <a:t>3</a:t>
            </a:r>
            <a:r>
              <a:rPr lang="en-US" sz="1800" dirty="0">
                <a:solidFill>
                  <a:schemeClr val="tx1"/>
                </a:solidFill>
              </a:rPr>
              <a:t> is not required if contention-based access for STA 21 </a:t>
            </a:r>
            <a:endParaRPr lang="en-IE" sz="1800" dirty="0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F6FE37A-067D-40C8-A99C-7E08AC18E9FA}"/>
              </a:ext>
            </a:extLst>
          </p:cNvPr>
          <p:cNvSpPr txBox="1"/>
          <p:nvPr/>
        </p:nvSpPr>
        <p:spPr>
          <a:xfrm>
            <a:off x="7856424" y="3110103"/>
            <a:ext cx="1151076" cy="12383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" tIns="3600" rIns="3600" bIns="3600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Thanks to the nulls, we can have concurrent ACKs</a:t>
            </a:r>
            <a:endParaRPr lang="en-IE" sz="1600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D207779-816F-4D59-8FC7-BA1D53BD2077}"/>
              </a:ext>
            </a:extLst>
          </p:cNvPr>
          <p:cNvCxnSpPr>
            <a:cxnSpLocks/>
          </p:cNvCxnSpPr>
          <p:nvPr/>
        </p:nvCxnSpPr>
        <p:spPr>
          <a:xfrm flipH="1">
            <a:off x="1853085" y="4304457"/>
            <a:ext cx="400437" cy="420105"/>
          </a:xfrm>
          <a:prstGeom prst="straightConnector1">
            <a:avLst/>
          </a:prstGeom>
          <a:ln w="38100">
            <a:solidFill>
              <a:schemeClr val="accent4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7D04508-E2B1-4AAD-A105-E282116EDADA}"/>
              </a:ext>
            </a:extLst>
          </p:cNvPr>
          <p:cNvCxnSpPr>
            <a:cxnSpLocks/>
          </p:cNvCxnSpPr>
          <p:nvPr/>
        </p:nvCxnSpPr>
        <p:spPr>
          <a:xfrm flipV="1">
            <a:off x="5105400" y="5907490"/>
            <a:ext cx="397634" cy="417110"/>
          </a:xfrm>
          <a:prstGeom prst="straightConnector1">
            <a:avLst/>
          </a:prstGeom>
          <a:ln w="38100">
            <a:solidFill>
              <a:schemeClr val="accent4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AB92A47-3860-4A8F-93B1-937E8AB3A607}"/>
              </a:ext>
            </a:extLst>
          </p:cNvPr>
          <p:cNvSpPr txBox="1"/>
          <p:nvPr/>
        </p:nvSpPr>
        <p:spPr>
          <a:xfrm>
            <a:off x="1165252" y="4271573"/>
            <a:ext cx="926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UL data</a:t>
            </a:r>
            <a:endParaRPr lang="en-IE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A42A15E-504C-410C-82D0-5F20A56429AA}"/>
              </a:ext>
            </a:extLst>
          </p:cNvPr>
          <p:cNvSpPr txBox="1"/>
          <p:nvPr/>
        </p:nvSpPr>
        <p:spPr>
          <a:xfrm>
            <a:off x="5322120" y="5943600"/>
            <a:ext cx="926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UL data</a:t>
            </a:r>
            <a:endParaRPr lang="en-IE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415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0646FE5-EE4B-464D-8A98-6035D4E558DF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</a:t>
            </a:r>
            <a:r>
              <a:rPr lang="en-US" dirty="0"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BDD66223-B1F5-4AC8-9EB9-EA09F9CEB42E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9192C27B-7BD7-4A1D-BFDE-41AA5FEF9F30}"/>
              </a:ext>
            </a:extLst>
          </p:cNvPr>
          <p:cNvSpPr txBox="1">
            <a:spLocks/>
          </p:cNvSpPr>
          <p:nvPr/>
        </p:nvSpPr>
        <p:spPr bwMode="auto">
          <a:xfrm>
            <a:off x="685800" y="1905000"/>
            <a:ext cx="7848600" cy="4059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GB" sz="2000" b="0" dirty="0"/>
              <a:t>In this contribution, building on 802.11ax, we have proposed an efficient coordinated beamforming/null steering protocol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b="0" dirty="0"/>
              <a:t>This protocol has four phases</a:t>
            </a:r>
          </a:p>
          <a:p>
            <a:pPr marL="809625" lvl="1" indent="-454025"/>
            <a:r>
              <a:rPr lang="en-GB" sz="1800" dirty="0">
                <a:solidFill>
                  <a:schemeClr val="tx1"/>
                </a:solidFill>
                <a:latin typeface="Times New Roman" pitchFamily="18" charset="0"/>
              </a:rPr>
              <a:t>0. 	Semi-static inter-AP coordination establishment</a:t>
            </a:r>
          </a:p>
          <a:p>
            <a:pPr marL="814387" lvl="1" indent="-457200">
              <a:buFont typeface="+mj-lt"/>
              <a:buAutoNum type="arabicPeriod"/>
            </a:pPr>
            <a:r>
              <a:rPr lang="en-GB" sz="1800" dirty="0">
                <a:solidFill>
                  <a:schemeClr val="tx1"/>
                </a:solidFill>
                <a:latin typeface="Times New Roman" pitchFamily="18" charset="0"/>
              </a:rPr>
              <a:t>Enhanced spatial reuse opportunity (</a:t>
            </a:r>
            <a:r>
              <a:rPr lang="en-GB" sz="1800" dirty="0" err="1">
                <a:solidFill>
                  <a:schemeClr val="tx1"/>
                </a:solidFill>
                <a:latin typeface="Times New Roman" pitchFamily="18" charset="0"/>
              </a:rPr>
              <a:t>eSRO</a:t>
            </a:r>
            <a:r>
              <a:rPr lang="en-GB" sz="1800" dirty="0">
                <a:solidFill>
                  <a:schemeClr val="tx1"/>
                </a:solidFill>
                <a:latin typeface="Times New Roman" pitchFamily="18" charset="0"/>
              </a:rPr>
              <a:t>) coordination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dirty="0" err="1">
                <a:cs typeface="Times New Roman"/>
              </a:rPr>
              <a:t>eSRO</a:t>
            </a:r>
            <a:r>
              <a:rPr lang="en-GB" sz="1600">
                <a:cs typeface="Times New Roman"/>
              </a:rPr>
              <a:t> with </a:t>
            </a:r>
            <a:r>
              <a:rPr lang="en-GB" sz="1600" dirty="0">
                <a:cs typeface="Times New Roman"/>
              </a:rPr>
              <a:t>inter-AP interference mitigation capabilities via null steering</a:t>
            </a:r>
          </a:p>
          <a:p>
            <a:pPr marL="814387" lvl="1" indent="-457200">
              <a:buFont typeface="+mj-lt"/>
              <a:buAutoNum type="arabicPeriod"/>
            </a:pPr>
            <a:r>
              <a:rPr lang="en-GB" sz="1800" dirty="0">
                <a:solidFill>
                  <a:schemeClr val="tx1"/>
                </a:solidFill>
                <a:latin typeface="Times New Roman" pitchFamily="18" charset="0"/>
              </a:rPr>
              <a:t>CSI acquisition procedure 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cs typeface="Times New Roman"/>
              </a:rPr>
              <a:t>allowing to ‘poke’ non-connected STAs </a:t>
            </a:r>
          </a:p>
          <a:p>
            <a:pPr marL="814387" lvl="1" indent="-4572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</a:rPr>
              <a:t>Coordinated inter-AP data transmission and acknowledgement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b="0" dirty="0"/>
              <a:t>The proposed protocol is inline with other 802.11be proposals </a:t>
            </a:r>
          </a:p>
          <a:p>
            <a:pPr marL="414337" indent="-457200"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097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</a:rPr>
              <a:t> David Lopez-Perez</a:t>
            </a:r>
            <a:r>
              <a:rPr lang="en-GB" dirty="0"/>
              <a:t>, Nokia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14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82737"/>
            <a:ext cx="7772400" cy="4741863"/>
          </a:xfrm>
          <a:ln/>
        </p:spPr>
        <p:txBody>
          <a:bodyPr/>
          <a:lstStyle/>
          <a:p>
            <a:pPr marL="358775" lvl="1" indent="-266700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GB" altLang="en-US" sz="1800" dirty="0" err="1"/>
              <a:t>Sammir</a:t>
            </a:r>
            <a:r>
              <a:rPr lang="en-GB" altLang="en-US" sz="1800" dirty="0"/>
              <a:t> </a:t>
            </a:r>
            <a:r>
              <a:rPr lang="en-GB" altLang="en-US" sz="1800" dirty="0" err="1"/>
              <a:t>Vermani</a:t>
            </a:r>
            <a:r>
              <a:rPr lang="en-GB" altLang="en-US" sz="1800" dirty="0"/>
              <a:t> (Qualcomm), </a:t>
            </a:r>
            <a:r>
              <a:rPr lang="en-GB" altLang="en-US" sz="1800" i="1" dirty="0"/>
              <a:t>Joint Transmissions: Backhaul and Gain State Issues</a:t>
            </a:r>
            <a:r>
              <a:rPr lang="en-GB" altLang="en-US" sz="1800" dirty="0"/>
              <a:t>, </a:t>
            </a:r>
            <a:r>
              <a:rPr lang="en-US" sz="1800" dirty="0"/>
              <a:t>19/1089</a:t>
            </a:r>
          </a:p>
          <a:p>
            <a:pPr marL="358775" lvl="1" indent="-266700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GB" sz="1800" dirty="0">
                <a:cs typeface="Times New Roman"/>
              </a:rPr>
              <a:t>David Lope-Perez (Nokia), </a:t>
            </a:r>
            <a:r>
              <a:rPr lang="en-US" sz="1800" i="1" dirty="0"/>
              <a:t>Performance of Coordinated Null Steering in 802.11be</a:t>
            </a:r>
            <a:r>
              <a:rPr lang="en-GB" sz="1800" dirty="0">
                <a:cs typeface="Times New Roman"/>
              </a:rPr>
              <a:t>, 19/1212</a:t>
            </a:r>
          </a:p>
          <a:p>
            <a:pPr marL="358775" lvl="1" indent="-266700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US" sz="1800" dirty="0" err="1"/>
              <a:t>Wook</a:t>
            </a:r>
            <a:r>
              <a:rPr lang="en-US" sz="1800" dirty="0"/>
              <a:t> Bong Lee (Samsung), </a:t>
            </a:r>
            <a:r>
              <a:rPr lang="en-US" sz="1800" i="1" dirty="0"/>
              <a:t>Virtual BSS For Multi AP Coordination</a:t>
            </a:r>
            <a:r>
              <a:rPr lang="en-US" sz="1800" dirty="0"/>
              <a:t>, </a:t>
            </a:r>
            <a:r>
              <a:rPr lang="en-GB" sz="1800" dirty="0"/>
              <a:t>19/1019</a:t>
            </a:r>
          </a:p>
          <a:p>
            <a:pPr marL="358775" lvl="1" indent="-266700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US" altLang="ko-KR" sz="1800" dirty="0" err="1">
                <a:latin typeface="Times New Roman" pitchFamily="18" charset="0"/>
                <a:ea typeface="굴림" charset="-127"/>
                <a:cs typeface="Times New Roman" pitchFamily="18" charset="0"/>
              </a:rPr>
              <a:t>Sungjin</a:t>
            </a:r>
            <a:r>
              <a:rPr lang="en-US" altLang="ko-KR" sz="1800" dirty="0">
                <a:latin typeface="Times New Roman" pitchFamily="18" charset="0"/>
                <a:ea typeface="굴림" charset="-127"/>
                <a:cs typeface="Times New Roman" pitchFamily="18" charset="0"/>
              </a:rPr>
              <a:t> Park </a:t>
            </a:r>
            <a:r>
              <a:rPr lang="en-US" sz="1800" dirty="0"/>
              <a:t>(LG Electronics), </a:t>
            </a:r>
            <a:r>
              <a:rPr lang="en-US" sz="1800" i="1" dirty="0"/>
              <a:t>Efficient Operation for Multi-AP Coordination</a:t>
            </a:r>
            <a:r>
              <a:rPr lang="en-US" sz="1800" dirty="0"/>
              <a:t>, </a:t>
            </a:r>
            <a:r>
              <a:rPr lang="en-GB" sz="1800" dirty="0"/>
              <a:t>19/1143</a:t>
            </a:r>
          </a:p>
          <a:p>
            <a:pPr marL="358775" lvl="1" indent="-266700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US" altLang="zh-CN" sz="1800" dirty="0">
                <a:ea typeface="Times New Roman"/>
                <a:cs typeface="Arial"/>
              </a:rPr>
              <a:t>Ross Jian Yu (Huawei), </a:t>
            </a:r>
            <a:r>
              <a:rPr lang="en-US" sz="1800" i="1" dirty="0"/>
              <a:t>Sounding procedure in AP collaboration</a:t>
            </a:r>
            <a:r>
              <a:rPr lang="en-GB" altLang="zh-CN" sz="1800" dirty="0">
                <a:ea typeface="Times New Roman"/>
                <a:cs typeface="Arial"/>
              </a:rPr>
              <a:t>, </a:t>
            </a:r>
            <a:r>
              <a:rPr lang="en-GB" sz="1800" dirty="0"/>
              <a:t>19/1097 </a:t>
            </a:r>
          </a:p>
          <a:p>
            <a:pPr marL="358775" lvl="1" indent="-266700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kumimoji="1" lang="en-US" altLang="ja-JP" sz="1800" dirty="0"/>
              <a:t>Kosuke </a:t>
            </a:r>
            <a:r>
              <a:rPr kumimoji="1" lang="en-US" altLang="ja-JP" sz="1800" dirty="0" err="1"/>
              <a:t>Aio</a:t>
            </a:r>
            <a:r>
              <a:rPr kumimoji="1" lang="en-US" altLang="ja-JP" sz="1800" dirty="0"/>
              <a:t> (Sony), </a:t>
            </a:r>
            <a:r>
              <a:rPr kumimoji="1" lang="en-US" altLang="ja-JP" sz="1800" i="1" dirty="0"/>
              <a:t>Consideration on Multi-AP</a:t>
            </a:r>
            <a:r>
              <a:rPr kumimoji="1" lang="ja-JP" altLang="en-US" sz="1800" i="1" dirty="0"/>
              <a:t> </a:t>
            </a:r>
            <a:r>
              <a:rPr kumimoji="1" lang="en-US" altLang="ja-JP" sz="1800" i="1" dirty="0"/>
              <a:t>Sounding</a:t>
            </a:r>
            <a:r>
              <a:rPr kumimoji="1" lang="en-US" altLang="ja-JP" sz="1800" dirty="0"/>
              <a:t>, </a:t>
            </a:r>
            <a:r>
              <a:rPr lang="en-GB" sz="1800" dirty="0"/>
              <a:t>19/1134</a:t>
            </a:r>
            <a:endParaRPr lang="en-US" sz="1800" dirty="0"/>
          </a:p>
          <a:p>
            <a:pPr marL="358775" lvl="1" indent="-266700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endParaRPr lang="en-US" sz="1800" dirty="0"/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endParaRPr lang="en-US" altLang="ko-KR" sz="1400" b="0" dirty="0">
              <a:cs typeface="Times New Roman"/>
            </a:endParaRP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US" altLang="ko-KR" sz="1400" b="0" dirty="0">
                <a:cs typeface="Times New Roman"/>
              </a:rPr>
              <a:t> 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06D52E4-1777-447A-A6AB-88970D8CC2BF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730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0646FE5-EE4B-464D-8A98-6035D4E558DF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</a:t>
            </a:r>
            <a:r>
              <a:rPr lang="en-US" dirty="0"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BDD66223-B1F5-4AC8-9EB9-EA09F9CEB42E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9192C27B-7BD7-4A1D-BFDE-41AA5FEF9F30}"/>
              </a:ext>
            </a:extLst>
          </p:cNvPr>
          <p:cNvSpPr txBox="1">
            <a:spLocks/>
          </p:cNvSpPr>
          <p:nvPr/>
        </p:nvSpPr>
        <p:spPr bwMode="auto">
          <a:xfrm>
            <a:off x="685800" y="1905000"/>
            <a:ext cx="7848600" cy="4059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/>
              <a:t>Do you believe coordinated beamforming/null steering is an appealing feature for 802.11be and that the 802.11be TG should look into it in more detail?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sz="1600" dirty="0"/>
              <a:t>Yes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sz="1600" dirty="0"/>
              <a:t>No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sz="1600" dirty="0"/>
              <a:t>Abstain </a:t>
            </a:r>
          </a:p>
          <a:p>
            <a:pPr marL="414337" indent="-457200"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105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</a:rPr>
              <a:t> David Lopez-Perez</a:t>
            </a:r>
            <a:r>
              <a:rPr lang="en-GB" dirty="0"/>
              <a:t>, Nokia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16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726671" y="28956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Appendix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06D52E4-1777-447A-A6AB-88970D8CC2BF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4141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98E2-75EE-1040-89B3-3681B7FB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When is coordinated beamforming/null steering useful?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90B7F-A8A2-6A43-96ED-5EA0909E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7251A-D6C7-3E43-B643-B335EB817906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BAC544A-CA59-4E0B-849C-D59255126048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47EB987D-7D4E-4FDE-852D-D11394920731}"/>
              </a:ext>
            </a:extLst>
          </p:cNvPr>
          <p:cNvSpPr txBox="1"/>
          <p:nvPr/>
        </p:nvSpPr>
        <p:spPr>
          <a:xfrm>
            <a:off x="3994732" y="1506643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E3E101A-873B-4EC5-83EC-6CAB62937198}"/>
              </a:ext>
            </a:extLst>
          </p:cNvPr>
          <p:cNvSpPr txBox="1"/>
          <p:nvPr/>
        </p:nvSpPr>
        <p:spPr>
          <a:xfrm>
            <a:off x="5429548" y="1506642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B588B18F-2FE3-4383-AD2D-D43A374CF4A2}"/>
              </a:ext>
            </a:extLst>
          </p:cNvPr>
          <p:cNvSpPr txBox="1"/>
          <p:nvPr/>
        </p:nvSpPr>
        <p:spPr>
          <a:xfrm>
            <a:off x="6929428" y="1524001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C2C6E0F0-E9E5-4265-BF1C-7BE494DFD17D}"/>
              </a:ext>
            </a:extLst>
          </p:cNvPr>
          <p:cNvSpPr txBox="1"/>
          <p:nvPr/>
        </p:nvSpPr>
        <p:spPr>
          <a:xfrm>
            <a:off x="8364244" y="1524000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Content Placeholder 2">
            <a:extLst>
              <a:ext uri="{FF2B5EF4-FFF2-40B4-BE49-F238E27FC236}">
                <a16:creationId xmlns:a16="http://schemas.microsoft.com/office/drawing/2014/main" id="{5734DF4E-6BAC-47BF-ADBE-E6156F419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1"/>
            <a:ext cx="7856538" cy="3657600"/>
          </a:xfrm>
        </p:spPr>
        <p:txBody>
          <a:bodyPr/>
          <a:lstStyle/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cs typeface="Times New Roman"/>
              </a:rPr>
              <a:t>Dense scenarios with high interference</a:t>
            </a:r>
          </a:p>
          <a:p>
            <a:pPr lvl="1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US" sz="1800" dirty="0">
                <a:cs typeface="Times New Roman"/>
              </a:rPr>
              <a:t>There must be inter-AP interference to null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cs typeface="Times New Roman"/>
              </a:rPr>
              <a:t>where, in addition</a:t>
            </a:r>
            <a:r>
              <a:rPr lang="en-US" dirty="0">
                <a:cs typeface="Times New Roman"/>
              </a:rPr>
              <a:t>, the served STAs enjoy high SNRs</a:t>
            </a:r>
          </a:p>
          <a:p>
            <a:pPr lvl="1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US" sz="1800" dirty="0">
                <a:cs typeface="Times New Roman"/>
              </a:rPr>
              <a:t>Placing a radiation null reduces the degrees of freedom (</a:t>
            </a:r>
            <a:r>
              <a:rPr lang="en-US" sz="1800" dirty="0" err="1">
                <a:cs typeface="Times New Roman"/>
              </a:rPr>
              <a:t>d.o.f</a:t>
            </a:r>
            <a:r>
              <a:rPr lang="en-US" sz="1800" dirty="0">
                <a:cs typeface="Times New Roman"/>
              </a:rPr>
              <a:t>.) for beamforming, and thus the beamforming gain, penalizing cell cell-edge STAs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cs typeface="Times New Roman"/>
              </a:rPr>
              <a:t>where, in addition</a:t>
            </a:r>
            <a:r>
              <a:rPr lang="en-US" dirty="0">
                <a:cs typeface="Times New Roman"/>
              </a:rPr>
              <a:t>, the number of spatial streams to serve is reasonably smaller than the available </a:t>
            </a:r>
            <a:r>
              <a:rPr lang="en-US" dirty="0" err="1">
                <a:cs typeface="Times New Roman"/>
              </a:rPr>
              <a:t>d.o.f</a:t>
            </a:r>
            <a:r>
              <a:rPr lang="en-US" dirty="0">
                <a:cs typeface="Times New Roman"/>
              </a:rPr>
              <a:t>. at the antenna array in the AP</a:t>
            </a:r>
          </a:p>
          <a:p>
            <a:pPr lvl="1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US" sz="1800" dirty="0">
                <a:cs typeface="Times New Roman"/>
              </a:rPr>
              <a:t>As for the Shannon-Hartley theorem, multiplexing gains are linear, while SINR gains are logarithmic in terms of capacity, and the later gains should not come at the expense of the former </a:t>
            </a:r>
          </a:p>
          <a:p>
            <a:pPr marL="514350" lvl="1" indent="0" algn="just">
              <a:spcAft>
                <a:spcPts val="300"/>
              </a:spcAft>
            </a:pPr>
            <a:endParaRPr lang="en-IE" sz="1800" dirty="0">
              <a:cs typeface="Times New Roman"/>
            </a:endParaRPr>
          </a:p>
          <a:p>
            <a:pPr marL="457200" lvl="1" indent="0" algn="just"/>
            <a:endParaRPr lang="en-IE" dirty="0">
              <a:cs typeface="Times New Roman"/>
            </a:endParaRPr>
          </a:p>
          <a:p>
            <a:pPr marL="457200" lvl="1" indent="0" algn="just"/>
            <a:endParaRPr lang="en-IE" sz="16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0412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E09E40-A3D2-48AA-9C5E-00DB3BAC2155}"/>
              </a:ext>
            </a:extLst>
          </p:cNvPr>
          <p:cNvSpPr/>
          <p:nvPr/>
        </p:nvSpPr>
        <p:spPr bwMode="auto">
          <a:xfrm>
            <a:off x="0" y="6073914"/>
            <a:ext cx="9144000" cy="326886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2998E2-75EE-1040-89B3-3681B7FB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Coordinated null steering in 802.11be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90B7F-A8A2-6A43-96ED-5EA0909E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7251A-D6C7-3E43-B643-B335EB817906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9042E6-8CCA-4525-8D58-C3293F0C87AA}"/>
              </a:ext>
            </a:extLst>
          </p:cNvPr>
          <p:cNvSpPr txBox="1"/>
          <p:nvPr/>
        </p:nvSpPr>
        <p:spPr>
          <a:xfrm>
            <a:off x="76200" y="60198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latin typeface="Times New Roman" pitchFamily="18" charset="0"/>
                <a:ea typeface="+mn-ea"/>
              </a:rPr>
              <a:t>Simultaneous access and interference mitigation at expense of beamforming gain</a:t>
            </a:r>
            <a:endParaRPr kumimoji="0" lang="en-IE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BAC544A-CA59-4E0B-849C-D59255126048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35BFFA6-C387-4965-B90C-CD2123B402D7}"/>
              </a:ext>
            </a:extLst>
          </p:cNvPr>
          <p:cNvSpPr txBox="1">
            <a:spLocks/>
          </p:cNvSpPr>
          <p:nvPr/>
        </p:nvSpPr>
        <p:spPr bwMode="auto">
          <a:xfrm>
            <a:off x="714347" y="1828800"/>
            <a:ext cx="2904361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600"/>
              </a:spcAft>
            </a:pPr>
            <a:r>
              <a:rPr lang="en-US" sz="2000" u="sng" kern="0" dirty="0"/>
              <a:t>802.11be with no coordinated null steering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0" kern="0" dirty="0"/>
              <a:t>APs with up to 16 antennas 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0" kern="0" dirty="0"/>
              <a:t>Multiple STAs per AP to serve 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0" i="1" kern="0" dirty="0"/>
              <a:t>Spectrum shared according to CSMA/CA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0" kern="0" dirty="0"/>
              <a:t>Under utilization of the array capabilities – number of spatial streams &lt;&lt; available spatial degrees of freedom of the array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0" kern="0" dirty="0"/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4400536D-2F4D-48A5-BA60-AA05A5477D48}"/>
              </a:ext>
            </a:extLst>
          </p:cNvPr>
          <p:cNvSpPr txBox="1">
            <a:spLocks/>
          </p:cNvSpPr>
          <p:nvPr/>
        </p:nvSpPr>
        <p:spPr bwMode="auto">
          <a:xfrm>
            <a:off x="726451" y="4038600"/>
            <a:ext cx="2937364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1200"/>
              </a:spcAft>
            </a:pPr>
            <a:r>
              <a:rPr lang="en-US" sz="2000" u="sng" kern="0" dirty="0"/>
              <a:t>802.11be with coordinated null steering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0" i="1" kern="0" dirty="0"/>
              <a:t>Coordination and nulling </a:t>
            </a:r>
            <a:r>
              <a:rPr lang="en-US" sz="1200" b="0" kern="0" dirty="0"/>
              <a:t>in place to </a:t>
            </a:r>
          </a:p>
          <a:p>
            <a:pPr marL="411163" indent="-2286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AutoNum type="alphaLcParenR"/>
            </a:pPr>
            <a:r>
              <a:rPr lang="en-US" sz="1200" b="0" kern="0" dirty="0"/>
              <a:t>enhance spatial reuse, </a:t>
            </a:r>
          </a:p>
          <a:p>
            <a:pPr marL="411163" indent="-2286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AutoNum type="alphaLcParenR"/>
            </a:pPr>
            <a:r>
              <a:rPr lang="en-US" sz="1200" b="0" kern="0" dirty="0"/>
              <a:t>fully utilize the available spatial degrees of freedom of the array, and</a:t>
            </a:r>
          </a:p>
          <a:p>
            <a:pPr marL="411163" indent="-2286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AutoNum type="alphaLcParenR"/>
            </a:pPr>
            <a:r>
              <a:rPr lang="en-US" sz="1200" b="0" kern="0" dirty="0"/>
              <a:t>mitigate OBSS interference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0" kern="0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4F2B80A-7E2D-42F8-9C52-B6634A02BB4D}"/>
              </a:ext>
            </a:extLst>
          </p:cNvPr>
          <p:cNvSpPr txBox="1"/>
          <p:nvPr/>
        </p:nvSpPr>
        <p:spPr>
          <a:xfrm>
            <a:off x="3996429" y="3780458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AB8441C1-D1B3-4DB3-A67D-82FF1D38D4A6}"/>
              </a:ext>
            </a:extLst>
          </p:cNvPr>
          <p:cNvSpPr txBox="1"/>
          <p:nvPr/>
        </p:nvSpPr>
        <p:spPr>
          <a:xfrm>
            <a:off x="5431245" y="3780457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2D54E19-4A6B-4730-89FB-C7F81CB6DE1C}"/>
              </a:ext>
            </a:extLst>
          </p:cNvPr>
          <p:cNvSpPr txBox="1"/>
          <p:nvPr/>
        </p:nvSpPr>
        <p:spPr>
          <a:xfrm>
            <a:off x="6938334" y="3768954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FAFF064E-548A-4C9F-8682-2E641A30ECA1}"/>
              </a:ext>
            </a:extLst>
          </p:cNvPr>
          <p:cNvSpPr txBox="1"/>
          <p:nvPr/>
        </p:nvSpPr>
        <p:spPr>
          <a:xfrm>
            <a:off x="8373150" y="3768953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86AAF5-7AE2-4EE5-BD33-DC10773F5DE4}"/>
              </a:ext>
            </a:extLst>
          </p:cNvPr>
          <p:cNvGrpSpPr/>
          <p:nvPr/>
        </p:nvGrpSpPr>
        <p:grpSpPr>
          <a:xfrm>
            <a:off x="3996429" y="4095173"/>
            <a:ext cx="4764874" cy="1936131"/>
            <a:chOff x="3996429" y="4159869"/>
            <a:chExt cx="4764874" cy="1936131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C500C5B-3FB9-4B1A-83CC-8A0B2C188C1F}"/>
                </a:ext>
              </a:extLst>
            </p:cNvPr>
            <p:cNvGrpSpPr>
              <a:grpSpLocks/>
            </p:cNvGrpSpPr>
            <p:nvPr/>
          </p:nvGrpSpPr>
          <p:grpSpPr>
            <a:xfrm rot="16200000">
              <a:off x="4729791" y="5141774"/>
              <a:ext cx="421865" cy="176219"/>
              <a:chOff x="4525638" y="5075561"/>
              <a:chExt cx="1335742" cy="176219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95" name="Isosceles Triangle 94">
                <a:extLst>
                  <a:ext uri="{FF2B5EF4-FFF2-40B4-BE49-F238E27FC236}">
                    <a16:creationId xmlns:a16="http://schemas.microsoft.com/office/drawing/2014/main" id="{B4E32D73-4FCE-4177-BAE3-CDC7532887DB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21B75E7A-3F39-490A-BDF8-109E84F3E55E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pic>
          <p:nvPicPr>
            <p:cNvPr id="98" name="Graphic 97">
              <a:extLst>
                <a:ext uri="{FF2B5EF4-FFF2-40B4-BE49-F238E27FC236}">
                  <a16:creationId xmlns:a16="http://schemas.microsoft.com/office/drawing/2014/main" id="{190DA592-3621-4872-BFF8-A67B05A11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86682" y="4179496"/>
              <a:ext cx="214634" cy="330205"/>
            </a:xfrm>
            <a:prstGeom prst="rect">
              <a:avLst/>
            </a:prstGeom>
          </p:spPr>
        </p:pic>
        <p:pic>
          <p:nvPicPr>
            <p:cNvPr id="99" name="Graphic 98">
              <a:extLst>
                <a:ext uri="{FF2B5EF4-FFF2-40B4-BE49-F238E27FC236}">
                  <a16:creationId xmlns:a16="http://schemas.microsoft.com/office/drawing/2014/main" id="{6C2BF311-76F7-4E89-8982-FB42620BF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20851" y="4179496"/>
              <a:ext cx="214634" cy="330205"/>
            </a:xfrm>
            <a:prstGeom prst="rect">
              <a:avLst/>
            </a:prstGeom>
          </p:spPr>
        </p:pic>
        <p:pic>
          <p:nvPicPr>
            <p:cNvPr id="100" name="Graphic 99">
              <a:extLst>
                <a:ext uri="{FF2B5EF4-FFF2-40B4-BE49-F238E27FC236}">
                  <a16:creationId xmlns:a16="http://schemas.microsoft.com/office/drawing/2014/main" id="{8B48DEAC-AAFB-43E4-855D-85733280F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20851" y="5525691"/>
              <a:ext cx="214634" cy="330205"/>
            </a:xfrm>
            <a:prstGeom prst="rect">
              <a:avLst/>
            </a:prstGeom>
          </p:spPr>
        </p:pic>
        <p:pic>
          <p:nvPicPr>
            <p:cNvPr id="101" name="Graphic 100">
              <a:extLst>
                <a:ext uri="{FF2B5EF4-FFF2-40B4-BE49-F238E27FC236}">
                  <a16:creationId xmlns:a16="http://schemas.microsoft.com/office/drawing/2014/main" id="{B7850B16-B1F9-444D-B094-0EC579098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86682" y="5525691"/>
              <a:ext cx="214634" cy="330205"/>
            </a:xfrm>
            <a:prstGeom prst="rect">
              <a:avLst/>
            </a:prstGeom>
          </p:spPr>
        </p:pic>
        <p:pic>
          <p:nvPicPr>
            <p:cNvPr id="102" name="Graphic 101">
              <a:extLst>
                <a:ext uri="{FF2B5EF4-FFF2-40B4-BE49-F238E27FC236}">
                  <a16:creationId xmlns:a16="http://schemas.microsoft.com/office/drawing/2014/main" id="{20DF8F81-6122-4CE1-9698-8DA452066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17494" y="4186967"/>
              <a:ext cx="204921" cy="315262"/>
            </a:xfrm>
            <a:prstGeom prst="rect">
              <a:avLst/>
            </a:prstGeom>
          </p:spPr>
        </p:pic>
        <p:pic>
          <p:nvPicPr>
            <p:cNvPr id="103" name="Graphic 102">
              <a:extLst>
                <a:ext uri="{FF2B5EF4-FFF2-40B4-BE49-F238E27FC236}">
                  <a16:creationId xmlns:a16="http://schemas.microsoft.com/office/drawing/2014/main" id="{239EBF41-106E-4B5F-8498-8D6C34988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65294" y="4186967"/>
              <a:ext cx="204921" cy="315262"/>
            </a:xfrm>
            <a:prstGeom prst="rect">
              <a:avLst/>
            </a:prstGeom>
          </p:spPr>
        </p:pic>
        <p:pic>
          <p:nvPicPr>
            <p:cNvPr id="104" name="Graphic 103">
              <a:extLst>
                <a:ext uri="{FF2B5EF4-FFF2-40B4-BE49-F238E27FC236}">
                  <a16:creationId xmlns:a16="http://schemas.microsoft.com/office/drawing/2014/main" id="{36737255-31F5-4EC5-A51A-9CE58C166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17494" y="5533162"/>
              <a:ext cx="204921" cy="315262"/>
            </a:xfrm>
            <a:prstGeom prst="rect">
              <a:avLst/>
            </a:prstGeom>
          </p:spPr>
        </p:pic>
        <p:pic>
          <p:nvPicPr>
            <p:cNvPr id="105" name="Graphic 104">
              <a:extLst>
                <a:ext uri="{FF2B5EF4-FFF2-40B4-BE49-F238E27FC236}">
                  <a16:creationId xmlns:a16="http://schemas.microsoft.com/office/drawing/2014/main" id="{9EF20805-D6EB-436C-9452-FC41CE239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65294" y="5533162"/>
              <a:ext cx="204921" cy="315262"/>
            </a:xfrm>
            <a:prstGeom prst="rect">
              <a:avLst/>
            </a:prstGeom>
          </p:spPr>
        </p:pic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CFDDC693-8032-4986-9765-1416D907F6FC}"/>
                </a:ext>
              </a:extLst>
            </p:cNvPr>
            <p:cNvCxnSpPr>
              <a:cxnSpLocks/>
              <a:stCxn id="119" idx="3"/>
              <a:endCxn id="97" idx="1"/>
            </p:cNvCxnSpPr>
            <p:nvPr/>
          </p:nvCxnSpPr>
          <p:spPr>
            <a:xfrm>
              <a:off x="5278256" y="5025957"/>
              <a:ext cx="2254510" cy="19973"/>
            </a:xfrm>
            <a:prstGeom prst="straightConnector1">
              <a:avLst/>
            </a:prstGeom>
            <a:ln w="25400">
              <a:solidFill>
                <a:schemeClr val="accent4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BF5CE01D-BBA2-4539-AF3E-B3C1567EEB01}"/>
                </a:ext>
              </a:extLst>
            </p:cNvPr>
            <p:cNvGrpSpPr>
              <a:grpSpLocks/>
            </p:cNvGrpSpPr>
            <p:nvPr/>
          </p:nvGrpSpPr>
          <p:grpSpPr>
            <a:xfrm rot="13500000">
              <a:off x="4841588" y="5201425"/>
              <a:ext cx="720000" cy="176219"/>
              <a:chOff x="4525638" y="5075561"/>
              <a:chExt cx="1335742" cy="176219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108" name="Isosceles Triangle 107">
                <a:extLst>
                  <a:ext uri="{FF2B5EF4-FFF2-40B4-BE49-F238E27FC236}">
                    <a16:creationId xmlns:a16="http://schemas.microsoft.com/office/drawing/2014/main" id="{A1DCA927-6119-4106-9CDA-1F059EF3C64F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909D06C3-FBC2-4948-A914-0096A126F971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B451D42F-8510-416B-908F-F0B9AABAA603}"/>
                </a:ext>
              </a:extLst>
            </p:cNvPr>
            <p:cNvGrpSpPr>
              <a:grpSpLocks/>
            </p:cNvGrpSpPr>
            <p:nvPr/>
          </p:nvGrpSpPr>
          <p:grpSpPr>
            <a:xfrm rot="18900000">
              <a:off x="4336443" y="5183760"/>
              <a:ext cx="720000" cy="176219"/>
              <a:chOff x="4525639" y="5075560"/>
              <a:chExt cx="1335740" cy="176221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111" name="Isosceles Triangle 110">
                <a:extLst>
                  <a:ext uri="{FF2B5EF4-FFF2-40B4-BE49-F238E27FC236}">
                    <a16:creationId xmlns:a16="http://schemas.microsoft.com/office/drawing/2014/main" id="{1CBA7F4B-3868-42BE-B086-706A96939AA6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6BBBFA2F-56F1-4508-9363-46EDC09A1CAD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28C14D6-6993-40C4-9A85-65DD3A56C3B5}"/>
                </a:ext>
              </a:extLst>
            </p:cNvPr>
            <p:cNvGrpSpPr>
              <a:grpSpLocks noChangeAspect="1"/>
            </p:cNvGrpSpPr>
            <p:nvPr/>
          </p:nvGrpSpPr>
          <p:grpSpPr>
            <a:xfrm rot="2700000">
              <a:off x="4344589" y="4699816"/>
              <a:ext cx="720000" cy="184221"/>
              <a:chOff x="4525638" y="5075559"/>
              <a:chExt cx="1335745" cy="176221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114" name="Isosceles Triangle 113">
                <a:extLst>
                  <a:ext uri="{FF2B5EF4-FFF2-40B4-BE49-F238E27FC236}">
                    <a16:creationId xmlns:a16="http://schemas.microsoft.com/office/drawing/2014/main" id="{54EE3888-BA8E-44FD-ACDF-9C4E24FEF384}"/>
                  </a:ext>
                </a:extLst>
              </p:cNvPr>
              <p:cNvSpPr/>
              <p:nvPr/>
            </p:nvSpPr>
            <p:spPr bwMode="auto">
              <a:xfrm rot="5400000">
                <a:off x="5181603" y="4571997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EEFAA669-BCD7-438B-B6CC-069C1A0B20F6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BDC83349-4BA1-4BBA-BCCC-ED98344FEDFB}"/>
                </a:ext>
              </a:extLst>
            </p:cNvPr>
            <p:cNvGrpSpPr>
              <a:grpSpLocks/>
            </p:cNvGrpSpPr>
            <p:nvPr/>
          </p:nvGrpSpPr>
          <p:grpSpPr>
            <a:xfrm rot="8100000">
              <a:off x="4835467" y="4688897"/>
              <a:ext cx="720000" cy="176219"/>
              <a:chOff x="4525638" y="5075561"/>
              <a:chExt cx="1335742" cy="176219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117" name="Isosceles Triangle 116">
                <a:extLst>
                  <a:ext uri="{FF2B5EF4-FFF2-40B4-BE49-F238E27FC236}">
                    <a16:creationId xmlns:a16="http://schemas.microsoft.com/office/drawing/2014/main" id="{04D389D0-358F-48DC-9C08-0F526D1C1B1F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50D48AF2-7BF4-413C-BB74-AB3114C0B6D8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pic>
          <p:nvPicPr>
            <p:cNvPr id="119" name="Graphic 118">
              <a:extLst>
                <a:ext uri="{FF2B5EF4-FFF2-40B4-BE49-F238E27FC236}">
                  <a16:creationId xmlns:a16="http://schemas.microsoft.com/office/drawing/2014/main" id="{53E5C467-8690-40C0-9B77-3DA4F04D3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609015" y="4761499"/>
              <a:ext cx="669241" cy="528916"/>
            </a:xfrm>
            <a:prstGeom prst="rect">
              <a:avLst/>
            </a:prstGeom>
          </p:spPr>
        </p:pic>
        <p:pic>
          <p:nvPicPr>
            <p:cNvPr id="132" name="Graphic 131">
              <a:extLst>
                <a:ext uri="{FF2B5EF4-FFF2-40B4-BE49-F238E27FC236}">
                  <a16:creationId xmlns:a16="http://schemas.microsoft.com/office/drawing/2014/main" id="{AF0B1A98-8129-4CF3-9677-5447CFB06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34995" y="5398696"/>
              <a:ext cx="214634" cy="330205"/>
            </a:xfrm>
            <a:prstGeom prst="rect">
              <a:avLst/>
            </a:prstGeom>
          </p:spPr>
        </p:pic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0C5FDC92-7C08-47D4-92BA-176271906C37}"/>
                </a:ext>
              </a:extLst>
            </p:cNvPr>
            <p:cNvCxnSpPr>
              <a:cxnSpLocks/>
              <a:endCxn id="102" idx="1"/>
            </p:cNvCxnSpPr>
            <p:nvPr/>
          </p:nvCxnSpPr>
          <p:spPr bwMode="auto">
            <a:xfrm flipV="1">
              <a:off x="4939516" y="4344598"/>
              <a:ext cx="2077978" cy="682686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A1040BB2-8DE0-4FB9-A83B-6EF6F26F4136}"/>
                </a:ext>
              </a:extLst>
            </p:cNvPr>
            <p:cNvCxnSpPr>
              <a:cxnSpLocks/>
              <a:endCxn id="104" idx="1"/>
            </p:cNvCxnSpPr>
            <p:nvPr/>
          </p:nvCxnSpPr>
          <p:spPr bwMode="auto">
            <a:xfrm>
              <a:off x="4946195" y="5023708"/>
              <a:ext cx="2071299" cy="667085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50E8D0F7-0F33-43B0-A684-0C34D978EEA5}"/>
                </a:ext>
              </a:extLst>
            </p:cNvPr>
            <p:cNvCxnSpPr>
              <a:cxnSpLocks/>
              <a:endCxn id="103" idx="1"/>
            </p:cNvCxnSpPr>
            <p:nvPr/>
          </p:nvCxnSpPr>
          <p:spPr bwMode="auto">
            <a:xfrm flipV="1">
              <a:off x="4939515" y="4344598"/>
              <a:ext cx="3525779" cy="68094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913A0293-4420-4202-AA77-54B0986694EB}"/>
                </a:ext>
              </a:extLst>
            </p:cNvPr>
            <p:cNvCxnSpPr>
              <a:cxnSpLocks/>
              <a:endCxn id="105" idx="1"/>
            </p:cNvCxnSpPr>
            <p:nvPr/>
          </p:nvCxnSpPr>
          <p:spPr bwMode="auto">
            <a:xfrm>
              <a:off x="4939515" y="5023709"/>
              <a:ext cx="3525779" cy="66708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5EFBB9CB-7CD4-4A5B-85F2-1DAC319AA8FD}"/>
                </a:ext>
              </a:extLst>
            </p:cNvPr>
            <p:cNvCxnSpPr>
              <a:cxnSpLocks/>
              <a:endCxn id="133" idx="1"/>
            </p:cNvCxnSpPr>
            <p:nvPr/>
          </p:nvCxnSpPr>
          <p:spPr bwMode="auto">
            <a:xfrm flipV="1">
              <a:off x="4939517" y="4555265"/>
              <a:ext cx="2815373" cy="464682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F92D4E7C-09FB-49A4-A46E-1A064309D24D}"/>
                </a:ext>
              </a:extLst>
            </p:cNvPr>
            <p:cNvCxnSpPr>
              <a:cxnSpLocks/>
              <a:endCxn id="100" idx="3"/>
            </p:cNvCxnSpPr>
            <p:nvPr/>
          </p:nvCxnSpPr>
          <p:spPr bwMode="auto">
            <a:xfrm flipH="1">
              <a:off x="5735485" y="5036669"/>
              <a:ext cx="2129324" cy="654125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E9A773EC-ECDB-4993-A013-5B96EA7F95EF}"/>
                </a:ext>
              </a:extLst>
            </p:cNvPr>
            <p:cNvCxnSpPr>
              <a:cxnSpLocks/>
              <a:endCxn id="99" idx="3"/>
            </p:cNvCxnSpPr>
            <p:nvPr/>
          </p:nvCxnSpPr>
          <p:spPr bwMode="auto">
            <a:xfrm flipH="1" flipV="1">
              <a:off x="5735485" y="4344599"/>
              <a:ext cx="2129324" cy="68743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601A5979-EA69-4A20-87E6-1E88D9C51378}"/>
                </a:ext>
              </a:extLst>
            </p:cNvPr>
            <p:cNvCxnSpPr>
              <a:cxnSpLocks/>
              <a:endCxn id="98" idx="3"/>
            </p:cNvCxnSpPr>
            <p:nvPr/>
          </p:nvCxnSpPr>
          <p:spPr bwMode="auto">
            <a:xfrm flipH="1" flipV="1">
              <a:off x="4301316" y="4344599"/>
              <a:ext cx="3563494" cy="68396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AFBB78D8-2495-4E4E-8E1C-C19B5EFA2BB0}"/>
                </a:ext>
              </a:extLst>
            </p:cNvPr>
            <p:cNvCxnSpPr>
              <a:cxnSpLocks/>
              <a:endCxn id="101" idx="3"/>
            </p:cNvCxnSpPr>
            <p:nvPr/>
          </p:nvCxnSpPr>
          <p:spPr bwMode="auto">
            <a:xfrm flipH="1">
              <a:off x="4301316" y="5026473"/>
              <a:ext cx="3563494" cy="664321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ECC0FC83-45B4-47CD-B4AB-2AA595AD1C2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71392" y="5031181"/>
              <a:ext cx="2785857" cy="416252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23A770A8-9F5F-4833-9A59-7D2A32CF7948}"/>
                </a:ext>
              </a:extLst>
            </p:cNvPr>
            <p:cNvGrpSpPr>
              <a:grpSpLocks/>
            </p:cNvGrpSpPr>
            <p:nvPr/>
          </p:nvGrpSpPr>
          <p:grpSpPr>
            <a:xfrm rot="5400000">
              <a:off x="7653878" y="4718654"/>
              <a:ext cx="421865" cy="176219"/>
              <a:chOff x="4525638" y="5075561"/>
              <a:chExt cx="1335742" cy="176219"/>
            </a:xfrm>
            <a:solidFill>
              <a:srgbClr val="92D050"/>
            </a:solidFill>
          </p:grpSpPr>
          <p:sp>
            <p:nvSpPr>
              <p:cNvPr id="176" name="Isosceles Triangle 175">
                <a:extLst>
                  <a:ext uri="{FF2B5EF4-FFF2-40B4-BE49-F238E27FC236}">
                    <a16:creationId xmlns:a16="http://schemas.microsoft.com/office/drawing/2014/main" id="{117C94A3-30BE-4149-B89D-1AF85404300C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2FF3B68E-51F8-4BDA-831E-96B0AC3F50A5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0B332FBB-888F-4853-A03A-2558877CBDA0}"/>
                </a:ext>
              </a:extLst>
            </p:cNvPr>
            <p:cNvGrpSpPr>
              <a:grpSpLocks/>
            </p:cNvGrpSpPr>
            <p:nvPr/>
          </p:nvGrpSpPr>
          <p:grpSpPr>
            <a:xfrm rot="13500000">
              <a:off x="7765675" y="5197305"/>
              <a:ext cx="720000" cy="176219"/>
              <a:chOff x="4525638" y="5075561"/>
              <a:chExt cx="1335742" cy="176219"/>
            </a:xfrm>
            <a:solidFill>
              <a:srgbClr val="92D050"/>
            </a:solidFill>
          </p:grpSpPr>
          <p:sp>
            <p:nvSpPr>
              <p:cNvPr id="179" name="Isosceles Triangle 178">
                <a:extLst>
                  <a:ext uri="{FF2B5EF4-FFF2-40B4-BE49-F238E27FC236}">
                    <a16:creationId xmlns:a16="http://schemas.microsoft.com/office/drawing/2014/main" id="{80F587BF-4E3B-47BA-A49B-0E7CD89047F2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04DC23D5-5E47-4F2A-AA00-F6E1DBD8787F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15AC9EB7-BA12-4ED6-95F8-632C218539C5}"/>
                </a:ext>
              </a:extLst>
            </p:cNvPr>
            <p:cNvGrpSpPr>
              <a:grpSpLocks/>
            </p:cNvGrpSpPr>
            <p:nvPr/>
          </p:nvGrpSpPr>
          <p:grpSpPr>
            <a:xfrm rot="18900000">
              <a:off x="7260530" y="5179640"/>
              <a:ext cx="720000" cy="176219"/>
              <a:chOff x="4525639" y="5075560"/>
              <a:chExt cx="1335740" cy="176221"/>
            </a:xfrm>
            <a:solidFill>
              <a:srgbClr val="92D050"/>
            </a:solidFill>
          </p:grpSpPr>
          <p:sp>
            <p:nvSpPr>
              <p:cNvPr id="182" name="Isosceles Triangle 181">
                <a:extLst>
                  <a:ext uri="{FF2B5EF4-FFF2-40B4-BE49-F238E27FC236}">
                    <a16:creationId xmlns:a16="http://schemas.microsoft.com/office/drawing/2014/main" id="{15A3F7B1-B441-43AB-BACE-33BE4CC7D6BA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FC986E76-C367-4A2E-804C-87E0BEF6E104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985416C5-3FF0-4E6B-81AD-A7DD92045912}"/>
                </a:ext>
              </a:extLst>
            </p:cNvPr>
            <p:cNvGrpSpPr>
              <a:grpSpLocks noChangeAspect="1"/>
            </p:cNvGrpSpPr>
            <p:nvPr/>
          </p:nvGrpSpPr>
          <p:grpSpPr>
            <a:xfrm rot="2700000">
              <a:off x="7268676" y="4695696"/>
              <a:ext cx="720000" cy="184221"/>
              <a:chOff x="4525638" y="5075559"/>
              <a:chExt cx="1335745" cy="176221"/>
            </a:xfrm>
            <a:solidFill>
              <a:srgbClr val="92D050"/>
            </a:solidFill>
          </p:grpSpPr>
          <p:sp>
            <p:nvSpPr>
              <p:cNvPr id="185" name="Isosceles Triangle 184">
                <a:extLst>
                  <a:ext uri="{FF2B5EF4-FFF2-40B4-BE49-F238E27FC236}">
                    <a16:creationId xmlns:a16="http://schemas.microsoft.com/office/drawing/2014/main" id="{5C149EE1-0519-4DE9-9632-E2BF860320C6}"/>
                  </a:ext>
                </a:extLst>
              </p:cNvPr>
              <p:cNvSpPr/>
              <p:nvPr/>
            </p:nvSpPr>
            <p:spPr bwMode="auto">
              <a:xfrm rot="5400000">
                <a:off x="5181603" y="4571997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4AA6FFFB-00F3-4D2B-A35D-20CFB477EF69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C7D88179-D23E-4F89-BF3D-836478FF4A23}"/>
                </a:ext>
              </a:extLst>
            </p:cNvPr>
            <p:cNvGrpSpPr>
              <a:grpSpLocks/>
            </p:cNvGrpSpPr>
            <p:nvPr/>
          </p:nvGrpSpPr>
          <p:grpSpPr>
            <a:xfrm rot="8100000">
              <a:off x="7759554" y="4684777"/>
              <a:ext cx="720000" cy="176219"/>
              <a:chOff x="4525638" y="5075561"/>
              <a:chExt cx="1335742" cy="176219"/>
            </a:xfrm>
            <a:solidFill>
              <a:srgbClr val="92D050"/>
            </a:solidFill>
          </p:grpSpPr>
          <p:sp>
            <p:nvSpPr>
              <p:cNvPr id="188" name="Isosceles Triangle 187">
                <a:extLst>
                  <a:ext uri="{FF2B5EF4-FFF2-40B4-BE49-F238E27FC236}">
                    <a16:creationId xmlns:a16="http://schemas.microsoft.com/office/drawing/2014/main" id="{E3F934EC-A168-4B69-AB2C-5AF8714FBD62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150840A6-A604-4999-BD4C-216E5A9A04E4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pic>
          <p:nvPicPr>
            <p:cNvPr id="97" name="Graphic 96">
              <a:extLst>
                <a:ext uri="{FF2B5EF4-FFF2-40B4-BE49-F238E27FC236}">
                  <a16:creationId xmlns:a16="http://schemas.microsoft.com/office/drawing/2014/main" id="{388EF4D8-1D83-4AD4-AC68-E46A72C59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532766" y="4781472"/>
              <a:ext cx="654850" cy="528916"/>
            </a:xfrm>
            <a:prstGeom prst="rect">
              <a:avLst/>
            </a:prstGeom>
          </p:spPr>
        </p:pic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CCE853FE-2205-419E-86D4-FB611E8D4161}"/>
                </a:ext>
              </a:extLst>
            </p:cNvPr>
            <p:cNvSpPr txBox="1"/>
            <p:nvPr/>
          </p:nvSpPr>
          <p:spPr>
            <a:xfrm>
              <a:off x="5564555" y="4776596"/>
              <a:ext cx="17075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1"/>
                  </a:solidFill>
                </a:rPr>
                <a:t>simultaneous access</a:t>
              </a:r>
              <a:endParaRPr lang="en-IE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9CA55CCC-08CB-49ED-BA5B-4EBBBC665872}"/>
                </a:ext>
              </a:extLst>
            </p:cNvPr>
            <p:cNvSpPr txBox="1"/>
            <p:nvPr/>
          </p:nvSpPr>
          <p:spPr>
            <a:xfrm rot="20747815">
              <a:off x="6427112" y="4328209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nulls</a:t>
              </a:r>
              <a:endParaRPr lang="en-IE" sz="1400" dirty="0">
                <a:solidFill>
                  <a:srgbClr val="FF0000"/>
                </a:solidFill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390D9B16-06DB-4ADF-BE21-B04953F45AF8}"/>
                </a:ext>
              </a:extLst>
            </p:cNvPr>
            <p:cNvSpPr txBox="1"/>
            <p:nvPr/>
          </p:nvSpPr>
          <p:spPr>
            <a:xfrm rot="21149467">
              <a:off x="5812689" y="5497175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nulls</a:t>
              </a:r>
              <a:endParaRPr lang="en-IE" sz="1400" dirty="0">
                <a:solidFill>
                  <a:srgbClr val="FF0000"/>
                </a:solidFill>
              </a:endParaRPr>
            </a:p>
          </p:txBody>
        </p:sp>
        <p:pic>
          <p:nvPicPr>
            <p:cNvPr id="133" name="Graphic 132">
              <a:extLst>
                <a:ext uri="{FF2B5EF4-FFF2-40B4-BE49-F238E27FC236}">
                  <a16:creationId xmlns:a16="http://schemas.microsoft.com/office/drawing/2014/main" id="{BD0DABF2-E2C9-4B2E-B4E9-9B2C8A802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54890" y="4397634"/>
              <a:ext cx="204921" cy="315262"/>
            </a:xfrm>
            <a:prstGeom prst="rect">
              <a:avLst/>
            </a:prstGeom>
          </p:spPr>
        </p:pic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9572C05B-08F6-46D9-A4F0-D0A8AAC72258}"/>
                </a:ext>
              </a:extLst>
            </p:cNvPr>
            <p:cNvSpPr txBox="1"/>
            <p:nvPr/>
          </p:nvSpPr>
          <p:spPr>
            <a:xfrm>
              <a:off x="5688484" y="5001637"/>
              <a:ext cx="14045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tx1"/>
                  </a:solidFill>
                </a:rPr>
                <a:t>APs listen to each other</a:t>
              </a:r>
              <a:endParaRPr lang="en-IE" sz="1000" dirty="0">
                <a:solidFill>
                  <a:schemeClr val="tx1"/>
                </a:solidFill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45A9147A-6305-4953-89D3-2DB43040B2CF}"/>
                </a:ext>
              </a:extLst>
            </p:cNvPr>
            <p:cNvSpPr txBox="1"/>
            <p:nvPr/>
          </p:nvSpPr>
          <p:spPr>
            <a:xfrm>
              <a:off x="3996429" y="5819001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437416B7-1F7A-4FCB-A5CA-7B99739D8308}"/>
                </a:ext>
              </a:extLst>
            </p:cNvPr>
            <p:cNvSpPr txBox="1"/>
            <p:nvPr/>
          </p:nvSpPr>
          <p:spPr>
            <a:xfrm>
              <a:off x="5429548" y="5809084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F5E79450-EABE-4257-BD94-D19BC5E83445}"/>
                </a:ext>
              </a:extLst>
            </p:cNvPr>
            <p:cNvSpPr txBox="1"/>
            <p:nvPr/>
          </p:nvSpPr>
          <p:spPr>
            <a:xfrm>
              <a:off x="4601389" y="5719047"/>
              <a:ext cx="6896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URLLC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0E4A231D-4899-46BA-A353-F5E0AAE75178}"/>
                </a:ext>
              </a:extLst>
            </p:cNvPr>
            <p:cNvSpPr txBox="1"/>
            <p:nvPr/>
          </p:nvSpPr>
          <p:spPr>
            <a:xfrm>
              <a:off x="6938334" y="5807497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00DD7A1D-3B88-4E15-B090-7CC061FDA7B1}"/>
                </a:ext>
              </a:extLst>
            </p:cNvPr>
            <p:cNvSpPr txBox="1"/>
            <p:nvPr/>
          </p:nvSpPr>
          <p:spPr>
            <a:xfrm>
              <a:off x="8371453" y="5797580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CF6DF0D0-59E4-4456-9128-3BD06A9E3014}"/>
                </a:ext>
              </a:extLst>
            </p:cNvPr>
            <p:cNvSpPr txBox="1"/>
            <p:nvPr/>
          </p:nvSpPr>
          <p:spPr>
            <a:xfrm>
              <a:off x="7515034" y="4159869"/>
              <a:ext cx="6896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URLLC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02821F2-DE04-45CF-A976-6B8DE5588E12}"/>
              </a:ext>
            </a:extLst>
          </p:cNvPr>
          <p:cNvGrpSpPr/>
          <p:nvPr/>
        </p:nvGrpSpPr>
        <p:grpSpPr>
          <a:xfrm>
            <a:off x="3994732" y="1791479"/>
            <a:ext cx="4759362" cy="2094721"/>
            <a:chOff x="3994732" y="1506642"/>
            <a:chExt cx="4759362" cy="2094721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8A188CF1-F678-41B3-880A-108585CC9A64}"/>
                </a:ext>
              </a:extLst>
            </p:cNvPr>
            <p:cNvGrpSpPr/>
            <p:nvPr/>
          </p:nvGrpSpPr>
          <p:grpSpPr>
            <a:xfrm rot="16200000">
              <a:off x="4615636" y="2761093"/>
              <a:ext cx="558178" cy="176219"/>
              <a:chOff x="4525638" y="5075561"/>
              <a:chExt cx="1335742" cy="176219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id="{B9C15FC1-8CB7-40AF-B76D-359CB4DA9BD9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6798BB07-8651-42FF-BECB-36DA8DFE5524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40FF91D5-0FF7-4FAB-8F83-F219B8EC1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498550" y="2316170"/>
              <a:ext cx="654850" cy="528916"/>
            </a:xfrm>
            <a:prstGeom prst="rect">
              <a:avLst/>
            </a:prstGeom>
          </p:spPr>
        </p:pic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A618A64-66C4-4344-9427-1F40FAB6476E}"/>
                </a:ext>
              </a:extLst>
            </p:cNvPr>
            <p:cNvCxnSpPr>
              <a:cxnSpLocks/>
              <a:stCxn id="30" idx="3"/>
              <a:endCxn id="29" idx="1"/>
            </p:cNvCxnSpPr>
            <p:nvPr/>
          </p:nvCxnSpPr>
          <p:spPr>
            <a:xfrm>
              <a:off x="5224018" y="2552659"/>
              <a:ext cx="2274532" cy="27969"/>
            </a:xfrm>
            <a:prstGeom prst="straightConnector1">
              <a:avLst/>
            </a:prstGeom>
            <a:ln w="25400">
              <a:solidFill>
                <a:schemeClr val="accent4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47B2C15-EE76-4D3A-978E-792BC29C5889}"/>
                </a:ext>
              </a:extLst>
            </p:cNvPr>
            <p:cNvGrpSpPr/>
            <p:nvPr/>
          </p:nvGrpSpPr>
          <p:grpSpPr>
            <a:xfrm rot="13500000">
              <a:off x="4753906" y="2812919"/>
              <a:ext cx="958600" cy="176219"/>
              <a:chOff x="4525638" y="5075561"/>
              <a:chExt cx="1335742" cy="176219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BDC52043-A856-4FD2-A9BC-64D5EBA1DB76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FFBACA01-15D3-4291-BA2A-522149114EA4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72EE848-87F1-41D0-931B-601FB48E7FC5}"/>
                </a:ext>
              </a:extLst>
            </p:cNvPr>
            <p:cNvGrpSpPr/>
            <p:nvPr/>
          </p:nvGrpSpPr>
          <p:grpSpPr>
            <a:xfrm rot="18900000">
              <a:off x="4084952" y="2810216"/>
              <a:ext cx="950948" cy="176219"/>
              <a:chOff x="4525638" y="5075561"/>
              <a:chExt cx="1335742" cy="176219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id="{34CE7B5D-EABC-4200-B6F0-7957297D1A0F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CCCC3BE7-2C1B-435A-B75A-F87BC9113A4B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4601721-8F36-420F-AC61-FCDBC49E9BC5}"/>
                </a:ext>
              </a:extLst>
            </p:cNvPr>
            <p:cNvGrpSpPr/>
            <p:nvPr/>
          </p:nvGrpSpPr>
          <p:grpSpPr>
            <a:xfrm rot="2700000">
              <a:off x="4079976" y="2143522"/>
              <a:ext cx="956778" cy="176219"/>
              <a:chOff x="4525638" y="5075561"/>
              <a:chExt cx="1335742" cy="176219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57" name="Isosceles Triangle 56">
                <a:extLst>
                  <a:ext uri="{FF2B5EF4-FFF2-40B4-BE49-F238E27FC236}">
                    <a16:creationId xmlns:a16="http://schemas.microsoft.com/office/drawing/2014/main" id="{F246A5EA-E043-4F81-9282-2DEA0C5103F3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35FA5DAA-9A4B-490E-9FEE-A61D5DA43F9D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E28027A5-1567-4020-9637-889896254275}"/>
                </a:ext>
              </a:extLst>
            </p:cNvPr>
            <p:cNvGrpSpPr/>
            <p:nvPr/>
          </p:nvGrpSpPr>
          <p:grpSpPr>
            <a:xfrm rot="8100000">
              <a:off x="4754402" y="2143095"/>
              <a:ext cx="957986" cy="176219"/>
              <a:chOff x="4525638" y="5075561"/>
              <a:chExt cx="1335742" cy="176219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id="{2D943AFC-C7EC-4E40-9D4C-C34551CEEADE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36C20961-8621-4646-BC3B-FA475E0507BD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33D283F3-1670-4D36-B982-0197A85FE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54777" y="2288201"/>
              <a:ext cx="669241" cy="528916"/>
            </a:xfrm>
            <a:prstGeom prst="rect">
              <a:avLst/>
            </a:prstGeom>
          </p:spPr>
        </p:pic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7BECC85B-75B1-4C4D-9340-5358AA0AC5B1}"/>
                </a:ext>
              </a:extLst>
            </p:cNvPr>
            <p:cNvGrpSpPr/>
            <p:nvPr/>
          </p:nvGrpSpPr>
          <p:grpSpPr>
            <a:xfrm rot="13500000">
              <a:off x="7678013" y="2817723"/>
              <a:ext cx="981357" cy="176219"/>
              <a:chOff x="4525638" y="5075561"/>
              <a:chExt cx="1335742" cy="176219"/>
            </a:xfrm>
            <a:solidFill>
              <a:srgbClr val="92D050"/>
            </a:solidFill>
          </p:grpSpPr>
          <p:sp>
            <p:nvSpPr>
              <p:cNvPr id="63" name="Isosceles Triangle 62">
                <a:extLst>
                  <a:ext uri="{FF2B5EF4-FFF2-40B4-BE49-F238E27FC236}">
                    <a16:creationId xmlns:a16="http://schemas.microsoft.com/office/drawing/2014/main" id="{4A373C3F-AA36-4077-B6FC-1F17BC1D35BC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3EB06DEE-BD0D-4D8B-B814-5323EC71CA28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733D479-9A66-4C8D-8699-64F798C8DAC6}"/>
                </a:ext>
              </a:extLst>
            </p:cNvPr>
            <p:cNvGrpSpPr/>
            <p:nvPr/>
          </p:nvGrpSpPr>
          <p:grpSpPr>
            <a:xfrm rot="18900000">
              <a:off x="7031478" y="2799068"/>
              <a:ext cx="928588" cy="176219"/>
              <a:chOff x="4525638" y="5075561"/>
              <a:chExt cx="1335742" cy="176219"/>
            </a:xfrm>
            <a:solidFill>
              <a:srgbClr val="92D050"/>
            </a:solidFill>
          </p:grpSpPr>
          <p:sp>
            <p:nvSpPr>
              <p:cNvPr id="66" name="Isosceles Triangle 65">
                <a:extLst>
                  <a:ext uri="{FF2B5EF4-FFF2-40B4-BE49-F238E27FC236}">
                    <a16:creationId xmlns:a16="http://schemas.microsoft.com/office/drawing/2014/main" id="{B73D39BE-3DAB-4375-9AF0-8AB2E326DE70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10414148-71A6-45D1-9E60-A6C669C5917C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C5C3F2D-31FC-4302-B0AF-5BAD2B19A7C6}"/>
                </a:ext>
              </a:extLst>
            </p:cNvPr>
            <p:cNvGrpSpPr/>
            <p:nvPr/>
          </p:nvGrpSpPr>
          <p:grpSpPr>
            <a:xfrm rot="2700000">
              <a:off x="7024308" y="2147277"/>
              <a:ext cx="936987" cy="176219"/>
              <a:chOff x="4525638" y="5075561"/>
              <a:chExt cx="1335742" cy="176219"/>
            </a:xfrm>
            <a:solidFill>
              <a:srgbClr val="92D050"/>
            </a:solidFill>
          </p:grpSpPr>
          <p:sp>
            <p:nvSpPr>
              <p:cNvPr id="69" name="Isosceles Triangle 68">
                <a:extLst>
                  <a:ext uri="{FF2B5EF4-FFF2-40B4-BE49-F238E27FC236}">
                    <a16:creationId xmlns:a16="http://schemas.microsoft.com/office/drawing/2014/main" id="{15ED0D01-64DD-48C1-B3C1-5E88D380E020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17A767DA-5A03-4EC5-BFB5-9AA42064CC30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34622A15-295C-4601-BC98-55E864647CE8}"/>
                </a:ext>
              </a:extLst>
            </p:cNvPr>
            <p:cNvGrpSpPr/>
            <p:nvPr/>
          </p:nvGrpSpPr>
          <p:grpSpPr>
            <a:xfrm rot="8100000">
              <a:off x="7679148" y="2133349"/>
              <a:ext cx="976381" cy="176219"/>
              <a:chOff x="4525638" y="5075561"/>
              <a:chExt cx="1335742" cy="176219"/>
            </a:xfrm>
            <a:solidFill>
              <a:srgbClr val="92D050"/>
            </a:solidFill>
          </p:grpSpPr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id="{2D128D76-C4D4-4EC7-AFC5-F5DA8BDD50A8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18902E51-3C89-4E75-AC4D-0395F4E9FB0B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pic>
          <p:nvPicPr>
            <p:cNvPr id="75" name="Graphic 74">
              <a:extLst>
                <a:ext uri="{FF2B5EF4-FFF2-40B4-BE49-F238E27FC236}">
                  <a16:creationId xmlns:a16="http://schemas.microsoft.com/office/drawing/2014/main" id="{27D33900-75FA-47D7-BA0E-3A1BB82FC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87181" y="2961621"/>
              <a:ext cx="214634" cy="330205"/>
            </a:xfrm>
            <a:prstGeom prst="rect">
              <a:avLst/>
            </a:prstGeom>
          </p:spPr>
        </p:pic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E6FD03B-C8BD-4F43-AD87-41246F8A2830}"/>
                </a:ext>
              </a:extLst>
            </p:cNvPr>
            <p:cNvGrpSpPr/>
            <p:nvPr/>
          </p:nvGrpSpPr>
          <p:grpSpPr>
            <a:xfrm rot="5400000">
              <a:off x="7558990" y="2207070"/>
              <a:ext cx="528916" cy="176219"/>
              <a:chOff x="4525638" y="5075561"/>
              <a:chExt cx="1335742" cy="176219"/>
            </a:xfrm>
            <a:solidFill>
              <a:srgbClr val="92D050"/>
            </a:solidFill>
          </p:grpSpPr>
          <p:sp>
            <p:nvSpPr>
              <p:cNvPr id="81" name="Isosceles Triangle 80">
                <a:extLst>
                  <a:ext uri="{FF2B5EF4-FFF2-40B4-BE49-F238E27FC236}">
                    <a16:creationId xmlns:a16="http://schemas.microsoft.com/office/drawing/2014/main" id="{96803CCA-12C9-405A-822D-B5B036FA3748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E3A876DD-0CAF-4456-B48F-7B9266FC2079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0DAAFC02-EC95-41E2-9B2E-5FA99506C01B}"/>
                </a:ext>
              </a:extLst>
            </p:cNvPr>
            <p:cNvSpPr txBox="1"/>
            <p:nvPr/>
          </p:nvSpPr>
          <p:spPr>
            <a:xfrm>
              <a:off x="7577657" y="2819400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</a:t>
              </a:r>
              <a:endParaRPr lang="en-IE" sz="1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314A7D5-98B0-40F2-9958-4E0A819D31C3}"/>
                </a:ext>
              </a:extLst>
            </p:cNvPr>
            <p:cNvSpPr txBox="1"/>
            <p:nvPr/>
          </p:nvSpPr>
          <p:spPr>
            <a:xfrm>
              <a:off x="7834122" y="2968838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IE" sz="1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58BF155-3705-4D50-B2AB-ED9794FC3BB8}"/>
                </a:ext>
              </a:extLst>
            </p:cNvPr>
            <p:cNvSpPr txBox="1"/>
            <p:nvPr/>
          </p:nvSpPr>
          <p:spPr>
            <a:xfrm>
              <a:off x="4648200" y="1927243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</a:t>
              </a:r>
              <a:endParaRPr lang="en-IE" sz="1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BF77481-120D-442D-AD8E-CFD319463D01}"/>
                </a:ext>
              </a:extLst>
            </p:cNvPr>
            <p:cNvSpPr txBox="1"/>
            <p:nvPr/>
          </p:nvSpPr>
          <p:spPr>
            <a:xfrm>
              <a:off x="4914140" y="2054423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IE" sz="1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74C6E433-AD9A-409B-9842-55ED48F66D66}"/>
                </a:ext>
              </a:extLst>
            </p:cNvPr>
            <p:cNvSpPr txBox="1"/>
            <p:nvPr/>
          </p:nvSpPr>
          <p:spPr>
            <a:xfrm>
              <a:off x="3994732" y="3324364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89318A2A-0299-415B-999A-1DCDD70AD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86682" y="1752600"/>
              <a:ext cx="214634" cy="330205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3C6C5B4A-8A7F-4C10-9973-E0D413200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20851" y="1752600"/>
              <a:ext cx="214634" cy="330205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6EFE2090-2881-4870-932E-F59D95664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20851" y="3022595"/>
              <a:ext cx="214634" cy="330205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B9C246D7-8081-4474-B833-312377A05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86682" y="3022595"/>
              <a:ext cx="214634" cy="330205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99A66F1A-C50F-4AA8-8253-8E25899B3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17494" y="1760071"/>
              <a:ext cx="204921" cy="315262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50EE0F48-8E04-4A82-8A78-8A4ACA849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65294" y="1760071"/>
              <a:ext cx="204921" cy="315262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DA2D5AC1-9632-4783-AE72-38962033D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17494" y="3030066"/>
              <a:ext cx="204921" cy="315262"/>
            </a:xfrm>
            <a:prstGeom prst="rect">
              <a:avLst/>
            </a:prstGeom>
          </p:spPr>
        </p:pic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DCCA9B81-F2EB-475C-BE71-F71219EB1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65294" y="3030066"/>
              <a:ext cx="204921" cy="315262"/>
            </a:xfrm>
            <a:prstGeom prst="rect">
              <a:avLst/>
            </a:prstGeom>
          </p:spPr>
        </p:pic>
        <p:pic>
          <p:nvPicPr>
            <p:cNvPr id="76" name="Graphic 75">
              <a:extLst>
                <a:ext uri="{FF2B5EF4-FFF2-40B4-BE49-F238E27FC236}">
                  <a16:creationId xmlns:a16="http://schemas.microsoft.com/office/drawing/2014/main" id="{1DEE7CEC-938A-4F0B-8FC3-C21D027EA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22137" y="1966760"/>
              <a:ext cx="204921" cy="315262"/>
            </a:xfrm>
            <a:prstGeom prst="rect">
              <a:avLst/>
            </a:prstGeom>
          </p:spPr>
        </p:pic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64D77D76-67D9-4270-BE18-77DC93A2632C}"/>
                </a:ext>
              </a:extLst>
            </p:cNvPr>
            <p:cNvSpPr txBox="1"/>
            <p:nvPr/>
          </p:nvSpPr>
          <p:spPr>
            <a:xfrm>
              <a:off x="5832479" y="2292168"/>
              <a:ext cx="1191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1"/>
                  </a:solidFill>
                </a:rPr>
                <a:t>time sharing </a:t>
              </a:r>
              <a:endParaRPr lang="en-IE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6508BBB4-F051-4DCD-B77C-9A6A73B37BFE}"/>
                </a:ext>
              </a:extLst>
            </p:cNvPr>
            <p:cNvSpPr txBox="1"/>
            <p:nvPr/>
          </p:nvSpPr>
          <p:spPr>
            <a:xfrm rot="18697114">
              <a:off x="5050244" y="1946591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2"/>
                  </a:solidFill>
                </a:rPr>
                <a:t>beam</a:t>
              </a:r>
              <a:endParaRPr lang="en-IE" sz="1400" dirty="0">
                <a:solidFill>
                  <a:schemeClr val="accent2"/>
                </a:solidFill>
              </a:endParaRP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502D9016-5C54-4E79-B577-CA965C0DB674}"/>
                </a:ext>
              </a:extLst>
            </p:cNvPr>
            <p:cNvSpPr txBox="1"/>
            <p:nvPr/>
          </p:nvSpPr>
          <p:spPr>
            <a:xfrm rot="18697114">
              <a:off x="7984605" y="1940812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6600"/>
                  </a:solidFill>
                </a:rPr>
                <a:t>beam</a:t>
              </a:r>
              <a:endParaRPr lang="en-IE" sz="1400" dirty="0">
                <a:solidFill>
                  <a:srgbClr val="006600"/>
                </a:solidFill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FE188356-B1CC-4BEB-8BC9-15021D96FB0A}"/>
                </a:ext>
              </a:extLst>
            </p:cNvPr>
            <p:cNvSpPr txBox="1"/>
            <p:nvPr/>
          </p:nvSpPr>
          <p:spPr>
            <a:xfrm>
              <a:off x="5684285" y="2543889"/>
              <a:ext cx="14045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tx1"/>
                  </a:solidFill>
                </a:rPr>
                <a:t>APs listen to each other</a:t>
              </a:r>
              <a:endParaRPr lang="en-IE" sz="1000" dirty="0">
                <a:solidFill>
                  <a:schemeClr val="tx1"/>
                </a:solidFill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47EB987D-7D4E-4FDE-852D-D11394920731}"/>
                </a:ext>
              </a:extLst>
            </p:cNvPr>
            <p:cNvSpPr txBox="1"/>
            <p:nvPr/>
          </p:nvSpPr>
          <p:spPr>
            <a:xfrm>
              <a:off x="3994732" y="1506643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39171991-48C3-4CE6-8543-685163BED56A}"/>
                </a:ext>
              </a:extLst>
            </p:cNvPr>
            <p:cNvSpPr txBox="1"/>
            <p:nvPr/>
          </p:nvSpPr>
          <p:spPr>
            <a:xfrm>
              <a:off x="5429548" y="3305921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FE3E101A-873B-4EC5-83EC-6CAB62937198}"/>
                </a:ext>
              </a:extLst>
            </p:cNvPr>
            <p:cNvSpPr txBox="1"/>
            <p:nvPr/>
          </p:nvSpPr>
          <p:spPr>
            <a:xfrm>
              <a:off x="5429548" y="1506642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C85030E0-3232-477C-BBDA-EE5745AB380F}"/>
                </a:ext>
              </a:extLst>
            </p:cNvPr>
            <p:cNvSpPr txBox="1"/>
            <p:nvPr/>
          </p:nvSpPr>
          <p:spPr>
            <a:xfrm>
              <a:off x="4539348" y="3295213"/>
              <a:ext cx="6896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URLLC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217B76D9-6DF3-471C-9D2D-DF9BF890BBDB}"/>
                </a:ext>
              </a:extLst>
            </p:cNvPr>
            <p:cNvSpPr txBox="1"/>
            <p:nvPr/>
          </p:nvSpPr>
          <p:spPr>
            <a:xfrm>
              <a:off x="6929428" y="3317433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B588B18F-2FE3-4383-AD2D-D43A374CF4A2}"/>
                </a:ext>
              </a:extLst>
            </p:cNvPr>
            <p:cNvSpPr txBox="1"/>
            <p:nvPr/>
          </p:nvSpPr>
          <p:spPr>
            <a:xfrm>
              <a:off x="6929428" y="1524001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63B0BDE8-CC95-49B9-B2AD-90AB181DDFAB}"/>
                </a:ext>
              </a:extLst>
            </p:cNvPr>
            <p:cNvSpPr txBox="1"/>
            <p:nvPr/>
          </p:nvSpPr>
          <p:spPr>
            <a:xfrm>
              <a:off x="8362547" y="3307516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C2C6E0F0-E9E5-4265-BF1C-7BE494DFD17D}"/>
                </a:ext>
              </a:extLst>
            </p:cNvPr>
            <p:cNvSpPr txBox="1"/>
            <p:nvPr/>
          </p:nvSpPr>
          <p:spPr>
            <a:xfrm>
              <a:off x="8364244" y="1524000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8FA48057-D070-4813-A78A-66CE9496949E}"/>
                </a:ext>
              </a:extLst>
            </p:cNvPr>
            <p:cNvSpPr txBox="1"/>
            <p:nvPr/>
          </p:nvSpPr>
          <p:spPr>
            <a:xfrm>
              <a:off x="7506128" y="1704201"/>
              <a:ext cx="6896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URLLC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931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98E2-75EE-1040-89B3-3681B7FB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System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90B7F-A8A2-6A43-96ED-5EA0909E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7251A-D6C7-3E43-B643-B335EB81790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9042E6-8CCA-4525-8D58-C3293F0C87AA}"/>
              </a:ext>
            </a:extLst>
          </p:cNvPr>
          <p:cNvSpPr txBox="1"/>
          <p:nvPr/>
        </p:nvSpPr>
        <p:spPr>
          <a:xfrm>
            <a:off x="76200" y="60198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chemeClr val="accent3"/>
                </a:solidFill>
                <a:latin typeface="Times New Roman" pitchFamily="18" charset="0"/>
                <a:ea typeface="+mn-ea"/>
              </a:rPr>
              <a:t>X</a:t>
            </a: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BAC544A-CA59-4E0B-849C-D59255126048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AE2BAB4-D877-4D14-8FE1-0D003903EF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346777"/>
              </p:ext>
            </p:extLst>
          </p:nvPr>
        </p:nvGraphicFramePr>
        <p:xfrm>
          <a:off x="714347" y="1676400"/>
          <a:ext cx="7742266" cy="3931920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2181253">
                  <a:extLst>
                    <a:ext uri="{9D8B030D-6E8A-4147-A177-3AD203B41FA5}">
                      <a16:colId xmlns:a16="http://schemas.microsoft.com/office/drawing/2014/main" val="3190274200"/>
                    </a:ext>
                  </a:extLst>
                </a:gridCol>
                <a:gridCol w="5561013">
                  <a:extLst>
                    <a:ext uri="{9D8B030D-6E8A-4147-A177-3AD203B41FA5}">
                      <a16:colId xmlns:a16="http://schemas.microsoft.com/office/drawing/2014/main" val="3059701203"/>
                    </a:ext>
                  </a:extLst>
                </a:gridCol>
              </a:tblGrid>
              <a:tr h="33485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Frequency/Bandwidth</a:t>
                      </a:r>
                      <a:endParaRPr lang="en-I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5.18GHz/80MHz (1 channel)</a:t>
                      </a:r>
                      <a:endParaRPr lang="en-I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421471"/>
                  </a:ext>
                </a:extLst>
              </a:tr>
              <a:tr h="33485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AP deployment</a:t>
                      </a:r>
                      <a:endParaRPr lang="en-I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Ceiling mounted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dirty="0"/>
                        <a:t> Inter-AP distance = 15m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dirty="0"/>
                        <a:t> AP height = 3m</a:t>
                      </a:r>
                      <a:endParaRPr lang="en-I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278067"/>
                  </a:ext>
                </a:extLst>
              </a:tr>
              <a:tr h="47437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AP characteristics</a:t>
                      </a:r>
                      <a:endParaRPr lang="en-I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AP Tx power = 24dBm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dirty="0"/>
                        <a:t> 8x2 antenna array (0.5</a:t>
                      </a:r>
                      <a:r>
                        <a:rPr lang="el-GR" sz="1400" dirty="0"/>
                        <a:t>λ</a:t>
                      </a:r>
                      <a:r>
                        <a:rPr lang="en-US" sz="1400" dirty="0"/>
                        <a:t> separation)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dirty="0"/>
                        <a:t> omni antenna element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dirty="0"/>
                        <a:t> NF = 7dB</a:t>
                      </a:r>
                      <a:endParaRPr lang="en-I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788683"/>
                  </a:ext>
                </a:extLst>
              </a:tr>
              <a:tr h="47437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STA deployment</a:t>
                      </a:r>
                      <a:endParaRPr lang="en-I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 broadband STAs/AP (≈5m from AP) |1 low-latency STA/AP (≈3m from AP)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dirty="0"/>
                        <a:t> STA height = 1m (see previous figure)</a:t>
                      </a:r>
                      <a:endParaRPr lang="en-I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933216"/>
                  </a:ext>
                </a:extLst>
              </a:tr>
              <a:tr h="33485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STA characteristics </a:t>
                      </a:r>
                      <a:endParaRPr lang="en-I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 Tx power = 15dBm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dirty="0"/>
                        <a:t> 1 omni antenna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dirty="0"/>
                        <a:t> NF = 9dB</a:t>
                      </a:r>
                      <a:endParaRPr lang="en-I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976511"/>
                  </a:ext>
                </a:extLst>
              </a:tr>
              <a:tr h="33485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Channel model</a:t>
                      </a:r>
                      <a:endParaRPr lang="en-I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/>
                        <a:t>3D spatial channel model (3GPP TR38.901 – </a:t>
                      </a:r>
                      <a:r>
                        <a:rPr lang="en-US" sz="1400" kern="1200" dirty="0" err="1"/>
                        <a:t>InH</a:t>
                      </a:r>
                      <a:r>
                        <a:rPr lang="en-US" sz="1400" kern="1200" dirty="0"/>
                        <a:t> [14])</a:t>
                      </a:r>
                      <a:endParaRPr lang="en-I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341601"/>
                  </a:ext>
                </a:extLst>
              </a:tr>
              <a:tr h="33485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Channel estimation </a:t>
                      </a:r>
                      <a:endParaRPr lang="en-I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/>
                        <a:t>a) Implicit channel est. with perfect CSI (fixed pilot overhead)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/>
                        <a:t>b) Explicit channel est. with perfect CSI (Uncompressed BF feedback)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987266"/>
                  </a:ext>
                </a:extLst>
              </a:tr>
              <a:tr h="33485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MAC layer conf.</a:t>
                      </a:r>
                      <a:endParaRPr lang="en-IE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EDCA </a:t>
                      </a:r>
                      <a:r>
                        <a:rPr lang="en-US" sz="1400" b="1" dirty="0"/>
                        <a:t>| </a:t>
                      </a:r>
                      <a:r>
                        <a:rPr lang="en-US" sz="1400" b="0" dirty="0"/>
                        <a:t>No RTS/CTS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b="0" dirty="0"/>
                        <a:t> TXOP = 4ms | IP/MAC header overhead considered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b="0" dirty="0"/>
                        <a:t> Minstrel MCS selection</a:t>
                      </a:r>
                      <a:endParaRPr lang="en-IE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494548"/>
                  </a:ext>
                </a:extLst>
              </a:tr>
              <a:tr h="33485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PHY layer conf. </a:t>
                      </a:r>
                      <a:endParaRPr lang="en-I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/>
                        <a:t>Precoder = MU ZF (with and without nulls) </a:t>
                      </a:r>
                      <a:r>
                        <a:rPr lang="en-US" sz="1400" b="1" dirty="0"/>
                        <a:t>| </a:t>
                      </a:r>
                      <a:r>
                        <a:rPr lang="en-US" sz="1400" b="0" dirty="0"/>
                        <a:t>PHY header overhead considered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b="0" dirty="0"/>
                        <a:t> Omni PLCP header </a:t>
                      </a:r>
                      <a:r>
                        <a:rPr lang="en-US" sz="1400" b="1" dirty="0"/>
                        <a:t>| </a:t>
                      </a:r>
                      <a:r>
                        <a:rPr lang="en-US" sz="1400" b="0" dirty="0"/>
                        <a:t>11ax MCSs</a:t>
                      </a:r>
                      <a:endParaRPr lang="en-IE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828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723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581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Introduction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053CA70-7E45-4E6E-A87A-DBB9195B9FD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541F39-0621-4138-951F-8EC2771CE1A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Nokia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04897D5-50EC-4E30-B745-1A2C312D8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22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51AD63D9-ADCD-4BA8-9C44-99859A160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184906"/>
            <a:ext cx="81576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B369EE0-2795-41E4-831A-1B0801787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856538" cy="4445001"/>
          </a:xfrm>
        </p:spPr>
        <p:txBody>
          <a:bodyPr/>
          <a:lstStyle/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b="0" dirty="0">
                <a:cs typeface="Times New Roman"/>
              </a:rPr>
              <a:t>Coordinated beamforming/null steering has attracted considerable attention in previous 802.11be meetings </a:t>
            </a:r>
            <a:r>
              <a:rPr lang="en-GB" sz="2000" b="0" dirty="0"/>
              <a:t> 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b="0" dirty="0">
                <a:cs typeface="Times New Roman"/>
              </a:rPr>
              <a:t>In this contribution, we </a:t>
            </a:r>
          </a:p>
          <a:p>
            <a:pPr lvl="1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US" sz="1800" dirty="0">
                <a:cs typeface="Times New Roman"/>
              </a:rPr>
              <a:t>r</a:t>
            </a:r>
            <a:r>
              <a:rPr lang="en-US" sz="1800" b="0" dirty="0">
                <a:cs typeface="Times New Roman"/>
              </a:rPr>
              <a:t>eview the major </a:t>
            </a:r>
            <a:r>
              <a:rPr lang="en-US" sz="1800" dirty="0">
                <a:cs typeface="Times New Roman"/>
              </a:rPr>
              <a:t>joint transmission/reception challenge,</a:t>
            </a:r>
          </a:p>
          <a:p>
            <a:pPr lvl="1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US" sz="1800" dirty="0">
                <a:cs typeface="Times New Roman"/>
              </a:rPr>
              <a:t>put forward coordinated beamforming/null steering, as an appealing inter-AP coordination scheme, and  </a:t>
            </a:r>
            <a:endParaRPr lang="en-US" sz="1800" b="0" dirty="0">
              <a:cs typeface="Times New Roman"/>
            </a:endParaRPr>
          </a:p>
          <a:p>
            <a:pPr lvl="1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US" sz="1800" dirty="0">
                <a:cs typeface="Times New Roman"/>
              </a:rPr>
              <a:t>sketch a protocol to efficiently realize the coordinated beamforming/null steering gains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751E0F9-4432-403B-B18C-BC798DDEAFEE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796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98E2-75EE-1040-89B3-3681B7FB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Traffic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90B7F-A8A2-6A43-96ED-5EA0909E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7251A-D6C7-3E43-B643-B335EB81790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BAC544A-CA59-4E0B-849C-D59255126048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8E1DF90-A84C-4946-A7C6-1BEF9CDD3E93}"/>
              </a:ext>
            </a:extLst>
          </p:cNvPr>
          <p:cNvSpPr txBox="1">
            <a:spLocks/>
          </p:cNvSpPr>
          <p:nvPr/>
        </p:nvSpPr>
        <p:spPr bwMode="auto">
          <a:xfrm>
            <a:off x="714348" y="1537532"/>
            <a:ext cx="363064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1200"/>
              </a:spcAft>
            </a:pPr>
            <a:r>
              <a:rPr lang="en-US" sz="2000" u="sng" kern="0" dirty="0"/>
              <a:t>Broadband STAs</a:t>
            </a:r>
          </a:p>
          <a:p>
            <a:pPr marL="0" indent="0">
              <a:lnSpc>
                <a:spcPct val="80000"/>
              </a:lnSpc>
              <a:spcBef>
                <a:spcPts val="300"/>
              </a:spcBef>
              <a:spcAft>
                <a:spcPts val="1200"/>
              </a:spcAft>
            </a:pPr>
            <a:r>
              <a:rPr lang="en-US" sz="2000" b="0" kern="0" dirty="0"/>
              <a:t>FTP3 traffic model [15]</a:t>
            </a:r>
          </a:p>
          <a:p>
            <a:pPr marL="177800" indent="-1778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kern="0" dirty="0"/>
              <a:t>File size = 0.5 </a:t>
            </a:r>
            <a:r>
              <a:rPr lang="en-US" sz="1600" b="0" kern="0" dirty="0" err="1"/>
              <a:t>MBytes</a:t>
            </a:r>
            <a:r>
              <a:rPr lang="en-US" sz="1600" b="0" kern="0" dirty="0"/>
              <a:t> </a:t>
            </a:r>
          </a:p>
          <a:p>
            <a:pPr marL="177800" indent="-1778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kern="0" dirty="0"/>
              <a:t>Offered traffic = [25 50 75 100] Mbit/s 	exponential arrival rate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0" kern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1B34B6B-7EDD-490B-B07D-47E23F78A048}"/>
              </a:ext>
            </a:extLst>
          </p:cNvPr>
          <p:cNvSpPr txBox="1">
            <a:spLocks/>
          </p:cNvSpPr>
          <p:nvPr/>
        </p:nvSpPr>
        <p:spPr bwMode="auto">
          <a:xfrm>
            <a:off x="4979960" y="1537532"/>
            <a:ext cx="363064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1200"/>
              </a:spcAft>
            </a:pPr>
            <a:r>
              <a:rPr lang="en-US" sz="2000" u="sng" kern="0" dirty="0"/>
              <a:t>Low-Latency STAs</a:t>
            </a:r>
          </a:p>
          <a:p>
            <a:pPr marL="0" indent="0">
              <a:lnSpc>
                <a:spcPct val="80000"/>
              </a:lnSpc>
              <a:spcBef>
                <a:spcPts val="300"/>
              </a:spcBef>
              <a:spcAft>
                <a:spcPts val="1200"/>
              </a:spcAft>
            </a:pPr>
            <a:r>
              <a:rPr lang="en-US" sz="2000" b="0" kern="0" dirty="0"/>
              <a:t>AR traffic model [16]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kern="0" dirty="0"/>
              <a:t>File size = 32 bytes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kern="0" dirty="0"/>
              <a:t>Frequency = 10 </a:t>
            </a:r>
            <a:r>
              <a:rPr lang="en-US" sz="1600" b="0" kern="0" dirty="0" err="1"/>
              <a:t>ms</a:t>
            </a:r>
            <a:r>
              <a:rPr lang="en-US" sz="1600" b="0" kern="0" dirty="0"/>
              <a:t> </a:t>
            </a:r>
          </a:p>
          <a:p>
            <a:pPr marL="0" indent="0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600" b="0" kern="0" dirty="0"/>
              <a:t>	constant arrival rate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0" kern="0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5B32B5-FED7-40C2-B811-DB25EFED0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5584" y="4929072"/>
            <a:ext cx="506209" cy="40886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C119D843-437D-4B5F-922F-D8F6B5E22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3860" y="4929072"/>
            <a:ext cx="517333" cy="408860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03522F44-6CDB-4098-AAC5-80EB707815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87899" y="5418889"/>
            <a:ext cx="165915" cy="25525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0704243-8F94-4D0D-AB00-2BD3DF55BE8E}"/>
              </a:ext>
            </a:extLst>
          </p:cNvPr>
          <p:cNvSpPr txBox="1"/>
          <p:nvPr/>
        </p:nvSpPr>
        <p:spPr>
          <a:xfrm>
            <a:off x="3282175" y="5327706"/>
            <a:ext cx="479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endParaRPr lang="en-IE" sz="1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7A99A6-8439-4506-B8FF-280E73EB1A56}"/>
              </a:ext>
            </a:extLst>
          </p:cNvPr>
          <p:cNvSpPr txBox="1"/>
          <p:nvPr/>
        </p:nvSpPr>
        <p:spPr>
          <a:xfrm>
            <a:off x="3477307" y="5390506"/>
            <a:ext cx="274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IE" sz="1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1F5CC0C-1C35-4A5A-826D-E7A77DDF6634}"/>
              </a:ext>
            </a:extLst>
          </p:cNvPr>
          <p:cNvSpPr txBox="1"/>
          <p:nvPr/>
        </p:nvSpPr>
        <p:spPr>
          <a:xfrm>
            <a:off x="1146046" y="4656889"/>
            <a:ext cx="467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endParaRPr lang="en-IE" sz="1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D323A50-ABFE-44AE-8FE8-44BABC71A1D5}"/>
              </a:ext>
            </a:extLst>
          </p:cNvPr>
          <p:cNvSpPr txBox="1"/>
          <p:nvPr/>
        </p:nvSpPr>
        <p:spPr>
          <a:xfrm>
            <a:off x="1337714" y="4733089"/>
            <a:ext cx="1963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IE" sz="9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066B014A-4E1D-4BA2-81E7-93B065CB6E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8200" y="4572000"/>
            <a:ext cx="165915" cy="255253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E945DBA1-122D-4B29-8111-26C4C47B03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66115" y="4572000"/>
            <a:ext cx="165915" cy="255253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7E5892E8-F0AA-4D2F-82F4-11574265A5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66115" y="5541328"/>
            <a:ext cx="165915" cy="255253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9608780C-5D72-40B0-8442-0DCA46E7BF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8200" y="5541328"/>
            <a:ext cx="165915" cy="255253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297BA13C-9F40-463F-8878-CB46C42F5F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25730" y="4723732"/>
            <a:ext cx="165915" cy="255253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942DD7A4-71D8-4EB2-A890-561DC29E5A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958285" y="4572000"/>
            <a:ext cx="165915" cy="255253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BB9B5F9F-F256-4EA8-A6E2-6BDE63D979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958285" y="5541328"/>
            <a:ext cx="165915" cy="255253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BD48006F-636B-40FC-A061-AD9FBBD498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72685" y="4572000"/>
            <a:ext cx="165915" cy="255253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93EE1110-0CF9-44C4-A112-E6E2FC90484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72685" y="5541328"/>
            <a:ext cx="165915" cy="255253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5EC89B41-4776-411B-AF99-0E3F6FB0A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94630" y="4933829"/>
            <a:ext cx="506209" cy="408860"/>
          </a:xfrm>
          <a:prstGeom prst="rect">
            <a:avLst/>
          </a:prstGeom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C10C8FF6-30C5-488F-B821-58879434AD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5876" y="4933829"/>
            <a:ext cx="517333" cy="408860"/>
          </a:xfrm>
          <a:prstGeom prst="rect">
            <a:avLst/>
          </a:prstGeom>
        </p:spPr>
      </p:pic>
      <p:pic>
        <p:nvPicPr>
          <p:cNvPr id="72" name="Graphic 71">
            <a:extLst>
              <a:ext uri="{FF2B5EF4-FFF2-40B4-BE49-F238E27FC236}">
                <a16:creationId xmlns:a16="http://schemas.microsoft.com/office/drawing/2014/main" id="{C63FE61E-9D41-4C28-926A-649105FBE6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99915" y="5423646"/>
            <a:ext cx="165915" cy="255253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92B6D52C-8741-41DB-AC3D-2A8B4D859E75}"/>
              </a:ext>
            </a:extLst>
          </p:cNvPr>
          <p:cNvSpPr txBox="1"/>
          <p:nvPr/>
        </p:nvSpPr>
        <p:spPr>
          <a:xfrm>
            <a:off x="7521221" y="5332463"/>
            <a:ext cx="479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endParaRPr lang="en-IE" sz="1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BAD669A-5AF9-4C65-9696-E624B69762CA}"/>
              </a:ext>
            </a:extLst>
          </p:cNvPr>
          <p:cNvSpPr txBox="1"/>
          <p:nvPr/>
        </p:nvSpPr>
        <p:spPr>
          <a:xfrm>
            <a:off x="7716353" y="5395263"/>
            <a:ext cx="274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IE" sz="1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350840C-9934-4A13-9FAB-D05411DAFA33}"/>
              </a:ext>
            </a:extLst>
          </p:cNvPr>
          <p:cNvSpPr txBox="1"/>
          <p:nvPr/>
        </p:nvSpPr>
        <p:spPr>
          <a:xfrm>
            <a:off x="5347515" y="4656889"/>
            <a:ext cx="467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endParaRPr lang="en-IE" sz="1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D355E57-A649-4E26-BE79-2358822789FA}"/>
              </a:ext>
            </a:extLst>
          </p:cNvPr>
          <p:cNvSpPr txBox="1"/>
          <p:nvPr/>
        </p:nvSpPr>
        <p:spPr>
          <a:xfrm>
            <a:off x="5549730" y="4733089"/>
            <a:ext cx="1963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IE" sz="9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45BD3ADC-1C8F-4C4C-A48D-D6B89EFFA6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05400" y="4572000"/>
            <a:ext cx="165915" cy="255253"/>
          </a:xfrm>
          <a:prstGeom prst="rect">
            <a:avLst/>
          </a:prstGeom>
        </p:spPr>
      </p:pic>
      <p:pic>
        <p:nvPicPr>
          <p:cNvPr id="78" name="Graphic 77">
            <a:extLst>
              <a:ext uri="{FF2B5EF4-FFF2-40B4-BE49-F238E27FC236}">
                <a16:creationId xmlns:a16="http://schemas.microsoft.com/office/drawing/2014/main" id="{19DFAD4E-9929-4A69-89B3-A8F20D9D74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57115" y="4572000"/>
            <a:ext cx="165915" cy="255253"/>
          </a:xfrm>
          <a:prstGeom prst="rect">
            <a:avLst/>
          </a:prstGeom>
        </p:spPr>
      </p:pic>
      <p:pic>
        <p:nvPicPr>
          <p:cNvPr id="79" name="Graphic 78">
            <a:extLst>
              <a:ext uri="{FF2B5EF4-FFF2-40B4-BE49-F238E27FC236}">
                <a16:creationId xmlns:a16="http://schemas.microsoft.com/office/drawing/2014/main" id="{EB3E93FF-3DF7-498D-9929-F8E629B4C5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57115" y="5541328"/>
            <a:ext cx="165915" cy="255253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CBCD8160-0C14-48C4-BF96-0DD28E314B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05400" y="5541328"/>
            <a:ext cx="165915" cy="255253"/>
          </a:xfrm>
          <a:prstGeom prst="rect">
            <a:avLst/>
          </a:prstGeom>
        </p:spPr>
      </p:pic>
      <p:pic>
        <p:nvPicPr>
          <p:cNvPr id="81" name="Graphic 80">
            <a:extLst>
              <a:ext uri="{FF2B5EF4-FFF2-40B4-BE49-F238E27FC236}">
                <a16:creationId xmlns:a16="http://schemas.microsoft.com/office/drawing/2014/main" id="{4B56B42C-9DAA-4505-A2DD-01C7CDE2E2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64776" y="4728489"/>
            <a:ext cx="165915" cy="255253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40B1DEE1-E2D5-4300-A775-BCECFC61E8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76315" y="4572000"/>
            <a:ext cx="165915" cy="255253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C6B18D12-E912-4036-84A8-3F99E77E95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76315" y="5541328"/>
            <a:ext cx="165915" cy="255253"/>
          </a:xfrm>
          <a:prstGeom prst="rect">
            <a:avLst/>
          </a:prstGeom>
        </p:spPr>
      </p:pic>
      <p:pic>
        <p:nvPicPr>
          <p:cNvPr id="84" name="Graphic 83">
            <a:extLst>
              <a:ext uri="{FF2B5EF4-FFF2-40B4-BE49-F238E27FC236}">
                <a16:creationId xmlns:a16="http://schemas.microsoft.com/office/drawing/2014/main" id="{2C957E13-EFF2-4859-A7F8-C160FEE0AC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04230" y="4572000"/>
            <a:ext cx="165915" cy="255253"/>
          </a:xfrm>
          <a:prstGeom prst="rect">
            <a:avLst/>
          </a:prstGeom>
        </p:spPr>
      </p:pic>
      <p:pic>
        <p:nvPicPr>
          <p:cNvPr id="85" name="Graphic 84">
            <a:extLst>
              <a:ext uri="{FF2B5EF4-FFF2-40B4-BE49-F238E27FC236}">
                <a16:creationId xmlns:a16="http://schemas.microsoft.com/office/drawing/2014/main" id="{003F4216-F2DD-4E1B-926F-AB187C7139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04230" y="5541328"/>
            <a:ext cx="165915" cy="25525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7DDD18-ADF7-42BF-A01A-302E91281068}"/>
              </a:ext>
            </a:extLst>
          </p:cNvPr>
          <p:cNvCxnSpPr>
            <a:cxnSpLocks/>
          </p:cNvCxnSpPr>
          <p:nvPr/>
        </p:nvCxnSpPr>
        <p:spPr bwMode="auto">
          <a:xfrm>
            <a:off x="4572000" y="1828800"/>
            <a:ext cx="0" cy="3810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704CEF7-82B9-40B3-A98D-1EB8AF14E3C5}"/>
              </a:ext>
            </a:extLst>
          </p:cNvPr>
          <p:cNvCxnSpPr>
            <a:cxnSpLocks/>
          </p:cNvCxnSpPr>
          <p:nvPr/>
        </p:nvCxnSpPr>
        <p:spPr bwMode="auto">
          <a:xfrm>
            <a:off x="838200" y="4191000"/>
            <a:ext cx="315219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3E94E50-FEFD-4983-A2CB-4C33946ECE44}"/>
              </a:ext>
            </a:extLst>
          </p:cNvPr>
          <p:cNvCxnSpPr/>
          <p:nvPr/>
        </p:nvCxnSpPr>
        <p:spPr bwMode="auto">
          <a:xfrm flipV="1">
            <a:off x="838200" y="3639662"/>
            <a:ext cx="0" cy="55133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E86C29D2-B6F6-4E45-8BD4-0332E0230E32}"/>
              </a:ext>
            </a:extLst>
          </p:cNvPr>
          <p:cNvSpPr txBox="1"/>
          <p:nvPr/>
        </p:nvSpPr>
        <p:spPr>
          <a:xfrm>
            <a:off x="914400" y="3520849"/>
            <a:ext cx="1010213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E" sz="1000" dirty="0">
                <a:solidFill>
                  <a:schemeClr val="tx1"/>
                </a:solidFill>
              </a:rPr>
              <a:t>Per STA traffic 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67582FB-809B-4159-9375-D3E2C4B23B45}"/>
              </a:ext>
            </a:extLst>
          </p:cNvPr>
          <p:cNvSpPr txBox="1"/>
          <p:nvPr/>
        </p:nvSpPr>
        <p:spPr>
          <a:xfrm>
            <a:off x="3699270" y="3825649"/>
            <a:ext cx="41229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time</a:t>
            </a:r>
            <a:endParaRPr lang="en-IE" sz="1000" dirty="0">
              <a:solidFill>
                <a:schemeClr val="tx1"/>
              </a:solidFill>
            </a:endParaRPr>
          </a:p>
        </p:txBody>
      </p:sp>
      <p:sp>
        <p:nvSpPr>
          <p:cNvPr id="103" name="Right Triangle 102">
            <a:extLst>
              <a:ext uri="{FF2B5EF4-FFF2-40B4-BE49-F238E27FC236}">
                <a16:creationId xmlns:a16="http://schemas.microsoft.com/office/drawing/2014/main" id="{B37148D1-A797-44A0-86F8-7E69C0220AAB}"/>
              </a:ext>
            </a:extLst>
          </p:cNvPr>
          <p:cNvSpPr/>
          <p:nvPr/>
        </p:nvSpPr>
        <p:spPr bwMode="auto">
          <a:xfrm>
            <a:off x="5194764" y="4008203"/>
            <a:ext cx="178115" cy="180975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4" name="Right Triangle 103">
            <a:extLst>
              <a:ext uri="{FF2B5EF4-FFF2-40B4-BE49-F238E27FC236}">
                <a16:creationId xmlns:a16="http://schemas.microsoft.com/office/drawing/2014/main" id="{E64A0796-BA36-46F3-A5C6-FF20114272F8}"/>
              </a:ext>
            </a:extLst>
          </p:cNvPr>
          <p:cNvSpPr/>
          <p:nvPr/>
        </p:nvSpPr>
        <p:spPr bwMode="auto">
          <a:xfrm>
            <a:off x="5602431" y="4008203"/>
            <a:ext cx="178115" cy="180975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5" name="Right Triangle 104">
            <a:extLst>
              <a:ext uri="{FF2B5EF4-FFF2-40B4-BE49-F238E27FC236}">
                <a16:creationId xmlns:a16="http://schemas.microsoft.com/office/drawing/2014/main" id="{AA345193-FFC0-4E18-B0EB-D609A445AB2C}"/>
              </a:ext>
            </a:extLst>
          </p:cNvPr>
          <p:cNvSpPr/>
          <p:nvPr/>
        </p:nvSpPr>
        <p:spPr bwMode="auto">
          <a:xfrm>
            <a:off x="5983431" y="4008203"/>
            <a:ext cx="178115" cy="180975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6" name="Right Triangle 105">
            <a:extLst>
              <a:ext uri="{FF2B5EF4-FFF2-40B4-BE49-F238E27FC236}">
                <a16:creationId xmlns:a16="http://schemas.microsoft.com/office/drawing/2014/main" id="{D98DADB0-A87A-4585-B7A9-684EE6DB966D}"/>
              </a:ext>
            </a:extLst>
          </p:cNvPr>
          <p:cNvSpPr/>
          <p:nvPr/>
        </p:nvSpPr>
        <p:spPr bwMode="auto">
          <a:xfrm>
            <a:off x="6364431" y="4008203"/>
            <a:ext cx="178115" cy="180975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7" name="Right Triangle 106">
            <a:extLst>
              <a:ext uri="{FF2B5EF4-FFF2-40B4-BE49-F238E27FC236}">
                <a16:creationId xmlns:a16="http://schemas.microsoft.com/office/drawing/2014/main" id="{16A0BF64-6A7B-4AF9-B2F9-AF389F2A343E}"/>
              </a:ext>
            </a:extLst>
          </p:cNvPr>
          <p:cNvSpPr/>
          <p:nvPr/>
        </p:nvSpPr>
        <p:spPr bwMode="auto">
          <a:xfrm>
            <a:off x="6745431" y="4008203"/>
            <a:ext cx="178115" cy="180975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8" name="Right Triangle 107">
            <a:extLst>
              <a:ext uri="{FF2B5EF4-FFF2-40B4-BE49-F238E27FC236}">
                <a16:creationId xmlns:a16="http://schemas.microsoft.com/office/drawing/2014/main" id="{DC548109-D87C-4B5A-839C-23C67B7198D0}"/>
              </a:ext>
            </a:extLst>
          </p:cNvPr>
          <p:cNvSpPr/>
          <p:nvPr/>
        </p:nvSpPr>
        <p:spPr bwMode="auto">
          <a:xfrm>
            <a:off x="7126431" y="4008203"/>
            <a:ext cx="178115" cy="180975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9" name="Right Triangle 108">
            <a:extLst>
              <a:ext uri="{FF2B5EF4-FFF2-40B4-BE49-F238E27FC236}">
                <a16:creationId xmlns:a16="http://schemas.microsoft.com/office/drawing/2014/main" id="{FAC97573-9549-478C-A1D5-7C6B3EE4D3B7}"/>
              </a:ext>
            </a:extLst>
          </p:cNvPr>
          <p:cNvSpPr/>
          <p:nvPr/>
        </p:nvSpPr>
        <p:spPr bwMode="auto">
          <a:xfrm>
            <a:off x="7507431" y="4008203"/>
            <a:ext cx="178115" cy="180975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5" name="Right Triangle 114">
            <a:extLst>
              <a:ext uri="{FF2B5EF4-FFF2-40B4-BE49-F238E27FC236}">
                <a16:creationId xmlns:a16="http://schemas.microsoft.com/office/drawing/2014/main" id="{E9D51B7C-D764-4CE4-A6D7-36189021DD62}"/>
              </a:ext>
            </a:extLst>
          </p:cNvPr>
          <p:cNvSpPr/>
          <p:nvPr/>
        </p:nvSpPr>
        <p:spPr bwMode="auto">
          <a:xfrm>
            <a:off x="2878840" y="3825649"/>
            <a:ext cx="701608" cy="358801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8" name="Right Triangle 117">
            <a:extLst>
              <a:ext uri="{FF2B5EF4-FFF2-40B4-BE49-F238E27FC236}">
                <a16:creationId xmlns:a16="http://schemas.microsoft.com/office/drawing/2014/main" id="{DA869FE2-4D3F-4C63-9D30-B05A1A47326A}"/>
              </a:ext>
            </a:extLst>
          </p:cNvPr>
          <p:cNvSpPr/>
          <p:nvPr/>
        </p:nvSpPr>
        <p:spPr bwMode="auto">
          <a:xfrm>
            <a:off x="947806" y="3825649"/>
            <a:ext cx="701608" cy="358801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9" name="Right Triangle 118">
            <a:extLst>
              <a:ext uri="{FF2B5EF4-FFF2-40B4-BE49-F238E27FC236}">
                <a16:creationId xmlns:a16="http://schemas.microsoft.com/office/drawing/2014/main" id="{4F79FA68-F68E-42C2-A7AD-8AB0A4397942}"/>
              </a:ext>
            </a:extLst>
          </p:cNvPr>
          <p:cNvSpPr/>
          <p:nvPr/>
        </p:nvSpPr>
        <p:spPr bwMode="auto">
          <a:xfrm>
            <a:off x="2354419" y="3825649"/>
            <a:ext cx="725738" cy="358801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39899481-3948-4B63-A859-B33D193B456C}"/>
              </a:ext>
            </a:extLst>
          </p:cNvPr>
          <p:cNvSpPr/>
          <p:nvPr/>
        </p:nvSpPr>
        <p:spPr bwMode="auto">
          <a:xfrm>
            <a:off x="0" y="6073914"/>
            <a:ext cx="9144000" cy="326886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57CC5D1-0C16-41E2-B38B-5D32A01FE57A}"/>
              </a:ext>
            </a:extLst>
          </p:cNvPr>
          <p:cNvSpPr txBox="1"/>
          <p:nvPr/>
        </p:nvSpPr>
        <p:spPr>
          <a:xfrm>
            <a:off x="76200" y="60198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Mix of </a:t>
            </a:r>
            <a:r>
              <a:rPr lang="en-GB" sz="2000" b="1" dirty="0">
                <a:solidFill>
                  <a:schemeClr val="accent3"/>
                </a:solidFill>
                <a:latin typeface="Times New Roman" pitchFamily="18" charset="0"/>
                <a:ea typeface="+mn-ea"/>
              </a:rPr>
              <a:t>broadband and low-latency traffic models </a:t>
            </a: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3FE0E866-5639-4FD7-B44D-D41A8F024F40}"/>
              </a:ext>
            </a:extLst>
          </p:cNvPr>
          <p:cNvCxnSpPr>
            <a:cxnSpLocks/>
          </p:cNvCxnSpPr>
          <p:nvPr/>
        </p:nvCxnSpPr>
        <p:spPr bwMode="auto">
          <a:xfrm>
            <a:off x="5105400" y="4191000"/>
            <a:ext cx="315219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B0A0A805-7304-4715-8D65-7A77DB04BF93}"/>
              </a:ext>
            </a:extLst>
          </p:cNvPr>
          <p:cNvCxnSpPr/>
          <p:nvPr/>
        </p:nvCxnSpPr>
        <p:spPr bwMode="auto">
          <a:xfrm flipV="1">
            <a:off x="5105400" y="3639662"/>
            <a:ext cx="0" cy="55133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77A586CC-7D81-443D-A02B-9B6CCD7EA19A}"/>
              </a:ext>
            </a:extLst>
          </p:cNvPr>
          <p:cNvSpPr txBox="1"/>
          <p:nvPr/>
        </p:nvSpPr>
        <p:spPr>
          <a:xfrm>
            <a:off x="5181600" y="3520849"/>
            <a:ext cx="1010213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E" sz="1000" dirty="0">
                <a:solidFill>
                  <a:schemeClr val="tx1"/>
                </a:solidFill>
              </a:rPr>
              <a:t>Per STA traffic 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7DD09893-2658-4220-8A13-069E810BD430}"/>
              </a:ext>
            </a:extLst>
          </p:cNvPr>
          <p:cNvSpPr txBox="1"/>
          <p:nvPr/>
        </p:nvSpPr>
        <p:spPr>
          <a:xfrm>
            <a:off x="7966470" y="3825649"/>
            <a:ext cx="41229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time</a:t>
            </a:r>
            <a:endParaRPr lang="en-IE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109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7E4DDB0-4946-48E2-A6A7-784F9C1F0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4800"/>
            <a:ext cx="4986621" cy="37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DE09E40-A3D2-48AA-9C5E-00DB3BAC2155}"/>
              </a:ext>
            </a:extLst>
          </p:cNvPr>
          <p:cNvSpPr/>
          <p:nvPr/>
        </p:nvSpPr>
        <p:spPr bwMode="auto">
          <a:xfrm>
            <a:off x="0" y="6073914"/>
            <a:ext cx="9144000" cy="326886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2998E2-75EE-1040-89B3-3681B7FB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Broadband performance as function of       </a:t>
            </a:r>
            <a:r>
              <a:rPr lang="en-US" i="1" dirty="0"/>
              <a:t>nulls number </a:t>
            </a:r>
            <a:r>
              <a:rPr lang="en-US" dirty="0"/>
              <a:t>and </a:t>
            </a:r>
            <a:r>
              <a:rPr lang="en-US" i="1" dirty="0"/>
              <a:t>offered traffic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90B7F-A8A2-6A43-96ED-5EA0909E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7251A-D6C7-3E43-B643-B335EB81790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9042E6-8CCA-4525-8D58-C3293F0C87AA}"/>
              </a:ext>
            </a:extLst>
          </p:cNvPr>
          <p:cNvSpPr txBox="1"/>
          <p:nvPr/>
        </p:nvSpPr>
        <p:spPr>
          <a:xfrm>
            <a:off x="76200" y="60198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Null </a:t>
            </a:r>
            <a:r>
              <a:rPr lang="en-GB" sz="2000" b="1" dirty="0">
                <a:solidFill>
                  <a:schemeClr val="accent3"/>
                </a:solidFill>
                <a:latin typeface="Times New Roman" pitchFamily="18" charset="0"/>
                <a:ea typeface="+mn-ea"/>
              </a:rPr>
              <a:t>steering provides significant capacity gains, up to 2.7x</a:t>
            </a: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BAC544A-CA59-4E0B-849C-D59255126048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E91F36-57DD-4010-BFD9-10F163CC3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8050" y="1981200"/>
            <a:ext cx="4043550" cy="4113213"/>
          </a:xfrm>
        </p:spPr>
        <p:txBody>
          <a:bodyPr/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b="0" dirty="0"/>
              <a:t>Coordination and null steering provides significant throughput (TP) gains due to 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dirty="0"/>
              <a:t>more aggressive spectrum access 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dirty="0"/>
              <a:t>inter-AP interference mitigation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en-US" sz="400" b="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b="0" dirty="0"/>
              <a:t>For 25Mbps/STA offered traffic, 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b="0" dirty="0"/>
              <a:t>2 nulls provide 43% 5%-tile TP gain </a:t>
            </a:r>
            <a:r>
              <a:rPr lang="en-US" sz="1200" b="0" dirty="0" err="1"/>
              <a:t>w.r.t.</a:t>
            </a:r>
            <a:r>
              <a:rPr lang="en-US" sz="1200" b="0" dirty="0"/>
              <a:t> no nulling.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dirty="0"/>
              <a:t>Placing more nulls does not improve performance, as the number of simultaneously active STAs is low</a:t>
            </a:r>
          </a:p>
          <a:p>
            <a:pPr marL="180975" lvl="1" indent="0"/>
            <a:endParaRPr lang="en-US" sz="4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b="0" dirty="0"/>
              <a:t>For 100Mbps/STA offered traffic, 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dirty="0"/>
              <a:t>2 nulls provide 76% 5%-tile TP gains </a:t>
            </a:r>
            <a:r>
              <a:rPr lang="en-US" sz="1200" dirty="0" err="1"/>
              <a:t>w.r.t.</a:t>
            </a:r>
            <a:r>
              <a:rPr lang="en-US" sz="1200" dirty="0"/>
              <a:t> no nulling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dirty="0"/>
              <a:t>3 nulls provide 2.3x 5%-tile TP gains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dirty="0"/>
              <a:t>4 nulls provide 2.7x 5%-tile TP gains.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dirty="0"/>
              <a:t>The nulling gain decreases with the number of nulls as the UEs most vulnerable to interference are nulled first</a:t>
            </a:r>
            <a:endParaRPr lang="en-IE" sz="120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US" sz="120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IE" sz="1200" b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91C1CB-5E33-472A-AD08-DBEBFC45062D}"/>
              </a:ext>
            </a:extLst>
          </p:cNvPr>
          <p:cNvSpPr txBox="1"/>
          <p:nvPr/>
        </p:nvSpPr>
        <p:spPr>
          <a:xfrm>
            <a:off x="1996610" y="1840468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Implicit CSI</a:t>
            </a:r>
            <a:endParaRPr lang="en-I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39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411C909-0039-4720-8F63-BD42B16C3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4800"/>
            <a:ext cx="4986621" cy="37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DE09E40-A3D2-48AA-9C5E-00DB3BAC2155}"/>
              </a:ext>
            </a:extLst>
          </p:cNvPr>
          <p:cNvSpPr/>
          <p:nvPr/>
        </p:nvSpPr>
        <p:spPr bwMode="auto">
          <a:xfrm>
            <a:off x="0" y="6073914"/>
            <a:ext cx="9144000" cy="326886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2998E2-75EE-1040-89B3-3681B7FB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Latency performance as function of                 </a:t>
            </a:r>
            <a:r>
              <a:rPr lang="en-US" i="1" dirty="0"/>
              <a:t>nulls number </a:t>
            </a:r>
            <a:r>
              <a:rPr lang="en-US" dirty="0"/>
              <a:t>and </a:t>
            </a:r>
            <a:r>
              <a:rPr lang="en-US" i="1" dirty="0"/>
              <a:t>offered traffic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90B7F-A8A2-6A43-96ED-5EA0909E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7251A-D6C7-3E43-B643-B335EB81790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9042E6-8CCA-4525-8D58-C3293F0C87AA}"/>
              </a:ext>
            </a:extLst>
          </p:cNvPr>
          <p:cNvSpPr txBox="1"/>
          <p:nvPr/>
        </p:nvSpPr>
        <p:spPr>
          <a:xfrm>
            <a:off x="76200" y="60198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buClrTx/>
              <a:buSzTx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Null steering provides lower latencies and jitter variances</a:t>
            </a: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BAC544A-CA59-4E0B-849C-D59255126048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6585E03-A9D3-4277-B1C5-B77452124DBE}"/>
              </a:ext>
            </a:extLst>
          </p:cNvPr>
          <p:cNvSpPr txBox="1">
            <a:spLocks/>
          </p:cNvSpPr>
          <p:nvPr/>
        </p:nvSpPr>
        <p:spPr bwMode="auto">
          <a:xfrm>
            <a:off x="4948050" y="1981200"/>
            <a:ext cx="4043550" cy="403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b="0" kern="0" dirty="0"/>
              <a:t>Coordination and null steering also provide lower latencies 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kern="0" dirty="0"/>
              <a:t>due to the more aggressive spatial reuse and interference mitigation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kern="0" dirty="0"/>
              <a:t>Further lower latencies could be achieved through reduced TXOP durations</a:t>
            </a:r>
          </a:p>
          <a:p>
            <a:pPr marL="180975" lvl="1" indent="0"/>
            <a:endParaRPr lang="en-US" sz="400" kern="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b="0" kern="0" dirty="0"/>
              <a:t>For 100Mbps/STA offered traffic, 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kern="0" dirty="0"/>
              <a:t>with 0 nulls, 22% of the low-latency packets do not make it within the 10ms deadline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kern="0" dirty="0"/>
              <a:t>with 4 nulls, all low-latency packets make it on time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kern="0" dirty="0"/>
              <a:t>Further SINR increases due to more nulls do not bring substantial latency advantages, since the low-latency packets are small and utilize low MCSs</a:t>
            </a:r>
          </a:p>
          <a:p>
            <a:pPr marL="180975" lvl="1" indent="0"/>
            <a:r>
              <a:rPr lang="en-US" sz="400" kern="0" dirty="0"/>
              <a:t>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b="0" kern="0" dirty="0"/>
              <a:t>TCP/IP will benefit from the ‘narrower’ delay distributions</a:t>
            </a:r>
            <a:endParaRPr lang="en-IE" sz="1200" kern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645224-6B0D-4FCD-A0EA-D88C4199F282}"/>
              </a:ext>
            </a:extLst>
          </p:cNvPr>
          <p:cNvSpPr txBox="1"/>
          <p:nvPr/>
        </p:nvSpPr>
        <p:spPr>
          <a:xfrm>
            <a:off x="1996611" y="1840468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Implicit CSI</a:t>
            </a:r>
            <a:endParaRPr lang="en-I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09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CA400DA-6228-4054-B14E-9B571B325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4800"/>
            <a:ext cx="4986621" cy="37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DE09E40-A3D2-48AA-9C5E-00DB3BAC2155}"/>
              </a:ext>
            </a:extLst>
          </p:cNvPr>
          <p:cNvSpPr/>
          <p:nvPr/>
        </p:nvSpPr>
        <p:spPr bwMode="auto">
          <a:xfrm>
            <a:off x="0" y="6073914"/>
            <a:ext cx="9144000" cy="326886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2998E2-75EE-1040-89B3-3681B7FB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Implicit versus Explicit CSI acquisition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90B7F-A8A2-6A43-96ED-5EA0909E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7251A-D6C7-3E43-B643-B335EB81790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9042E6-8CCA-4525-8D58-C3293F0C87AA}"/>
              </a:ext>
            </a:extLst>
          </p:cNvPr>
          <p:cNvSpPr txBox="1"/>
          <p:nvPr/>
        </p:nvSpPr>
        <p:spPr>
          <a:xfrm>
            <a:off x="76200" y="60198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chemeClr val="accent3"/>
                </a:solidFill>
                <a:latin typeface="Times New Roman" pitchFamily="18" charset="0"/>
                <a:ea typeface="+mn-ea"/>
              </a:rPr>
              <a:t>Implicit CSI is desirable to make the most out of null steering</a:t>
            </a: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BAC544A-CA59-4E0B-849C-D59255126048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05D5DD8B-ECBE-4B2B-8AC7-3CA16C5DCE29}"/>
              </a:ext>
            </a:extLst>
          </p:cNvPr>
          <p:cNvSpPr txBox="1">
            <a:spLocks/>
          </p:cNvSpPr>
          <p:nvPr/>
        </p:nvSpPr>
        <p:spPr bwMode="auto">
          <a:xfrm>
            <a:off x="4948050" y="1981200"/>
            <a:ext cx="4043550" cy="3867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b="0" kern="0" dirty="0"/>
              <a:t>Explicit CSI is penalized by the overhead of </a:t>
            </a:r>
            <a:r>
              <a:rPr lang="en-US" sz="1600" b="0" kern="0" dirty="0" err="1"/>
              <a:t>NDPA+NDP+TF+feedback</a:t>
            </a:r>
            <a:r>
              <a:rPr lang="en-US" sz="1600" b="0" kern="0" dirty="0"/>
              <a:t> 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kern="0" dirty="0"/>
              <a:t>This overhead grows with the number of spatial streams and nulls scheduled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kern="0" dirty="0"/>
              <a:t>The more nulls, the larger the overhead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US" sz="400" kern="0" dirty="0"/>
          </a:p>
          <a:p>
            <a:pPr marL="180975" lvl="1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kern="0" dirty="0"/>
              <a:t>With 0 nulls, implicit CSI </a:t>
            </a:r>
            <a:r>
              <a:rPr lang="en-US" sz="1600" dirty="0"/>
              <a:t>provides 28% median TP gains </a:t>
            </a:r>
            <a:r>
              <a:rPr lang="en-US" sz="1600" dirty="0" err="1"/>
              <a:t>w.r.t.</a:t>
            </a:r>
            <a:r>
              <a:rPr lang="en-US" sz="1600" dirty="0"/>
              <a:t> explicit CSI</a:t>
            </a:r>
          </a:p>
          <a:p>
            <a:pPr marL="180975" lvl="1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180975" lvl="1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kern="0" dirty="0"/>
              <a:t>With 2, 3 and 4 nulls, such gains are 19%, 28% and 36%, respectively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US" sz="400" kern="0" dirty="0"/>
          </a:p>
          <a:p>
            <a:pPr marL="180975" lvl="1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kern="0" dirty="0"/>
              <a:t>When using explicit CSI, the gain provided by the more nulls may be lost due to CSI acquisition overhead</a:t>
            </a:r>
          </a:p>
          <a:p>
            <a:pPr marL="180975" lvl="1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kern="0" dirty="0"/>
          </a:p>
          <a:p>
            <a:pPr marL="180975" lvl="1" indent="0"/>
            <a:endParaRPr lang="en-US" sz="1200" kern="0" dirty="0"/>
          </a:p>
          <a:p>
            <a:pPr marL="180975" lvl="1" indent="0"/>
            <a:endParaRPr lang="en-US" sz="1200" kern="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US" sz="1200" kern="0" dirty="0"/>
          </a:p>
          <a:p>
            <a:pPr marL="180975" lvl="1" indent="0"/>
            <a:endParaRPr lang="en-US" sz="1200" kern="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US" sz="1200" kern="0" dirty="0"/>
          </a:p>
          <a:p>
            <a:pPr marL="180975" lvl="1" indent="0"/>
            <a:endParaRPr lang="en-US" sz="1200" kern="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US" sz="1200" kern="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US" sz="1200" kern="0" dirty="0"/>
          </a:p>
          <a:p>
            <a:pPr marL="180975" lvl="1" indent="0"/>
            <a:endParaRPr lang="en-US" sz="400" kern="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IE" sz="1200" kern="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US" sz="1200" kern="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IE" sz="1200" kern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0DA908-636C-4934-835E-13D81E107399}"/>
              </a:ext>
            </a:extLst>
          </p:cNvPr>
          <p:cNvSpPr txBox="1"/>
          <p:nvPr/>
        </p:nvSpPr>
        <p:spPr>
          <a:xfrm>
            <a:off x="1321412" y="1828800"/>
            <a:ext cx="2698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Offered Traffic = 100Mbps</a:t>
            </a:r>
            <a:endParaRPr lang="en-I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210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581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Coordinated beamforming/null steering                            as a first and handier step 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053CA70-7E45-4E6E-A87A-DBB9195B9FD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541F39-0621-4138-951F-8EC2771CE1A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Nokia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04897D5-50EC-4E30-B745-1A2C312D8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22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51AD63D9-ADCD-4BA8-9C44-99859A160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184906"/>
            <a:ext cx="81576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295041BB-3EF8-4047-9ACC-28089A1DAB84}"/>
              </a:ext>
            </a:extLst>
          </p:cNvPr>
          <p:cNvSpPr txBox="1">
            <a:spLocks/>
          </p:cNvSpPr>
          <p:nvPr/>
        </p:nvSpPr>
        <p:spPr bwMode="auto">
          <a:xfrm>
            <a:off x="685800" y="1960503"/>
            <a:ext cx="7848600" cy="4059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cs typeface="Times New Roman"/>
              </a:rPr>
              <a:t>Joint transmission/reception provides theoretical gains over coordinated beamforming/null steering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cs typeface="Times New Roman"/>
              </a:rPr>
              <a:t>However, such gains may be hard to realise in practice </a:t>
            </a:r>
          </a:p>
          <a:p>
            <a:pPr lvl="1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US" sz="1800" dirty="0"/>
              <a:t>Main concern: ‘</a:t>
            </a:r>
            <a:r>
              <a:rPr lang="en-US" sz="1800" i="1" dirty="0"/>
              <a:t>For retail and carrier markets, where backhaul is over-the-air, backhaul needs higher BW than fronthaul. 80MHz joint transmission fronthaul needs 160MHz backhaul</a:t>
            </a:r>
            <a:r>
              <a:rPr lang="en-US" sz="1800" dirty="0"/>
              <a:t>’  [19/1089]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cs typeface="Times New Roman"/>
              </a:rPr>
              <a:t>Coordinated beamforming/null steering may </a:t>
            </a:r>
            <a:r>
              <a:rPr lang="en-GB" sz="2000" b="0" dirty="0">
                <a:solidFill>
                  <a:schemeClr val="tx1"/>
                </a:solidFill>
                <a:latin typeface="Times New Roman" pitchFamily="18" charset="0"/>
              </a:rPr>
              <a:t>offer a more appealing complexity/performance trade-off*</a:t>
            </a:r>
          </a:p>
          <a:p>
            <a:pPr lvl="1" algn="just">
              <a:spcAft>
                <a:spcPts val="300"/>
              </a:spcAft>
              <a:buFont typeface="Times New Roman" panose="02020603050405020304" pitchFamily="18" charset="0"/>
              <a:buChar char="—"/>
            </a:pPr>
            <a:r>
              <a:rPr lang="en-US" sz="1800" dirty="0">
                <a:cs typeface="Times New Roman"/>
              </a:rPr>
              <a:t>Joint transmission/reception may be considered as</a:t>
            </a:r>
          </a:p>
          <a:p>
            <a:pPr marL="1200150" lvl="2" indent="-2857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cs typeface="Times New Roman"/>
              </a:rPr>
              <a:t>An enterprise—more complex—802.11be solution, and/or </a:t>
            </a:r>
          </a:p>
          <a:p>
            <a:pPr marL="1200150" lvl="2" indent="-2857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cs typeface="Times New Roman"/>
              </a:rPr>
              <a:t>A post-802.11be future enhancement </a:t>
            </a:r>
          </a:p>
          <a:p>
            <a:pPr marL="1200150" lvl="2" indent="-2857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700" dirty="0">
              <a:cs typeface="Times New Roman"/>
            </a:endParaRPr>
          </a:p>
          <a:p>
            <a:pPr marL="173038" indent="185738" algn="just" defTabSz="266700">
              <a:spcAft>
                <a:spcPts val="600"/>
              </a:spcAft>
            </a:pPr>
            <a:r>
              <a:rPr lang="en-GB" sz="1400" b="0" dirty="0">
                <a:cs typeface="Times New Roman"/>
              </a:rPr>
              <a:t>* 	A joint transmission/reception architecture can also realise coordinated beamforming/null steering</a:t>
            </a:r>
            <a:endParaRPr lang="en-IE" sz="2000" b="0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b="0" dirty="0"/>
          </a:p>
          <a:p>
            <a:pPr marL="184150" indent="-269875"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FAC52EF-3C4F-49E7-8008-3478C4660B4D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572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581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 protocol to </a:t>
            </a:r>
            <a:r>
              <a:rPr lang="en-US" dirty="0" err="1">
                <a:solidFill>
                  <a:schemeClr val="tx1"/>
                </a:solidFill>
              </a:rPr>
              <a:t>realise</a:t>
            </a:r>
            <a:r>
              <a:rPr lang="en-US" dirty="0">
                <a:solidFill>
                  <a:schemeClr val="tx1"/>
                </a:solidFill>
              </a:rPr>
              <a:t>                                               coordinated beamforming/null steering 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053CA70-7E45-4E6E-A87A-DBB9195B9F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541F39-0621-4138-951F-8EC2771CE1A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Nokia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04897D5-50EC-4E30-B745-1A2C312D8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22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51AD63D9-ADCD-4BA8-9C44-99859A160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184906"/>
            <a:ext cx="81576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D5E87B27-251B-4408-ACC3-A89EC0760935}"/>
              </a:ext>
            </a:extLst>
          </p:cNvPr>
          <p:cNvSpPr txBox="1">
            <a:spLocks/>
          </p:cNvSpPr>
          <p:nvPr/>
        </p:nvSpPr>
        <p:spPr bwMode="auto">
          <a:xfrm>
            <a:off x="685800" y="1960503"/>
            <a:ext cx="7848600" cy="4059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cs typeface="Times New Roman"/>
              </a:rPr>
              <a:t>An efficient protocol is needed to realise the coordinated beamforming/ null steering gains presented in earlier contributions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GB" sz="1800" dirty="0">
                <a:cs typeface="Times New Roman"/>
              </a:rPr>
              <a:t>Significant throughput gains of up to 2.7x (median) [19/1212]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GB" sz="1800" dirty="0">
                <a:cs typeface="Times New Roman"/>
              </a:rPr>
              <a:t>We are working on enhancing our simulation results in [19/1212] with the feedback obtained in previous meetings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cs typeface="Times New Roman"/>
              </a:rPr>
              <a:t>Such protocol requires:</a:t>
            </a:r>
          </a:p>
          <a:p>
            <a:pPr marL="357187" lvl="1" indent="0">
              <a:tabLst>
                <a:tab pos="809625" algn="l"/>
              </a:tabLst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</a:rPr>
              <a:t>0. 	Semi-static inter-AP coordination establishment</a:t>
            </a:r>
          </a:p>
          <a:p>
            <a:pPr marL="814387" lvl="1" indent="-4572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</a:rPr>
              <a:t>Enhanced spatial reuse opportunity (</a:t>
            </a:r>
            <a:r>
              <a:rPr lang="en-GB" dirty="0" err="1">
                <a:solidFill>
                  <a:schemeClr val="tx1"/>
                </a:solidFill>
                <a:latin typeface="Times New Roman" pitchFamily="18" charset="0"/>
              </a:rPr>
              <a:t>eSRO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</a:rPr>
              <a:t>) coordination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dirty="0" err="1">
                <a:cs typeface="Times New Roman"/>
              </a:rPr>
              <a:t>eSRO</a:t>
            </a:r>
            <a:r>
              <a:rPr lang="en-GB" sz="1600" dirty="0">
                <a:cs typeface="Times New Roman"/>
              </a:rPr>
              <a:t> with inter-AP interference mitigation capabilities via null steering</a:t>
            </a:r>
          </a:p>
          <a:p>
            <a:pPr marL="814387" lvl="1" indent="-4572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</a:rPr>
              <a:t>CSI acquisition procedure 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cs typeface="Times New Roman"/>
              </a:rPr>
              <a:t>allowing to ‘poke’ non-connected STAs </a:t>
            </a:r>
          </a:p>
          <a:p>
            <a:pPr marL="814387" lvl="1" indent="-4572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</a:rPr>
              <a:t>Coordinated inter-AP data transmission and acknowledgement </a:t>
            </a: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CF442E8-6B32-4425-A0EA-4929CF83B082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2176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581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Reference scenario 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053CA70-7E45-4E6E-A87A-DBB9195B9FD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541F39-0621-4138-951F-8EC2771CE1A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554590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Nokia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36B5EC40-8A4C-4EDD-B27D-C8353BF8F69D}"/>
              </a:ext>
            </a:extLst>
          </p:cNvPr>
          <p:cNvSpPr txBox="1">
            <a:spLocks/>
          </p:cNvSpPr>
          <p:nvPr/>
        </p:nvSpPr>
        <p:spPr bwMode="auto">
          <a:xfrm>
            <a:off x="685800" y="1905000"/>
            <a:ext cx="8001000" cy="4059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GB" sz="2000" b="0" dirty="0"/>
              <a:t>2 APs </a:t>
            </a:r>
          </a:p>
          <a:p>
            <a:pPr lvl="1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GB" sz="1800" dirty="0">
                <a:cs typeface="Times New Roman"/>
              </a:rPr>
              <a:t>with multiple antennas each—more than STAs to serve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b="0" dirty="0"/>
              <a:t>1 STA per AP </a:t>
            </a:r>
          </a:p>
          <a:p>
            <a:pPr lvl="1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GB" sz="1800" dirty="0">
                <a:cs typeface="Times New Roman"/>
              </a:rPr>
              <a:t>with a single antenna and UL data to transmit (scheduled access)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b="0" dirty="0"/>
              <a:t>Simultaneous access due to inter-AP coordination and null steering </a:t>
            </a:r>
          </a:p>
          <a:p>
            <a:pPr marL="0" indent="0" algn="just"/>
            <a:r>
              <a:rPr lang="en-GB" sz="2000" b="0" dirty="0"/>
              <a:t> 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115DE346-62CB-4A1C-AB99-51F9505F104D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September 2019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1B79CF-A3D0-4CC2-87D3-1B38211E5730}"/>
              </a:ext>
            </a:extLst>
          </p:cNvPr>
          <p:cNvGrpSpPr>
            <a:grpSpLocks noChangeAspect="1"/>
          </p:cNvGrpSpPr>
          <p:nvPr/>
        </p:nvGrpSpPr>
        <p:grpSpPr>
          <a:xfrm>
            <a:off x="1527588" y="3733801"/>
            <a:ext cx="6168411" cy="2666999"/>
            <a:chOff x="2749343" y="4605706"/>
            <a:chExt cx="3709036" cy="1603654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71F15DEC-42D9-4F44-B03D-96847E664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34222" y="4633083"/>
              <a:ext cx="214634" cy="330205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F4390107-2A16-40F0-BD91-57273B443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30865" y="5852174"/>
              <a:ext cx="204921" cy="315262"/>
            </a:xfrm>
            <a:prstGeom prst="rect">
              <a:avLst/>
            </a:prstGeom>
          </p:spPr>
        </p:pic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9851541-2818-4C0E-8756-E8E44A9BFBA9}"/>
                </a:ext>
              </a:extLst>
            </p:cNvPr>
            <p:cNvCxnSpPr>
              <a:cxnSpLocks/>
            </p:cNvCxnSpPr>
            <p:nvPr/>
          </p:nvCxnSpPr>
          <p:spPr>
            <a:xfrm>
              <a:off x="3491627" y="5430442"/>
              <a:ext cx="2254510" cy="7451"/>
            </a:xfrm>
            <a:prstGeom prst="straightConnector1">
              <a:avLst/>
            </a:prstGeom>
            <a:ln w="38100">
              <a:solidFill>
                <a:schemeClr val="accent4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421DEB2-BB50-4CF0-863C-658301AB4CAF}"/>
                </a:ext>
              </a:extLst>
            </p:cNvPr>
            <p:cNvGrpSpPr>
              <a:grpSpLocks/>
            </p:cNvGrpSpPr>
            <p:nvPr/>
          </p:nvGrpSpPr>
          <p:grpSpPr>
            <a:xfrm rot="8100000">
              <a:off x="3048838" y="5069897"/>
              <a:ext cx="720000" cy="176219"/>
              <a:chOff x="4525638" y="5075561"/>
              <a:chExt cx="1335742" cy="176219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id="{49C3180F-825A-41F2-966A-6336096625B3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350E5DB-6219-4576-B839-243C10D0044F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2C3D19FE-6605-414C-BF50-249C92888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822386" y="5185801"/>
              <a:ext cx="669241" cy="528916"/>
            </a:xfrm>
            <a:prstGeom prst="rect">
              <a:avLst/>
            </a:prstGeom>
          </p:spPr>
        </p:pic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7DCE9D8-9C52-4FBD-97F2-55CF83FBDA5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59566" y="5414182"/>
              <a:ext cx="2071299" cy="667085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BC9B63F-391C-40BA-A4D2-F8391283AB80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948857" y="4752525"/>
              <a:ext cx="2119034" cy="661657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6780DFC-2C65-4E61-BDC5-61B7065E2A9D}"/>
                </a:ext>
              </a:extLst>
            </p:cNvPr>
            <p:cNvGrpSpPr>
              <a:grpSpLocks/>
            </p:cNvGrpSpPr>
            <p:nvPr/>
          </p:nvGrpSpPr>
          <p:grpSpPr>
            <a:xfrm rot="18900000">
              <a:off x="5473901" y="5560640"/>
              <a:ext cx="720000" cy="176219"/>
              <a:chOff x="4525639" y="5075560"/>
              <a:chExt cx="1335740" cy="176221"/>
            </a:xfrm>
            <a:solidFill>
              <a:srgbClr val="92D050"/>
            </a:solidFill>
          </p:grpSpPr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id="{5252C65F-3A17-4E2B-9EDF-6CA102618814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73E3332-79C2-4A59-8309-1B9CA3E63D4C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93CE0101-DCDC-46AE-85D0-0967218AA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746137" y="5185801"/>
              <a:ext cx="654850" cy="528916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D41D6D1-34D2-42D6-8EC9-E2E4C4DB34F5}"/>
                </a:ext>
              </a:extLst>
            </p:cNvPr>
            <p:cNvSpPr txBox="1"/>
            <p:nvPr/>
          </p:nvSpPr>
          <p:spPr>
            <a:xfrm>
              <a:off x="3944221" y="5201349"/>
              <a:ext cx="1326489" cy="240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tx1"/>
                  </a:solidFill>
                </a:rPr>
                <a:t>simultaneous </a:t>
              </a:r>
              <a:r>
                <a:rPr lang="en-US" sz="2000" b="1" dirty="0">
                  <a:solidFill>
                    <a:schemeClr val="tx1"/>
                  </a:solidFill>
                </a:rPr>
                <a:t>access</a:t>
              </a:r>
              <a:endParaRPr lang="en-IE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C800429-7F46-4FA6-B144-4ED60EDBC3A3}"/>
                </a:ext>
              </a:extLst>
            </p:cNvPr>
            <p:cNvSpPr txBox="1"/>
            <p:nvPr/>
          </p:nvSpPr>
          <p:spPr>
            <a:xfrm rot="988095">
              <a:off x="4815556" y="4836644"/>
              <a:ext cx="326948" cy="222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null</a:t>
              </a:r>
              <a:endParaRPr lang="en-IE" sz="18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4911EC8-8AA6-4EB6-A74B-2C1E5F65EDE6}"/>
                </a:ext>
              </a:extLst>
            </p:cNvPr>
            <p:cNvSpPr txBox="1"/>
            <p:nvPr/>
          </p:nvSpPr>
          <p:spPr>
            <a:xfrm>
              <a:off x="3892653" y="5430442"/>
              <a:ext cx="1429624" cy="222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</a:rPr>
                <a:t>APs listen to each other</a:t>
              </a:r>
              <a:endParaRPr lang="en-IE" sz="1800" dirty="0">
                <a:solidFill>
                  <a:schemeClr val="tx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D963830-6320-4253-A299-97EC90108BB2}"/>
                </a:ext>
              </a:extLst>
            </p:cNvPr>
            <p:cNvSpPr txBox="1"/>
            <p:nvPr/>
          </p:nvSpPr>
          <p:spPr>
            <a:xfrm>
              <a:off x="2749343" y="5715000"/>
              <a:ext cx="820453" cy="222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8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AP1(master)</a:t>
              </a:r>
              <a:endParaRPr lang="en-IE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886919A-B2BE-422B-8A70-970FAB4E14F6}"/>
                </a:ext>
              </a:extLst>
            </p:cNvPr>
            <p:cNvSpPr txBox="1"/>
            <p:nvPr/>
          </p:nvSpPr>
          <p:spPr>
            <a:xfrm>
              <a:off x="5426359" y="5987282"/>
              <a:ext cx="500908" cy="222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8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STA21</a:t>
              </a:r>
              <a:endParaRPr lang="en-IE" sz="1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93039EF-03E0-4E4B-BCFC-BF0EB5A6DDBE}"/>
                </a:ext>
              </a:extLst>
            </p:cNvPr>
            <p:cNvSpPr txBox="1"/>
            <p:nvPr/>
          </p:nvSpPr>
          <p:spPr>
            <a:xfrm>
              <a:off x="5688048" y="4876800"/>
              <a:ext cx="770331" cy="222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8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AP2 (slave)</a:t>
              </a:r>
              <a:endParaRPr lang="en-IE" sz="1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7909C8E-E56A-4BA7-850E-F6492D99CE36}"/>
                </a:ext>
              </a:extLst>
            </p:cNvPr>
            <p:cNvSpPr txBox="1"/>
            <p:nvPr/>
          </p:nvSpPr>
          <p:spPr>
            <a:xfrm>
              <a:off x="3246932" y="4605706"/>
              <a:ext cx="495741" cy="222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8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STA11</a:t>
              </a:r>
              <a:endParaRPr lang="en-IE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42911CA-7937-4F06-90BF-02F452AFE781}"/>
                </a:ext>
              </a:extLst>
            </p:cNvPr>
            <p:cNvSpPr txBox="1"/>
            <p:nvPr/>
          </p:nvSpPr>
          <p:spPr>
            <a:xfrm rot="988095">
              <a:off x="4146519" y="5802325"/>
              <a:ext cx="326948" cy="222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null</a:t>
              </a:r>
              <a:endParaRPr lang="en-IE" sz="18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9D26F8E-A007-4971-A7A7-F0A43D1FBE17}"/>
              </a:ext>
            </a:extLst>
          </p:cNvPr>
          <p:cNvCxnSpPr>
            <a:cxnSpLocks/>
          </p:cNvCxnSpPr>
          <p:nvPr/>
        </p:nvCxnSpPr>
        <p:spPr>
          <a:xfrm flipH="1">
            <a:off x="2750907" y="4105685"/>
            <a:ext cx="400437" cy="420105"/>
          </a:xfrm>
          <a:prstGeom prst="straightConnector1">
            <a:avLst/>
          </a:prstGeom>
          <a:ln w="38100">
            <a:solidFill>
              <a:schemeClr val="accent4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E2B5E46-2782-497F-AA29-FB9DAEB4B9EC}"/>
              </a:ext>
            </a:extLst>
          </p:cNvPr>
          <p:cNvCxnSpPr>
            <a:cxnSpLocks/>
          </p:cNvCxnSpPr>
          <p:nvPr/>
        </p:nvCxnSpPr>
        <p:spPr>
          <a:xfrm flipV="1">
            <a:off x="5995348" y="5672274"/>
            <a:ext cx="447689" cy="449478"/>
          </a:xfrm>
          <a:prstGeom prst="straightConnector1">
            <a:avLst/>
          </a:prstGeom>
          <a:ln w="38100">
            <a:solidFill>
              <a:schemeClr val="accent4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A9504E0-D87E-496E-9270-428640E81D56}"/>
              </a:ext>
            </a:extLst>
          </p:cNvPr>
          <p:cNvSpPr txBox="1"/>
          <p:nvPr/>
        </p:nvSpPr>
        <p:spPr>
          <a:xfrm>
            <a:off x="2099333" y="4051471"/>
            <a:ext cx="926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UL data</a:t>
            </a:r>
            <a:endParaRPr lang="en-IE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367BBCB-C7FA-4ACE-B2A6-BE44168ABC55}"/>
              </a:ext>
            </a:extLst>
          </p:cNvPr>
          <p:cNvSpPr txBox="1"/>
          <p:nvPr/>
        </p:nvSpPr>
        <p:spPr>
          <a:xfrm>
            <a:off x="6252289" y="5758934"/>
            <a:ext cx="926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UL data</a:t>
            </a:r>
            <a:endParaRPr lang="en-IE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548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581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Phase 0 — 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</a:rPr>
              <a:t>Semi-static inter-AP coordination establishment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053CA70-7E45-4E6E-A87A-DBB9195B9FD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541F39-0621-4138-951F-8EC2771CE1A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554590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Nokia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04897D5-50EC-4E30-B745-1A2C312D8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22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51AD63D9-ADCD-4BA8-9C44-99859A160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19" y="5571860"/>
            <a:ext cx="81576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36B5EC40-8A4C-4EDD-B27D-C8353BF8F69D}"/>
              </a:ext>
            </a:extLst>
          </p:cNvPr>
          <p:cNvSpPr txBox="1">
            <a:spLocks/>
          </p:cNvSpPr>
          <p:nvPr/>
        </p:nvSpPr>
        <p:spPr bwMode="auto">
          <a:xfrm>
            <a:off x="685800" y="1905000"/>
            <a:ext cx="8001000" cy="4059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GB" sz="2000" b="0" dirty="0"/>
              <a:t>Similar to the inter-BSS set in 802.11ax, we propose the</a:t>
            </a:r>
            <a:r>
              <a:rPr lang="en-GB" sz="2000" dirty="0"/>
              <a:t> inter-BSS coordination set</a:t>
            </a:r>
            <a:r>
              <a:rPr lang="en-GB" sz="2000" b="0" dirty="0"/>
              <a:t>, which  </a:t>
            </a:r>
          </a:p>
          <a:p>
            <a:pPr marL="714375" lvl="1" indent="-357188" algn="just">
              <a:buFontTx/>
              <a:buChar char="—"/>
            </a:pPr>
            <a:r>
              <a:rPr lang="en-GB" sz="1800" dirty="0">
                <a:solidFill>
                  <a:schemeClr val="tx1"/>
                </a:solidFill>
                <a:latin typeface="Times New Roman" pitchFamily="18" charset="0"/>
              </a:rPr>
              <a:t>contains the IDs of all nodes that form part of the inter-BSS coordination set,</a:t>
            </a:r>
          </a:p>
          <a:p>
            <a:pPr marL="714375" lvl="1" indent="-357188" algn="just">
              <a:buFontTx/>
              <a:buChar char="—"/>
            </a:pPr>
            <a:r>
              <a:rPr lang="en-GB" sz="1800" dirty="0">
                <a:solidFill>
                  <a:schemeClr val="tx1"/>
                </a:solidFill>
                <a:latin typeface="Times New Roman" pitchFamily="18" charset="0"/>
              </a:rPr>
              <a:t>is configured and updated on the fly in a semi-static manner, and</a:t>
            </a:r>
          </a:p>
          <a:p>
            <a:pPr marL="714375" lvl="1" indent="-357188" algn="just">
              <a:spcAft>
                <a:spcPts val="600"/>
              </a:spcAft>
              <a:buFontTx/>
              <a:buChar char="—"/>
            </a:pPr>
            <a:r>
              <a:rPr lang="en-GB" sz="1800" dirty="0">
                <a:solidFill>
                  <a:schemeClr val="tx1"/>
                </a:solidFill>
                <a:latin typeface="Times New Roman" pitchFamily="18" charset="0"/>
              </a:rPr>
              <a:t>is kept in the memory of each of those nodes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/>
              <a:t>Upon packet reception, a node will not discard packets from inter-BSS nodes that are included in its inter-BSS coordination set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/>
              <a:t>Related proposal at [19/1019]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09142D-9D63-402E-BE62-2477B4BFF29D}"/>
              </a:ext>
            </a:extLst>
          </p:cNvPr>
          <p:cNvCxnSpPr>
            <a:cxnSpLocks/>
          </p:cNvCxnSpPr>
          <p:nvPr/>
        </p:nvCxnSpPr>
        <p:spPr bwMode="auto">
          <a:xfrm flipV="1">
            <a:off x="1979271" y="5486400"/>
            <a:ext cx="6129061" cy="1487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5D41A5-5A57-4154-B301-730E5B13275C}"/>
              </a:ext>
            </a:extLst>
          </p:cNvPr>
          <p:cNvCxnSpPr>
            <a:cxnSpLocks/>
          </p:cNvCxnSpPr>
          <p:nvPr/>
        </p:nvCxnSpPr>
        <p:spPr bwMode="auto">
          <a:xfrm>
            <a:off x="2012332" y="5935598"/>
            <a:ext cx="6096000" cy="3306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921825C-240D-4440-86BD-F2E6AE947998}"/>
              </a:ext>
            </a:extLst>
          </p:cNvPr>
          <p:cNvSpPr txBox="1"/>
          <p:nvPr/>
        </p:nvSpPr>
        <p:spPr>
          <a:xfrm>
            <a:off x="1371600" y="5106366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AP1</a:t>
            </a:r>
            <a:endParaRPr lang="en-IE" sz="20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5C7DAB-33FA-4309-BD24-A1DEDAE6658A}"/>
              </a:ext>
            </a:extLst>
          </p:cNvPr>
          <p:cNvSpPr txBox="1"/>
          <p:nvPr/>
        </p:nvSpPr>
        <p:spPr>
          <a:xfrm>
            <a:off x="1371600" y="5546794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AP2</a:t>
            </a:r>
            <a:endParaRPr lang="en-IE" sz="20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B67948-7FE6-490B-BAFC-0C4DF924A5D3}"/>
              </a:ext>
            </a:extLst>
          </p:cNvPr>
          <p:cNvSpPr txBox="1"/>
          <p:nvPr/>
        </p:nvSpPr>
        <p:spPr>
          <a:xfrm>
            <a:off x="2240932" y="5177135"/>
            <a:ext cx="2514600" cy="307777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3"/>
                </a:solidFill>
              </a:rPr>
              <a:t>Inter-BSS </a:t>
            </a:r>
            <a:r>
              <a:rPr lang="en-US" sz="1400" b="1" dirty="0" err="1">
                <a:solidFill>
                  <a:schemeClr val="accent3"/>
                </a:solidFill>
              </a:rPr>
              <a:t>coord_set_request</a:t>
            </a:r>
            <a:endParaRPr lang="en-IE" sz="1400" b="1" dirty="0">
              <a:solidFill>
                <a:schemeClr val="accent3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D19515-BF21-40E8-86C8-A5988C8CD17D}"/>
              </a:ext>
            </a:extLst>
          </p:cNvPr>
          <p:cNvSpPr txBox="1"/>
          <p:nvPr/>
        </p:nvSpPr>
        <p:spPr>
          <a:xfrm>
            <a:off x="4984132" y="5627822"/>
            <a:ext cx="2514600" cy="307776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Inter-BSS </a:t>
            </a:r>
            <a:r>
              <a:rPr lang="en-US" sz="1400" b="1" dirty="0" err="1">
                <a:solidFill>
                  <a:schemeClr val="tx1"/>
                </a:solidFill>
              </a:rPr>
              <a:t>coord_set_response</a:t>
            </a:r>
            <a:endParaRPr lang="en-IE" sz="1400" b="1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9B21FE-F60B-43C2-9984-5BFB24D7DE29}"/>
              </a:ext>
            </a:extLst>
          </p:cNvPr>
          <p:cNvSpPr txBox="1"/>
          <p:nvPr/>
        </p:nvSpPr>
        <p:spPr>
          <a:xfrm>
            <a:off x="2571191" y="5939135"/>
            <a:ext cx="4093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Example of message exchange to acquire the IDs of the AP and non-AP nodes to form an inter-BSS coordination set </a:t>
            </a:r>
            <a:endParaRPr lang="en-IE" sz="1200" dirty="0">
              <a:solidFill>
                <a:schemeClr val="tx1"/>
              </a:solidFill>
            </a:endParaRP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115DE346-62CB-4A1C-AB99-51F9505F104D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431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581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Phase 1 — Enhanced spatial reuse opportunity coordination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053CA70-7E45-4E6E-A87A-DBB9195B9FD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541F39-0621-4138-951F-8EC2771CE1A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Nokia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04897D5-50EC-4E30-B745-1A2C312D8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22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427B6BA6-F262-417A-9315-F30B1B339019}"/>
              </a:ext>
            </a:extLst>
          </p:cNvPr>
          <p:cNvSpPr txBox="1">
            <a:spLocks/>
          </p:cNvSpPr>
          <p:nvPr/>
        </p:nvSpPr>
        <p:spPr bwMode="auto">
          <a:xfrm>
            <a:off x="685800" y="1905000"/>
            <a:ext cx="7856538" cy="4059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00" b="0" dirty="0"/>
              <a:t>Upon gaining a TXOP, an AP in the inter-BSS coordination set may proactively broadcast an </a:t>
            </a:r>
            <a:r>
              <a:rPr lang="en-GB" sz="1900" dirty="0"/>
              <a:t>enhanced</a:t>
            </a:r>
            <a:r>
              <a:rPr lang="en-GB" sz="1900" b="0" dirty="0"/>
              <a:t> </a:t>
            </a:r>
            <a:r>
              <a:rPr lang="en-GB" sz="1900" dirty="0"/>
              <a:t>spatial reuse opportunity (</a:t>
            </a:r>
            <a:r>
              <a:rPr lang="en-GB" sz="1900" dirty="0" err="1"/>
              <a:t>eSRO</a:t>
            </a:r>
            <a:r>
              <a:rPr lang="en-GB" sz="1900" dirty="0"/>
              <a:t>) ‘</a:t>
            </a:r>
            <a:r>
              <a:rPr lang="en-GB" sz="1900" b="0" dirty="0"/>
              <a:t>with nulling’ capabilities</a:t>
            </a:r>
            <a:endParaRPr lang="en-GB" sz="1900" dirty="0"/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00" b="0" dirty="0">
                <a:solidFill>
                  <a:schemeClr val="tx1"/>
                </a:solidFill>
                <a:latin typeface="Times New Roman" pitchFamily="18" charset="0"/>
              </a:rPr>
              <a:t>APs willing to benefit from such </a:t>
            </a:r>
            <a:r>
              <a:rPr lang="en-GB" sz="1900" b="0" dirty="0" err="1">
                <a:solidFill>
                  <a:schemeClr val="tx1"/>
                </a:solidFill>
                <a:latin typeface="Times New Roman" pitchFamily="18" charset="0"/>
              </a:rPr>
              <a:t>eSRO</a:t>
            </a:r>
            <a:r>
              <a:rPr lang="en-GB" sz="1900" b="0" dirty="0">
                <a:solidFill>
                  <a:schemeClr val="tx1"/>
                </a:solidFill>
                <a:latin typeface="Times New Roman" pitchFamily="18" charset="0"/>
              </a:rPr>
              <a:t> shall respond, indicating the IDs of the nodes that would benefit from such interference mitigation 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00" b="0" dirty="0"/>
              <a:t>Related proposal at [19/1143]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488821-9382-445B-B8E9-73FB4D91F0F1}"/>
              </a:ext>
            </a:extLst>
          </p:cNvPr>
          <p:cNvCxnSpPr>
            <a:cxnSpLocks/>
          </p:cNvCxnSpPr>
          <p:nvPr/>
        </p:nvCxnSpPr>
        <p:spPr bwMode="auto">
          <a:xfrm>
            <a:off x="1976919" y="4950319"/>
            <a:ext cx="6096000" cy="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2893DE6-9C06-4419-A3D5-74ED0A2CC926}"/>
              </a:ext>
            </a:extLst>
          </p:cNvPr>
          <p:cNvCxnSpPr>
            <a:cxnSpLocks/>
          </p:cNvCxnSpPr>
          <p:nvPr/>
        </p:nvCxnSpPr>
        <p:spPr bwMode="auto">
          <a:xfrm>
            <a:off x="1901792" y="5472284"/>
            <a:ext cx="6096000" cy="3306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91C62D5-B754-4E07-A43D-5F51C90E8BED}"/>
              </a:ext>
            </a:extLst>
          </p:cNvPr>
          <p:cNvSpPr txBox="1"/>
          <p:nvPr/>
        </p:nvSpPr>
        <p:spPr>
          <a:xfrm>
            <a:off x="608452" y="4572000"/>
            <a:ext cx="1372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master AP1</a:t>
            </a:r>
            <a:endParaRPr lang="en-IE" sz="2000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F19646-1F7C-47BC-8A43-EA3BED5F6B7D}"/>
              </a:ext>
            </a:extLst>
          </p:cNvPr>
          <p:cNvSpPr txBox="1"/>
          <p:nvPr/>
        </p:nvSpPr>
        <p:spPr>
          <a:xfrm>
            <a:off x="1335397" y="5084570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AP2</a:t>
            </a:r>
            <a:endParaRPr lang="en-IE" sz="2000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A5E93F-44AC-4E1B-85EB-4BAE00D532ED}"/>
              </a:ext>
            </a:extLst>
          </p:cNvPr>
          <p:cNvSpPr txBox="1"/>
          <p:nvPr/>
        </p:nvSpPr>
        <p:spPr>
          <a:xfrm>
            <a:off x="2205519" y="4642542"/>
            <a:ext cx="2514600" cy="307777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accent3"/>
                </a:solidFill>
              </a:rPr>
              <a:t>spatialReuse_coordMsg</a:t>
            </a:r>
            <a:endParaRPr lang="en-IE" sz="1400" b="1" dirty="0">
              <a:solidFill>
                <a:schemeClr val="accent3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0EA914-9A2C-4735-BA1A-23D4A0F48D07}"/>
              </a:ext>
            </a:extLst>
          </p:cNvPr>
          <p:cNvSpPr txBox="1"/>
          <p:nvPr/>
        </p:nvSpPr>
        <p:spPr>
          <a:xfrm>
            <a:off x="4948719" y="5162679"/>
            <a:ext cx="2514600" cy="307776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spatialReuse_coordResponse</a:t>
            </a:r>
            <a:endParaRPr lang="en-IE" sz="1400" b="1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BEFB10-4A5D-43D3-B39A-AB9C99B6649A}"/>
              </a:ext>
            </a:extLst>
          </p:cNvPr>
          <p:cNvSpPr txBox="1"/>
          <p:nvPr/>
        </p:nvSpPr>
        <p:spPr>
          <a:xfrm>
            <a:off x="2281719" y="5558135"/>
            <a:ext cx="4652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Example of message exchange to coordinate a spatial reuse opportunity with nulls and understand which nodes can take advantage of it</a:t>
            </a:r>
            <a:endParaRPr lang="en-IE" sz="12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1E0678-5B28-436B-A0CA-18F1BD61C933}"/>
              </a:ext>
            </a:extLst>
          </p:cNvPr>
          <p:cNvSpPr txBox="1"/>
          <p:nvPr/>
        </p:nvSpPr>
        <p:spPr>
          <a:xfrm>
            <a:off x="7430869" y="5511035"/>
            <a:ext cx="1099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My STA21 can benefit from nulling</a:t>
            </a:r>
            <a:endParaRPr lang="en-IE" sz="1400" dirty="0">
              <a:solidFill>
                <a:schemeClr val="tx1"/>
              </a:solidFill>
            </a:endParaRP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C8082327-7D42-408D-800C-A05F1AD5C64A}"/>
              </a:ext>
            </a:extLst>
          </p:cNvPr>
          <p:cNvCxnSpPr>
            <a:cxnSpLocks/>
            <a:endCxn id="4" idx="1"/>
          </p:cNvCxnSpPr>
          <p:nvPr/>
        </p:nvCxnSpPr>
        <p:spPr bwMode="auto">
          <a:xfrm rot="16200000" flipH="1">
            <a:off x="7091878" y="5541376"/>
            <a:ext cx="409912" cy="268069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9242396-27B9-49DD-AEEC-760A1C3649B4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836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581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Phase 2 — CSI acquisition procedure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053CA70-7E45-4E6E-A87A-DBB9195B9FD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541F39-0621-4138-951F-8EC2771CE1A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Nokia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04897D5-50EC-4E30-B745-1A2C312D8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22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9519616B-2285-46B6-B57A-3CA8AF5E9FEF}"/>
              </a:ext>
            </a:extLst>
          </p:cNvPr>
          <p:cNvSpPr txBox="1">
            <a:spLocks/>
          </p:cNvSpPr>
          <p:nvPr/>
        </p:nvSpPr>
        <p:spPr bwMode="auto">
          <a:xfrm>
            <a:off x="685800" y="1905000"/>
            <a:ext cx="7848600" cy="4059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GB" sz="2000" b="0" dirty="0"/>
              <a:t>Once the master AP decides which nodes to serve/null in the inter-AP coordinated transmission, APs participating in it require the </a:t>
            </a:r>
            <a:r>
              <a:rPr lang="en-GB" sz="2000" dirty="0"/>
              <a:t>relevant  CSI </a:t>
            </a:r>
            <a:r>
              <a:rPr lang="en-GB" sz="2000" b="0" dirty="0"/>
              <a:t>to place the corresponding beams/nulls</a:t>
            </a:r>
          </a:p>
          <a:p>
            <a:pPr marL="714375" lvl="1" indent="-357188" algn="just">
              <a:buFontTx/>
              <a:buChar char="—"/>
            </a:pPr>
            <a:r>
              <a:rPr lang="en-GB" sz="1800" dirty="0">
                <a:solidFill>
                  <a:schemeClr val="tx1"/>
                </a:solidFill>
                <a:latin typeface="Times New Roman" pitchFamily="18" charset="0"/>
              </a:rPr>
              <a:t>Thanks to the inter-BSS coordination set, any AP in the set can ‘poke’ any other node in the set—even if </a:t>
            </a:r>
            <a:r>
              <a:rPr lang="en-GB" sz="1800" b="1" dirty="0">
                <a:solidFill>
                  <a:schemeClr val="tx1"/>
                </a:solidFill>
                <a:latin typeface="Times New Roman" pitchFamily="18" charset="0"/>
              </a:rPr>
              <a:t>non-connected</a:t>
            </a:r>
            <a:r>
              <a:rPr lang="en-GB" sz="1800" dirty="0">
                <a:solidFill>
                  <a:schemeClr val="tx1"/>
                </a:solidFill>
                <a:latin typeface="Times New Roman" pitchFamily="18" charset="0"/>
              </a:rPr>
              <a:t>—for such relevant CSI</a:t>
            </a:r>
          </a:p>
          <a:p>
            <a:pPr marL="714375" lvl="1" indent="-357188" algn="just">
              <a:buFontTx/>
              <a:buChar char="—"/>
            </a:pPr>
            <a:r>
              <a:rPr lang="en-GB" sz="1800" b="1" dirty="0">
                <a:solidFill>
                  <a:schemeClr val="tx1"/>
                </a:solidFill>
                <a:latin typeface="Times New Roman" pitchFamily="18" charset="0"/>
              </a:rPr>
              <a:t>Explicit and implicit-CSI acquisition </a:t>
            </a:r>
            <a:r>
              <a:rPr lang="en-GB" sz="1800" dirty="0">
                <a:solidFill>
                  <a:schemeClr val="tx1"/>
                </a:solidFill>
                <a:latin typeface="Times New Roman" pitchFamily="18" charset="0"/>
              </a:rPr>
              <a:t>should be supported in 802.11be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/>
              <a:t>Through the NDPA, the master AP reveals/indicates the nodes participating in the subsequent inter-AP coordinated transmission 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/>
              <a:t>CSI acquisition may not be needed in all TXOPs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/>
              <a:t>Related proposals at [19/1097] and [19/1134]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83B50C4-9E77-4215-9BB0-0597E551F4B4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3784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20283"/>
            <a:ext cx="8229600" cy="8581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Phase 2 — Explicit CSI acquisition procedure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053CA70-7E45-4E6E-A87A-DBB9195B9FD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541F39-0621-4138-951F-8EC2771CE1A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Nokia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488821-9382-445B-B8E9-73FB4D91F0F1}"/>
              </a:ext>
            </a:extLst>
          </p:cNvPr>
          <p:cNvCxnSpPr>
            <a:cxnSpLocks/>
          </p:cNvCxnSpPr>
          <p:nvPr/>
        </p:nvCxnSpPr>
        <p:spPr bwMode="auto">
          <a:xfrm flipV="1">
            <a:off x="1887449" y="2362200"/>
            <a:ext cx="6405081" cy="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91C62D5-B754-4E07-A43D-5F51C90E8BED}"/>
              </a:ext>
            </a:extLst>
          </p:cNvPr>
          <p:cNvSpPr txBox="1"/>
          <p:nvPr/>
        </p:nvSpPr>
        <p:spPr>
          <a:xfrm>
            <a:off x="564174" y="1981200"/>
            <a:ext cx="1372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master AP1</a:t>
            </a:r>
            <a:endParaRPr lang="en-IE" sz="2000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F19646-1F7C-47BC-8A43-EA3BED5F6B7D}"/>
              </a:ext>
            </a:extLst>
          </p:cNvPr>
          <p:cNvSpPr txBox="1"/>
          <p:nvPr/>
        </p:nvSpPr>
        <p:spPr>
          <a:xfrm>
            <a:off x="1295400" y="3048000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AP2</a:t>
            </a:r>
            <a:endParaRPr lang="en-IE" sz="20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CD76DE-9C42-4588-8047-5B6386641E9D}"/>
              </a:ext>
            </a:extLst>
          </p:cNvPr>
          <p:cNvSpPr txBox="1"/>
          <p:nvPr/>
        </p:nvSpPr>
        <p:spPr>
          <a:xfrm>
            <a:off x="1040073" y="2495490"/>
            <a:ext cx="896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STA11</a:t>
            </a:r>
            <a:endParaRPr lang="en-IE" sz="20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72BA27-5049-4905-970E-BE1E045A3BBE}"/>
              </a:ext>
            </a:extLst>
          </p:cNvPr>
          <p:cNvSpPr txBox="1"/>
          <p:nvPr/>
        </p:nvSpPr>
        <p:spPr>
          <a:xfrm>
            <a:off x="980635" y="3557889"/>
            <a:ext cx="956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STA 21</a:t>
            </a:r>
            <a:endParaRPr lang="en-IE" sz="2000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B88B14-2FD8-4549-9B1D-DAF73721072B}"/>
              </a:ext>
            </a:extLst>
          </p:cNvPr>
          <p:cNvSpPr txBox="1"/>
          <p:nvPr/>
        </p:nvSpPr>
        <p:spPr>
          <a:xfrm>
            <a:off x="3124200" y="2054719"/>
            <a:ext cx="609600" cy="307777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3"/>
                </a:solidFill>
              </a:rPr>
              <a:t>NDP</a:t>
            </a:r>
            <a:endParaRPr lang="en-IE" sz="1400" b="1" dirty="0">
              <a:solidFill>
                <a:schemeClr val="accent3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68E4DEC-06ED-454B-8F62-1B6DE5529F57}"/>
              </a:ext>
            </a:extLst>
          </p:cNvPr>
          <p:cNvSpPr txBox="1"/>
          <p:nvPr/>
        </p:nvSpPr>
        <p:spPr>
          <a:xfrm>
            <a:off x="3922404" y="3142053"/>
            <a:ext cx="641522" cy="307777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NDP</a:t>
            </a:r>
            <a:endParaRPr lang="en-IE" sz="1400" b="1" dirty="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057AE04-CC84-439F-9014-C7744A96353A}"/>
              </a:ext>
            </a:extLst>
          </p:cNvPr>
          <p:cNvSpPr txBox="1"/>
          <p:nvPr/>
        </p:nvSpPr>
        <p:spPr>
          <a:xfrm>
            <a:off x="4648200" y="2046341"/>
            <a:ext cx="452919" cy="316156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3"/>
                </a:solidFill>
              </a:rPr>
              <a:t>TF</a:t>
            </a:r>
            <a:endParaRPr lang="en-IE" sz="1400" b="1" dirty="0">
              <a:solidFill>
                <a:schemeClr val="accent3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BC22180-DBB1-45E5-B3E8-64D75CDCFE26}"/>
              </a:ext>
            </a:extLst>
          </p:cNvPr>
          <p:cNvSpPr txBox="1"/>
          <p:nvPr/>
        </p:nvSpPr>
        <p:spPr>
          <a:xfrm>
            <a:off x="5298284" y="3130993"/>
            <a:ext cx="986319" cy="307777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Feedback</a:t>
            </a:r>
            <a:endParaRPr lang="en-IE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A7E8F2D-D918-42AC-A512-82108DF04C25}"/>
              </a:ext>
            </a:extLst>
          </p:cNvPr>
          <p:cNvSpPr txBox="1"/>
          <p:nvPr/>
        </p:nvSpPr>
        <p:spPr>
          <a:xfrm>
            <a:off x="5262081" y="2560334"/>
            <a:ext cx="986319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Feedback</a:t>
            </a:r>
            <a:endParaRPr lang="en-IE" sz="1400" b="1" dirty="0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688552C-8DF4-4405-A7DC-C06BC34B1668}"/>
              </a:ext>
            </a:extLst>
          </p:cNvPr>
          <p:cNvSpPr txBox="1"/>
          <p:nvPr/>
        </p:nvSpPr>
        <p:spPr>
          <a:xfrm>
            <a:off x="5262081" y="3643563"/>
            <a:ext cx="986319" cy="307777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Feedback</a:t>
            </a:r>
            <a:endParaRPr lang="en-IE" sz="1400" b="1" dirty="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4B24299-687A-4D5F-85B6-3F05488350A7}"/>
              </a:ext>
            </a:extLst>
          </p:cNvPr>
          <p:cNvSpPr txBox="1"/>
          <p:nvPr/>
        </p:nvSpPr>
        <p:spPr>
          <a:xfrm>
            <a:off x="6437003" y="3130993"/>
            <a:ext cx="452919" cy="316156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TF</a:t>
            </a:r>
            <a:endParaRPr lang="en-IE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0CDDD9E-0556-4895-B8FE-E395285FC4C6}"/>
              </a:ext>
            </a:extLst>
          </p:cNvPr>
          <p:cNvSpPr txBox="1"/>
          <p:nvPr/>
        </p:nvSpPr>
        <p:spPr>
          <a:xfrm>
            <a:off x="7014681" y="2054719"/>
            <a:ext cx="986319" cy="307777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4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Feedback</a:t>
            </a:r>
            <a:endParaRPr lang="en-IE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C434604-3D17-4A11-B9C3-74615B747512}"/>
              </a:ext>
            </a:extLst>
          </p:cNvPr>
          <p:cNvSpPr txBox="1"/>
          <p:nvPr/>
        </p:nvSpPr>
        <p:spPr>
          <a:xfrm>
            <a:off x="7014681" y="2568712"/>
            <a:ext cx="986319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Feedback</a:t>
            </a:r>
            <a:endParaRPr lang="en-IE" sz="1400" b="1" dirty="0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7A8BACC-74F5-4395-9A18-3EC60CEB217A}"/>
              </a:ext>
            </a:extLst>
          </p:cNvPr>
          <p:cNvSpPr txBox="1"/>
          <p:nvPr/>
        </p:nvSpPr>
        <p:spPr>
          <a:xfrm>
            <a:off x="7014681" y="3651941"/>
            <a:ext cx="986319" cy="307777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Feedback</a:t>
            </a:r>
            <a:endParaRPr lang="en-IE" sz="1400" b="1" dirty="0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CB181BB-A129-4367-A922-FEE09F3D6993}"/>
              </a:ext>
            </a:extLst>
          </p:cNvPr>
          <p:cNvSpPr txBox="1"/>
          <p:nvPr/>
        </p:nvSpPr>
        <p:spPr>
          <a:xfrm>
            <a:off x="2209800" y="2054719"/>
            <a:ext cx="762000" cy="307777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3"/>
                </a:solidFill>
              </a:rPr>
              <a:t>NDPA</a:t>
            </a:r>
            <a:endParaRPr lang="en-IE" sz="1400" b="1" dirty="0">
              <a:solidFill>
                <a:schemeClr val="accent3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8721239-35A9-4E5A-BDF3-157CABC7A55D}"/>
              </a:ext>
            </a:extLst>
          </p:cNvPr>
          <p:cNvCxnSpPr>
            <a:cxnSpLocks/>
          </p:cNvCxnSpPr>
          <p:nvPr/>
        </p:nvCxnSpPr>
        <p:spPr bwMode="auto">
          <a:xfrm flipV="1">
            <a:off x="6324600" y="2207118"/>
            <a:ext cx="0" cy="1981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22071F5-E54F-448E-83EF-2DC053EC548E}"/>
              </a:ext>
            </a:extLst>
          </p:cNvPr>
          <p:cNvSpPr txBox="1"/>
          <p:nvPr/>
        </p:nvSpPr>
        <p:spPr>
          <a:xfrm>
            <a:off x="5105400" y="4183853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Transfer and return frames may be needed to coordinate AP1 and AP2 actions </a:t>
            </a:r>
            <a:endParaRPr lang="en-IE" sz="12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B689FDA-B7A7-4BC2-B8E1-020C0F598EF2}"/>
              </a:ext>
            </a:extLst>
          </p:cNvPr>
          <p:cNvCxnSpPr>
            <a:cxnSpLocks/>
            <a:stCxn id="54" idx="0"/>
          </p:cNvCxnSpPr>
          <p:nvPr/>
        </p:nvCxnSpPr>
        <p:spPr bwMode="auto">
          <a:xfrm flipV="1">
            <a:off x="6324600" y="2202653"/>
            <a:ext cx="1905000" cy="1981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28C55CD1-1C98-4C70-B5F1-42D0377C2DBD}"/>
              </a:ext>
            </a:extLst>
          </p:cNvPr>
          <p:cNvSpPr/>
          <p:nvPr/>
        </p:nvSpPr>
        <p:spPr>
          <a:xfrm>
            <a:off x="690080" y="4953000"/>
            <a:ext cx="785225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  <a:ea typeface="+mn-ea"/>
              </a:rPr>
              <a:t>Through the NDPA, the master AP reveals the nodes participating in the inter-AP coordinated transmission</a:t>
            </a:r>
          </a:p>
          <a:p>
            <a:pPr marL="342900" indent="-34290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  <a:ea typeface="+mn-ea"/>
              </a:rPr>
              <a:t>An AP can collect CSI from a neighbouring AP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A61D1AE-5301-4F67-9721-D3EDAFA56B4B}"/>
              </a:ext>
            </a:extLst>
          </p:cNvPr>
          <p:cNvCxnSpPr>
            <a:cxnSpLocks/>
          </p:cNvCxnSpPr>
          <p:nvPr/>
        </p:nvCxnSpPr>
        <p:spPr bwMode="auto">
          <a:xfrm flipV="1">
            <a:off x="1887449" y="3449829"/>
            <a:ext cx="6405081" cy="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BD5DC6F-FB79-4D5F-A849-05AF4BC008E4}"/>
              </a:ext>
            </a:extLst>
          </p:cNvPr>
          <p:cNvCxnSpPr>
            <a:cxnSpLocks/>
          </p:cNvCxnSpPr>
          <p:nvPr/>
        </p:nvCxnSpPr>
        <p:spPr bwMode="auto">
          <a:xfrm flipV="1">
            <a:off x="1887449" y="2879170"/>
            <a:ext cx="6405081" cy="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1718099-1753-4D9E-8A4A-38895403D8EA}"/>
              </a:ext>
            </a:extLst>
          </p:cNvPr>
          <p:cNvCxnSpPr>
            <a:cxnSpLocks/>
          </p:cNvCxnSpPr>
          <p:nvPr/>
        </p:nvCxnSpPr>
        <p:spPr bwMode="auto">
          <a:xfrm flipV="1">
            <a:off x="1887449" y="3962399"/>
            <a:ext cx="6405081" cy="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4" name="Date Placeholder 3">
            <a:extLst>
              <a:ext uri="{FF2B5EF4-FFF2-40B4-BE49-F238E27FC236}">
                <a16:creationId xmlns:a16="http://schemas.microsoft.com/office/drawing/2014/main" id="{FF7C9422-50B8-47D7-AC25-0B4D34817A27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288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SharedContentType xmlns="Microsoft.SharePoint.Taxonomy.ContentTypeSync" SourceId="34c87397-5fc1-491e-85e7-d6110dbe9cbd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08B9B350C20D4585D35AE933079F1F" ma:contentTypeVersion="11" ma:contentTypeDescription="Create a new document." ma:contentTypeScope="" ma:versionID="fb766719068bbac314d8162daaa7b330">
  <xsd:schema xmlns:xsd="http://www.w3.org/2001/XMLSchema" xmlns:xs="http://www.w3.org/2001/XMLSchema" xmlns:p="http://schemas.microsoft.com/office/2006/metadata/properties" xmlns:ns2="71c5aaf6-e6ce-465b-b873-5148d2a4c105" xmlns:ns3="d84a91b2-810d-4209-91cc-ce5e414e7983" xmlns:ns4="26626ae2-6fbe-4642-832f-20abcd546a7f" targetNamespace="http://schemas.microsoft.com/office/2006/metadata/properties" ma:root="true" ma:fieldsID="72875c696dc086bddc73cb11ef2b8b5d" ns2:_="" ns3:_="" ns4:_="">
    <xsd:import namespace="71c5aaf6-e6ce-465b-b873-5148d2a4c105"/>
    <xsd:import namespace="d84a91b2-810d-4209-91cc-ce5e414e7983"/>
    <xsd:import namespace="26626ae2-6fbe-4642-832f-20abcd546a7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HideFromDelve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3:MediaServiceMetadata" minOccurs="0"/>
                <xsd:element ref="ns3:MediaServiceFastMetadata" minOccurs="0"/>
                <xsd:element ref="ns3:date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5aaf6-e6ce-465b-b873-5148d2a4c10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ideFromDelve" ma:index="11" nillable="true" ma:displayName="HideFromDelve" ma:default="0" ma:internalName="HideFromDelv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4a91b2-810d-4209-91cc-ce5e414e7983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date" ma:index="18" nillable="true" ma:displayName="date" ma:format="DateTime" ma:internalName="date">
      <xsd:simpleType>
        <xsd:restriction base="dms:DateTime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626ae2-6fbe-4642-832f-20abcd546a7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ideFromDelve xmlns="71c5aaf6-e6ce-465b-b873-5148d2a4c105">false</HideFromDelve>
    <date xmlns="d84a91b2-810d-4209-91cc-ce5e414e7983" xsi:nil="true"/>
    <_dlc_DocId xmlns="71c5aaf6-e6ce-465b-b873-5148d2a4c105">MQINPNTIPBAT-1454415514-11282</_dlc_DocId>
    <_dlc_DocIdUrl xmlns="71c5aaf6-e6ce-465b-b873-5148d2a4c105">
      <Url>https://nokia.sharepoint.com/sites/fxin/_layouts/15/DocIdRedir.aspx?ID=MQINPNTIPBAT-1454415514-11282</Url>
      <Description>MQINPNTIPBAT-1454415514-11282</Description>
    </_dlc_DocIdUrl>
  </documentManagement>
</p:properties>
</file>

<file path=customXml/itemProps1.xml><?xml version="1.0" encoding="utf-8"?>
<ds:datastoreItem xmlns:ds="http://schemas.openxmlformats.org/officeDocument/2006/customXml" ds:itemID="{2D94ED02-F327-4225-897B-C205CBBBD13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8685E66-E923-40ED-9711-A863EFF7A055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EFC4C08B-A749-4FC7-971A-EAF2A8B5AA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c5aaf6-e6ce-465b-b873-5148d2a4c105"/>
    <ds:schemaRef ds:uri="d84a91b2-810d-4209-91cc-ce5e414e7983"/>
    <ds:schemaRef ds:uri="26626ae2-6fbe-4642-832f-20abcd546a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43B4A74-5994-4805-85C4-AE0B162A1B47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C984A4D1-577F-461D-8736-9BE8B70B93C7}">
  <ds:schemaRefs>
    <ds:schemaRef ds:uri="26626ae2-6fbe-4642-832f-20abcd546a7f"/>
    <ds:schemaRef ds:uri="http://schemas.microsoft.com/office/infopath/2007/PartnerControls"/>
    <ds:schemaRef ds:uri="http://purl.org/dc/elements/1.1/"/>
    <ds:schemaRef ds:uri="http://schemas.microsoft.com/office/2006/metadata/properties"/>
    <ds:schemaRef ds:uri="71c5aaf6-e6ce-465b-b873-5148d2a4c10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d84a91b2-810d-4209-91cc-ce5e414e798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15416</TotalTime>
  <Words>2528</Words>
  <Application>Microsoft Office PowerPoint</Application>
  <PresentationFormat>On-screen Show (4:3)</PresentationFormat>
  <Paragraphs>496</Paragraphs>
  <Slides>23</Slides>
  <Notes>21</Notes>
  <HiddenSlides>8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Times New Roman</vt:lpstr>
      <vt:lpstr>Wingdings</vt:lpstr>
      <vt:lpstr>Office Theme</vt:lpstr>
      <vt:lpstr>Coordinated Beamforming/Null Steering Protocol                     in 802.11be</vt:lpstr>
      <vt:lpstr>Introduction  </vt:lpstr>
      <vt:lpstr>Coordinated beamforming/null steering                            as a first and handier step </vt:lpstr>
      <vt:lpstr>A protocol to realise                                               coordinated beamforming/null steering </vt:lpstr>
      <vt:lpstr>Reference scenario </vt:lpstr>
      <vt:lpstr>Phase 0 — Semi-static inter-AP coordination establishment</vt:lpstr>
      <vt:lpstr>Phase 1 — Enhanced spatial reuse opportunity coordination</vt:lpstr>
      <vt:lpstr>Phase 2 — CSI acquisition procedure </vt:lpstr>
      <vt:lpstr>Phase 2 — Explicit CSI acquisition procedure </vt:lpstr>
      <vt:lpstr>Phase 2 — Implicit CSI acquisition procedure </vt:lpstr>
      <vt:lpstr>Phase 3 — Coordinated inter-AP data TX and ACK                  An uplink-uplink example</vt:lpstr>
      <vt:lpstr>Phase 3 — Coordinated inter-AP data TX and ACK                  An uplink-uplink example</vt:lpstr>
      <vt:lpstr>Conclusions</vt:lpstr>
      <vt:lpstr>References</vt:lpstr>
      <vt:lpstr>Straw Poll</vt:lpstr>
      <vt:lpstr>Appendix</vt:lpstr>
      <vt:lpstr>When is coordinated beamforming/null steering useful? </vt:lpstr>
      <vt:lpstr>Coordinated null steering in 802.11be</vt:lpstr>
      <vt:lpstr>System model</vt:lpstr>
      <vt:lpstr>Traffic models</vt:lpstr>
      <vt:lpstr>Broadband performance as function of       nulls number and offered traffic</vt:lpstr>
      <vt:lpstr>Latency performance as function of                 nulls number and offered traffic</vt:lpstr>
      <vt:lpstr>Implicit versus Explicit CSI acquisition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Null steering</dc:title>
  <dc:creator>david.lopez-perez@nokia-bell-labs.com;adrian.garcia_rodriguez@nokia-bell-labs.com;lorenzo.galati_giordano@nokia-bell-labs.com</dc:creator>
  <cp:lastModifiedBy>Lopez-Perez, David (Nokia - IE/Dublin)</cp:lastModifiedBy>
  <cp:revision>674</cp:revision>
  <cp:lastPrinted>2019-02-22T11:41:11Z</cp:lastPrinted>
  <dcterms:created xsi:type="dcterms:W3CDTF">2018-10-16T18:22:46Z</dcterms:created>
  <dcterms:modified xsi:type="dcterms:W3CDTF">2019-09-16T04:44:18Z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0x010100F308B9B350C20D4585D35AE933079F1F</vt:lpwstr>
  </property>
  <property fmtid="{D5CDD505-2E9C-101B-9397-08002B2CF9AE}" pid="3" name="AuthorIds_UIVersion_6656">
    <vt:lpwstr>1679</vt:lpwstr>
  </property>
  <property fmtid="{D5CDD505-2E9C-101B-9397-08002B2CF9AE}" pid="4" name="_dlc_DocIdItemGuid">
    <vt:lpwstr>0d51eca0-46f2-43a2-ad36-5e52b62f2654</vt:lpwstr>
  </property>
</Properties>
</file>