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70" r:id="rId2"/>
    <p:sldId id="273" r:id="rId3"/>
    <p:sldId id="274" r:id="rId4"/>
    <p:sldId id="275" r:id="rId5"/>
    <p:sldId id="276" r:id="rId6"/>
    <p:sldId id="277" r:id="rId7"/>
    <p:sldId id="282" r:id="rId8"/>
    <p:sldId id="279" r:id="rId9"/>
    <p:sldId id="280" r:id="rId10"/>
    <p:sldId id="281" r:id="rId11"/>
    <p:sldId id="283" r:id="rId12"/>
    <p:sldId id="289" r:id="rId13"/>
    <p:sldId id="288" r:id="rId14"/>
    <p:sldId id="284" r:id="rId15"/>
    <p:sldId id="285" r:id="rId16"/>
    <p:sldId id="286" r:id="rId17"/>
    <p:sldId id="287" r:id="rId18"/>
    <p:sldId id="290" r:id="rId1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2105" autoAdjust="0"/>
  </p:normalViewPr>
  <p:slideViewPr>
    <p:cSldViewPr>
      <p:cViewPr varScale="1">
        <p:scale>
          <a:sx n="44" d="100"/>
          <a:sy n="44" d="100"/>
        </p:scale>
        <p:origin x="1104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348" y="-12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xxx, Broadcom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March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xxx, NEWRACOM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</a:t>
            </a: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802.11-19/1593r2</a:t>
            </a:r>
            <a:endParaRPr lang="en-US" sz="1800" b="1" dirty="0">
              <a:solidFill>
                <a:schemeClr val="tx1"/>
              </a:solidFill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846514"/>
            <a:ext cx="7772400" cy="609600"/>
          </a:xfrm>
        </p:spPr>
        <p:txBody>
          <a:bodyPr/>
          <a:lstStyle/>
          <a:p>
            <a:r>
              <a:rPr lang="en-US" sz="2400" dirty="0" smtClean="0"/>
              <a:t>Joint Sounding for Multi-AP Systems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685800" y="1569983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2019-09-12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Jianhan Liu, Mediatek Inc.</a:t>
            </a:r>
            <a:endParaRPr lang="en-US" altLang="ko-KR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017123"/>
              </p:ext>
            </p:extLst>
          </p:nvPr>
        </p:nvGraphicFramePr>
        <p:xfrm>
          <a:off x="1152525" y="2621281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/>
                <a:gridCol w="990600"/>
                <a:gridCol w="2057400"/>
                <a:gridCol w="685800"/>
                <a:gridCol w="2209800"/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Affiliations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 Liu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Mediatek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 smtClean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52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Li Ma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456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Shengquan Hu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Thomas Pare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of option 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2b further reduces the number of LTFs compared to option 2a. </a:t>
            </a:r>
          </a:p>
          <a:p>
            <a:r>
              <a:rPr lang="en-US" dirty="0" smtClean="0"/>
              <a:t>Option 2b applied with small size P matrix and therefore reduces CFO estimation and correction.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0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simulated the channel sounding qualities for different sounding schemes. </a:t>
            </a:r>
          </a:p>
          <a:p>
            <a:r>
              <a:rPr lang="en-US" dirty="0" smtClean="0"/>
              <a:t>Simulated settings:</a:t>
            </a:r>
          </a:p>
          <a:p>
            <a:pPr lvl="1"/>
            <a:r>
              <a:rPr lang="en-US" dirty="0" smtClean="0"/>
              <a:t>Two sounding AP’s each with 2 </a:t>
            </a:r>
            <a:r>
              <a:rPr lang="en-US" dirty="0" err="1" smtClean="0"/>
              <a:t>Tx’s</a:t>
            </a:r>
            <a:r>
              <a:rPr lang="en-US" dirty="0" smtClean="0"/>
              <a:t>. AP1 sounding on odd tones and AP2 sounding on even tones. </a:t>
            </a:r>
          </a:p>
          <a:p>
            <a:pPr lvl="1"/>
            <a:r>
              <a:rPr lang="en-US" dirty="0" smtClean="0"/>
              <a:t>STA to be sounded has 2 Rx’s.</a:t>
            </a:r>
          </a:p>
          <a:p>
            <a:pPr lvl="1"/>
            <a:r>
              <a:rPr lang="en-US" dirty="0" smtClean="0"/>
              <a:t>20MHz BW</a:t>
            </a:r>
          </a:p>
          <a:p>
            <a:pPr lvl="1"/>
            <a:r>
              <a:rPr lang="en-US" dirty="0" smtClean="0"/>
              <a:t>D-NLOS channel</a:t>
            </a:r>
          </a:p>
          <a:p>
            <a:pPr lvl="1"/>
            <a:r>
              <a:rPr lang="en-US" dirty="0" smtClean="0"/>
              <a:t>Normal distributed residual CFO after synchronization, zero-mean, STD in Hz. </a:t>
            </a:r>
          </a:p>
          <a:p>
            <a:pPr lvl="1"/>
            <a:r>
              <a:rPr lang="en-US" dirty="0" smtClean="0"/>
              <a:t>Received power differences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04944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11ax like LTFs with </a:t>
            </a:r>
            <a:r>
              <a:rPr lang="en-US" dirty="0" smtClean="0"/>
              <a:t>perfect </a:t>
            </a:r>
            <a:r>
              <a:rPr lang="en-US" dirty="0"/>
              <a:t>synchronization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1524000"/>
            <a:ext cx="6013821" cy="4450917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764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767013"/>
            <a:ext cx="7772400" cy="609600"/>
          </a:xfrm>
        </p:spPr>
        <p:txBody>
          <a:bodyPr/>
          <a:lstStyle/>
          <a:p>
            <a:r>
              <a:rPr lang="en-US" dirty="0" smtClean="0"/>
              <a:t>11ax like LTFs </a:t>
            </a:r>
            <a:r>
              <a:rPr lang="en-US" dirty="0"/>
              <a:t>with residual synchronization errors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4500" y="1534026"/>
            <a:ext cx="5715000" cy="4229755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1524000" y="5848518"/>
            <a:ext cx="4953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4x LTFs are more vulnerable to CFO errors.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95230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Subcarrier Interleaved LTFs with perfect synchronization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66800" y="5788223"/>
            <a:ext cx="7239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No considerable loss associated with interleaved 2AP Joint sounding.</a:t>
            </a:r>
            <a:endParaRPr lang="en-US" dirty="0"/>
          </a:p>
        </p:txBody>
      </p:sp>
      <p:pic>
        <p:nvPicPr>
          <p:cNvPr id="3" name="Content Placeholder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60198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35008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/>
              <a:t>Subcarrier Interleaved LTFs </a:t>
            </a:r>
            <a:r>
              <a:rPr lang="en-US" sz="2400" dirty="0" smtClean="0"/>
              <a:t>with residual synchronization errors</a:t>
            </a: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752600" y="5966394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Negligible loss for CFO with STD smaller than 100Hz. 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89770" y="1272396"/>
            <a:ext cx="6324600" cy="4853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552329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756804"/>
            <a:ext cx="7772400" cy="609600"/>
          </a:xfrm>
        </p:spPr>
        <p:txBody>
          <a:bodyPr/>
          <a:lstStyle/>
          <a:p>
            <a:r>
              <a:rPr lang="en-US" dirty="0"/>
              <a:t>Performance with residual synchronization </a:t>
            </a:r>
            <a:r>
              <a:rPr lang="en-US" dirty="0" smtClean="0"/>
              <a:t>errors and receive power difference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0" y="1582182"/>
            <a:ext cx="7278822" cy="4605566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371600" y="5965659"/>
            <a:ext cx="64008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400" dirty="0" smtClean="0"/>
              <a:t>   </a:t>
            </a:r>
            <a:r>
              <a:rPr lang="en-US" sz="1400" dirty="0"/>
              <a:t>L</a:t>
            </a:r>
            <a:r>
              <a:rPr lang="en-US" sz="1400" dirty="0" smtClean="0"/>
              <a:t>ittle performance loss due to power differences. 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5292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</a:t>
            </a:r>
            <a:r>
              <a:rPr lang="en-US" dirty="0"/>
              <a:t>you agree that 11be shall provide a joint NDP sounding scheme as optional mode for multiple-AP </a:t>
            </a:r>
            <a:r>
              <a:rPr lang="en-US" dirty="0" smtClean="0"/>
              <a:t>systems?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	</a:t>
            </a:r>
          </a:p>
          <a:p>
            <a:pPr marL="0" indent="0">
              <a:buNone/>
            </a:pPr>
            <a:r>
              <a:rPr lang="en-US" dirty="0" smtClean="0"/>
              <a:t>      Note</a:t>
            </a:r>
            <a:r>
              <a:rPr lang="en-US" dirty="0"/>
              <a:t>: </a:t>
            </a:r>
            <a:r>
              <a:rPr lang="en-US" dirty="0" smtClean="0"/>
              <a:t>Sequential </a:t>
            </a:r>
            <a:r>
              <a:rPr lang="en-US" dirty="0" smtClean="0"/>
              <a:t>sounding scheme </a:t>
            </a:r>
            <a:r>
              <a:rPr lang="en-US" dirty="0"/>
              <a:t>can also be used for </a:t>
            </a:r>
            <a:r>
              <a:rPr lang="en-US" dirty="0" smtClean="0"/>
              <a:t>multi-AP  	 	 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79419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</a:t>
            </a:r>
            <a:r>
              <a:rPr lang="en-US" dirty="0" smtClean="0"/>
              <a:t>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</a:t>
            </a:r>
            <a:r>
              <a:rPr lang="en-US" dirty="0" smtClean="0"/>
              <a:t>agree that </a:t>
            </a:r>
            <a:r>
              <a:rPr lang="en-US" dirty="0"/>
              <a:t>the joint NDP sounding scheme for multi-AP system with less or equal to total 8 </a:t>
            </a:r>
            <a:r>
              <a:rPr lang="en-US" dirty="0" smtClean="0"/>
              <a:t>antennas at AP </a:t>
            </a:r>
            <a:r>
              <a:rPr lang="en-US" dirty="0"/>
              <a:t>has all antennas active on all LTF tones and uses 802.11ax P matrix across OFDM symbols?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March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8990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Channel Sounding for Multi-AP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Spatial nulling, coordinated OFDMA and SU beamforming all required channel state information (CSI) available at the transmitter. </a:t>
            </a:r>
          </a:p>
          <a:p>
            <a:r>
              <a:rPr lang="en-US" dirty="0" smtClean="0"/>
              <a:t>Implicit sounding can not completely replace the explicit channel sounding in 11be </a:t>
            </a:r>
          </a:p>
          <a:p>
            <a:pPr lvl="1"/>
            <a:r>
              <a:rPr lang="en-US" dirty="0" smtClean="0"/>
              <a:t>For example, for MU-MIMO (from a single AP), implicit sounding quality may not be good enough. </a:t>
            </a:r>
          </a:p>
          <a:p>
            <a:pPr lvl="1"/>
            <a:r>
              <a:rPr lang="en-US" dirty="0" smtClean="0"/>
              <a:t>Implicit sounding requires calibrations. Calibration accuracy is up to each vendor.  </a:t>
            </a:r>
          </a:p>
          <a:p>
            <a:r>
              <a:rPr lang="en-US" dirty="0" smtClean="0"/>
              <a:t>We investigate the different channel sounding schemes for multi-AP systems.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1493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1: Sequential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Sequential channel sounding: </a:t>
            </a:r>
          </a:p>
          <a:p>
            <a:pPr lvl="1"/>
            <a:r>
              <a:rPr lang="en-US" dirty="0" smtClean="0"/>
              <a:t>Based on single AP sounding </a:t>
            </a:r>
          </a:p>
          <a:p>
            <a:pPr lvl="1"/>
            <a:r>
              <a:rPr lang="en-US" dirty="0" smtClean="0"/>
              <a:t>Each AP performs channel sounding separately, similar to the single AP sounding in 11ax. </a:t>
            </a:r>
          </a:p>
          <a:p>
            <a:pPr lvl="1"/>
            <a:r>
              <a:rPr lang="en-US" dirty="0" smtClean="0"/>
              <a:t>Given the fact that 11be shall have the single AP sounding protocol, there is no way to disallow sequential </a:t>
            </a:r>
            <a:r>
              <a:rPr lang="en-US" dirty="0"/>
              <a:t>channel </a:t>
            </a:r>
            <a:r>
              <a:rPr lang="en-US" dirty="0" smtClean="0"/>
              <a:t>sounding for multi-AP systems. </a:t>
            </a:r>
          </a:p>
          <a:p>
            <a:endParaRPr lang="en-US" dirty="0" smtClean="0"/>
          </a:p>
          <a:p>
            <a:r>
              <a:rPr lang="en-US" dirty="0" smtClean="0"/>
              <a:t>Two Major Issues: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sounding </a:t>
            </a:r>
            <a:r>
              <a:rPr lang="en-US" dirty="0" smtClean="0"/>
              <a:t>suffers efficiency degradation compared to other Joint sounding schemes for multi-AP systems. </a:t>
            </a:r>
          </a:p>
          <a:p>
            <a:pPr lvl="1"/>
            <a:r>
              <a:rPr lang="en-US" dirty="0" smtClean="0"/>
              <a:t>Sequential </a:t>
            </a:r>
            <a:r>
              <a:rPr lang="en-US" dirty="0"/>
              <a:t>channel </a:t>
            </a:r>
            <a:r>
              <a:rPr lang="en-US" dirty="0" smtClean="0"/>
              <a:t>sounding can not enable joint transmissions because each STA only feedbacks the compressed V matrix between each AP and itself.  </a:t>
            </a:r>
            <a:endParaRPr lang="en-US" dirty="0"/>
          </a:p>
          <a:p>
            <a:pPr lvl="1"/>
            <a:endParaRPr lang="en-US" dirty="0" smtClean="0"/>
          </a:p>
          <a:p>
            <a:pPr lvl="2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5245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2: Joint channel sounding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772400" cy="1371600"/>
          </a:xfrm>
        </p:spPr>
        <p:txBody>
          <a:bodyPr/>
          <a:lstStyle/>
          <a:p>
            <a:pPr marL="971550" lvl="1" indent="-514350">
              <a:buFont typeface="+mj-lt"/>
              <a:buAutoNum type="arabicPeriod"/>
            </a:pPr>
            <a:r>
              <a:rPr lang="en-US" dirty="0"/>
              <a:t>The coordinate </a:t>
            </a:r>
            <a:r>
              <a:rPr lang="en-US" dirty="0" smtClean="0"/>
              <a:t>AP initiates the Joint sounding.</a:t>
            </a: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sounding APs send out </a:t>
            </a:r>
            <a:r>
              <a:rPr lang="en-US" dirty="0" smtClean="0"/>
              <a:t>sounding </a:t>
            </a:r>
            <a:r>
              <a:rPr lang="en-US" dirty="0"/>
              <a:t>packet </a:t>
            </a:r>
            <a:r>
              <a:rPr lang="en-US" dirty="0" smtClean="0"/>
              <a:t>simultaneously.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The sounded STAs feedbacks CSI.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pic>
        <p:nvPicPr>
          <p:cNvPr id="53" name="Picture 5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78968" y="2938732"/>
            <a:ext cx="5300015" cy="2659322"/>
          </a:xfrm>
          <a:prstGeom prst="rect">
            <a:avLst/>
          </a:prstGeom>
        </p:spPr>
      </p:pic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1257748" y="5562600"/>
            <a:ext cx="77724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 b="0" i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 baseline="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 baseline="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457200" lvl="1" indent="0">
              <a:buNone/>
            </a:pPr>
            <a:r>
              <a:rPr lang="en-US" kern="0" dirty="0" smtClean="0"/>
              <a:t>The above is just an example, the detailed sounding procedure is </a:t>
            </a:r>
            <a:r>
              <a:rPr lang="en-US" kern="0" dirty="0" smtClean="0">
                <a:solidFill>
                  <a:srgbClr val="C00000"/>
                </a:solidFill>
              </a:rPr>
              <a:t>TBD</a:t>
            </a:r>
            <a:r>
              <a:rPr lang="en-US" kern="0" dirty="0" smtClean="0"/>
              <a:t>.</a:t>
            </a:r>
            <a:endParaRPr lang="en-US" kern="0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63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2a: 11ax-like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200400"/>
          </a:xfrm>
        </p:spPr>
        <p:txBody>
          <a:bodyPr/>
          <a:lstStyle/>
          <a:p>
            <a:r>
              <a:rPr lang="en-US" dirty="0" smtClean="0"/>
              <a:t>Global Antenna Indexing: </a:t>
            </a:r>
            <a:r>
              <a:rPr lang="en-US" dirty="0"/>
              <a:t>For example, as shown in the following figure, there are two </a:t>
            </a:r>
            <a:r>
              <a:rPr lang="en-US" dirty="0" smtClean="0"/>
              <a:t>sounding </a:t>
            </a:r>
            <a:r>
              <a:rPr lang="en-US" dirty="0"/>
              <a:t>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11ax-like LTFs: All sounding APs send LTFs by regarding its own antennas as a subset of all antennas from all sounding Aps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2590800"/>
            <a:ext cx="4573510" cy="1370948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5076638"/>
            <a:ext cx="6547449" cy="1119845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2872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 </a:t>
            </a:r>
            <a:r>
              <a:rPr lang="en-US" dirty="0"/>
              <a:t>2a: 11ax-like LTFs (</a:t>
            </a:r>
            <a:r>
              <a:rPr lang="en-US" dirty="0" smtClean="0"/>
              <a:t>continues)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</p:spPr>
            <p:txBody>
              <a:bodyPr/>
              <a:lstStyle/>
              <a:p>
                <a:r>
                  <a:rPr lang="en-US" dirty="0"/>
                  <a:t>Each non-pilot subcarrier of </a:t>
                </a:r>
                <a:r>
                  <a:rPr lang="en-US" dirty="0" smtClean="0"/>
                  <a:t>the </a:t>
                </a:r>
                <a:r>
                  <a:rPr lang="en-US" dirty="0"/>
                  <a:t>Stacked LTFs are </a:t>
                </a:r>
                <a:r>
                  <a:rPr lang="en-US" dirty="0" smtClean="0"/>
                  <a:t>multiplied </a:t>
                </a:r>
                <a:r>
                  <a:rPr lang="en-US" dirty="0"/>
                  <a:t>by </a:t>
                </a:r>
                <a:r>
                  <a:rPr lang="en-US" dirty="0" smtClean="0"/>
                  <a:t>the 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3)×(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2+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3) </m:t>
                    </m:r>
                  </m:oMath>
                </a14:m>
                <a:r>
                  <a:rPr lang="en-US" dirty="0"/>
                  <a:t>matrix P and transmitted by every sounding </a:t>
                </a:r>
                <a:r>
                  <a:rPr lang="en-US" dirty="0" smtClean="0"/>
                  <a:t>AP.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0687" y="1600200"/>
                <a:ext cx="7772400" cy="838200"/>
              </a:xfrm>
              <a:blipFill rotWithShape="0">
                <a:blip r:embed="rId2" cstate="print"/>
                <a:stretch>
                  <a:fillRect l="-627" t="-4380" b="-335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12412"/>
              </p:ext>
            </p:extLst>
          </p:nvPr>
        </p:nvGraphicFramePr>
        <p:xfrm>
          <a:off x="1354346" y="2954973"/>
          <a:ext cx="651150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41480"/>
                <a:gridCol w="1324794"/>
                <a:gridCol w="1258963"/>
                <a:gridCol w="931199"/>
                <a:gridCol w="1455072"/>
              </a:tblGrid>
              <a:tr h="572347">
                <a:tc>
                  <a:txBody>
                    <a:bodyPr/>
                    <a:lstStyle/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 #1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#2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 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Multiplied Coefficient for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LTF # (N2+N3)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</a:t>
                      </a:r>
                      <a:r>
                        <a:rPr lang="en-US" sz="900" b="1" baseline="0" dirty="0" smtClean="0"/>
                        <a:t>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1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P(1,2)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P(1,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27055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algn="ctr"/>
                      <a:r>
                        <a:rPr lang="en-US" sz="900" b="1" baseline="0" dirty="0" smtClean="0"/>
                        <a:t> # 2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P(2,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572347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  <a:endParaRPr lang="en-US" sz="9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r>
                        <a:rPr lang="en-US" sz="900" b="1" dirty="0" smtClean="0"/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dirty="0" smtClean="0"/>
                        <a:t>.</a:t>
                      </a:r>
                    </a:p>
                    <a:p>
                      <a:pPr algn="ctr"/>
                      <a:r>
                        <a:rPr lang="en-US" sz="900" dirty="0" smtClean="0"/>
                        <a:t>      .    </a:t>
                      </a:r>
                    </a:p>
                    <a:p>
                      <a:pPr algn="ctr"/>
                      <a:r>
                        <a:rPr lang="en-US" sz="900" dirty="0" smtClean="0"/>
                        <a:t>            .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35363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  <a:tr h="359678"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 smtClean="0"/>
                        <a:t>Global </a:t>
                      </a:r>
                      <a:r>
                        <a:rPr lang="en-US" sz="900" b="1" dirty="0" err="1" smtClean="0"/>
                        <a:t>Tx</a:t>
                      </a:r>
                      <a:r>
                        <a:rPr lang="en-US" sz="900" b="1" baseline="0" dirty="0" smtClean="0"/>
                        <a:t> Antenna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b="1" baseline="0" dirty="0" smtClean="0"/>
                        <a:t> # </a:t>
                      </a:r>
                      <a:r>
                        <a:rPr lang="en-US" sz="900" b="1" dirty="0" smtClean="0"/>
                        <a:t>(N2+N3)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P(N2+N3,1)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P(N2+N3,2)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.  .  .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P(N2+N3, N2+N3)</a:t>
                      </a:r>
                    </a:p>
                    <a:p>
                      <a:pPr algn="ctr"/>
                      <a:endParaRPr lang="en-US" sz="9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3846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Pros and Cons of Option 2a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Pros:</a:t>
            </a:r>
          </a:p>
          <a:p>
            <a:pPr lvl="1"/>
            <a:r>
              <a:rPr lang="en-US" dirty="0" smtClean="0"/>
              <a:t>Option 2a reduces the number NDPAs and NDPs compared to sequential sounding. </a:t>
            </a:r>
          </a:p>
          <a:p>
            <a:pPr lvl="1"/>
            <a:r>
              <a:rPr lang="en-US" dirty="0" smtClean="0"/>
              <a:t>Similar sounding approach as in 11ax </a:t>
            </a:r>
          </a:p>
          <a:p>
            <a:r>
              <a:rPr lang="en-US" dirty="0" smtClean="0"/>
              <a:t>Cons:</a:t>
            </a:r>
          </a:p>
          <a:p>
            <a:pPr lvl="1"/>
            <a:r>
              <a:rPr lang="en-US" dirty="0" smtClean="0"/>
              <a:t>Not high efficiency: A lot of BE-LTFS needs to be transmitted</a:t>
            </a:r>
          </a:p>
          <a:p>
            <a:pPr lvl="2"/>
            <a:r>
              <a:rPr lang="en-US" dirty="0" smtClean="0"/>
              <a:t>2x LTFs can be used to reduce sounding overhead</a:t>
            </a:r>
          </a:p>
          <a:p>
            <a:pPr lvl="1"/>
            <a:r>
              <a:rPr lang="en-US" dirty="0" smtClean="0"/>
              <a:t>Large P matrix which increases the complexity of channel estimation and CFO estimation and correction.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154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</a:t>
            </a:r>
            <a:r>
              <a:rPr lang="en-US" dirty="0" smtClean="0"/>
              <a:t>2b: Subcarrier Interleaved LTFs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Local Antenna Indexing: For example, as shown in the following figure, there are two  sounding APs: AP 2 with N2 antennas and AP 3 with N3 antennas. 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Subecarrier</a:t>
            </a:r>
            <a:r>
              <a:rPr lang="en-US" dirty="0" smtClean="0"/>
              <a:t> </a:t>
            </a:r>
            <a:r>
              <a:rPr lang="en-US" dirty="0"/>
              <a:t>Interleaved LTFs : Each sounding APs send LTFs on its allocated subcarriers.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70405" y="2667000"/>
            <a:ext cx="4749166" cy="131145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24000" y="4953000"/>
            <a:ext cx="6492408" cy="1270879"/>
          </a:xfrm>
          <a:prstGeom prst="rect">
            <a:avLst/>
          </a:prstGeom>
        </p:spPr>
      </p:pic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1828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</p:spPr>
            <p:txBody>
              <a:bodyPr/>
              <a:lstStyle/>
              <a:p>
                <a:r>
                  <a:rPr lang="en-US" dirty="0"/>
                  <a:t>Non-pilot subcarriers of each LTF are allocated among the sounding APs such </a:t>
                </a:r>
                <a:r>
                  <a:rPr lang="en-US" dirty="0" smtClean="0"/>
                  <a:t>that each </a:t>
                </a:r>
                <a:r>
                  <a:rPr lang="en-US" dirty="0"/>
                  <a:t>non-pilot is only allocated to one AP. </a:t>
                </a:r>
                <a:endParaRPr lang="en-US" dirty="0" smtClean="0"/>
              </a:p>
              <a:p>
                <a:pPr lvl="1"/>
                <a:r>
                  <a:rPr lang="en-US" sz="1600" dirty="0" smtClean="0">
                    <a:latin typeface="+mj-lt"/>
                  </a:rPr>
                  <a:t>The </a:t>
                </a:r>
                <a:r>
                  <a:rPr lang="en-US" sz="1600" dirty="0">
                    <a:latin typeface="+mj-lt"/>
                  </a:rPr>
                  <a:t>transmit signal are </a:t>
                </a:r>
                <a:r>
                  <a:rPr lang="en-US" sz="1600" dirty="0" smtClean="0">
                    <a:latin typeface="+mj-lt"/>
                  </a:rPr>
                  <a:t>multiplied by </a:t>
                </a:r>
                <a:r>
                  <a:rPr lang="en-US" sz="1600" dirty="0">
                    <a:latin typeface="+mj-lt"/>
                  </a:rPr>
                  <a:t>a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2, 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 ×</m:t>
                    </m:r>
                  </m:oMath>
                </a14:m>
                <a:r>
                  <a:rPr lang="en-US" sz="1600" dirty="0">
                    <a:latin typeface="+mj-lt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600" i="1" dirty="0" smtClean="0">
                        <a:latin typeface="Cambria Math" panose="02040503050406030204" pitchFamily="18" charset="0"/>
                      </a:rPr>
                      <m:t>max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2,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3)</m:t>
                    </m:r>
                  </m:oMath>
                </a14:m>
                <a:r>
                  <a:rPr lang="en-US" sz="1600" dirty="0">
                    <a:latin typeface="+mj-lt"/>
                  </a:rPr>
                  <a:t> matrix </a:t>
                </a:r>
                <a:r>
                  <a:rPr lang="en-US" sz="1600" dirty="0" smtClean="0">
                    <a:latin typeface="+mj-lt"/>
                  </a:rPr>
                  <a:t>P</a:t>
                </a:r>
              </a:p>
              <a:p>
                <a:pPr lvl="1"/>
                <a:r>
                  <a:rPr lang="en-US" sz="1600" dirty="0">
                    <a:latin typeface="+mj-lt"/>
                  </a:rPr>
                  <a:t>For example, </a:t>
                </a:r>
                <a:r>
                  <a:rPr lang="en-US" sz="1600" dirty="0" smtClean="0">
                    <a:latin typeface="+mj-lt"/>
                  </a:rPr>
                  <a:t>if there are two sounding APs, then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odd-indexed subcarriers (subcarriers in green color) 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one sounding AP </a:t>
                </a:r>
              </a:p>
              <a:p>
                <a:pPr lvl="2"/>
                <a:r>
                  <a:rPr lang="en-US" sz="1400" dirty="0" smtClean="0">
                    <a:latin typeface="+mj-lt"/>
                  </a:rPr>
                  <a:t>The even-indexed subcarriers (</a:t>
                </a:r>
                <a:r>
                  <a:rPr lang="en-US" sz="1400" dirty="0"/>
                  <a:t>subcarriers in </a:t>
                </a:r>
                <a:r>
                  <a:rPr lang="en-US" sz="1400" dirty="0" smtClean="0"/>
                  <a:t>red color) </a:t>
                </a:r>
                <a:r>
                  <a:rPr lang="en-US" sz="1400" dirty="0" smtClean="0">
                    <a:latin typeface="+mj-lt"/>
                  </a:rPr>
                  <a:t>are </a:t>
                </a:r>
                <a:r>
                  <a:rPr lang="en-US" sz="1400" dirty="0">
                    <a:latin typeface="+mj-lt"/>
                  </a:rPr>
                  <a:t>allocated to </a:t>
                </a:r>
                <a:r>
                  <a:rPr lang="en-US" sz="1400" dirty="0" smtClean="0">
                    <a:latin typeface="+mj-lt"/>
                  </a:rPr>
                  <a:t>the other sounding AP. </a:t>
                </a:r>
                <a:endParaRPr lang="en-US" sz="1400" dirty="0">
                  <a:latin typeface="+mj-lt"/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524000"/>
                <a:ext cx="7772400" cy="4495800"/>
              </a:xfrm>
              <a:blipFill rotWithShape="0">
                <a:blip r:embed="rId2" cstate="print"/>
                <a:stretch>
                  <a:fillRect l="-706" t="-6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 2b: Subcarrier Interleaved LTFs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71600" y="4033321"/>
            <a:ext cx="2314768" cy="9144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538200" y="3597601"/>
            <a:ext cx="5002032" cy="1777214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04618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98495</TotalTime>
  <Words>1091</Words>
  <Application>Microsoft Office PowerPoint</Application>
  <PresentationFormat>On-screen Show (4:3)</PresentationFormat>
  <Paragraphs>194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Cambria Math</vt:lpstr>
      <vt:lpstr>Times New Roman</vt:lpstr>
      <vt:lpstr>802-11-Submission</vt:lpstr>
      <vt:lpstr>Joint Sounding for Multi-AP Systems</vt:lpstr>
      <vt:lpstr>Channel Sounding for Multi-AP systems</vt:lpstr>
      <vt:lpstr>Option 1: Sequential channel sounding</vt:lpstr>
      <vt:lpstr>Option 2: Joint channel sounding</vt:lpstr>
      <vt:lpstr>Option 2a: 11ax-like LTFs</vt:lpstr>
      <vt:lpstr>Option 2a: 11ax-like LTFs (continues)</vt:lpstr>
      <vt:lpstr>Pros and Cons of Option 2a</vt:lpstr>
      <vt:lpstr>Option 2b: Subcarrier Interleaved LTFs</vt:lpstr>
      <vt:lpstr>Option 2b: Subcarrier Interleaved LTFs</vt:lpstr>
      <vt:lpstr>Pros of option 2b</vt:lpstr>
      <vt:lpstr>Simulation Results</vt:lpstr>
      <vt:lpstr>11ax like LTFs with perfect synchronization</vt:lpstr>
      <vt:lpstr>11ax like LTFs with residual synchronization errors </vt:lpstr>
      <vt:lpstr>Subcarrier Interleaved LTFs with perfect synchronization</vt:lpstr>
      <vt:lpstr>Subcarrier Interleaved LTFs with residual synchronization errors</vt:lpstr>
      <vt:lpstr>Performance with residual synchronization errors and receive power difference</vt:lpstr>
      <vt:lpstr>Straw Poll #1</vt:lpstr>
      <vt:lpstr>Straw Poll #2</vt:lpstr>
    </vt:vector>
  </TitlesOfParts>
  <Company>Mediatek Inc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135</cp:revision>
  <cp:lastPrinted>1998-02-10T13:28:06Z</cp:lastPrinted>
  <dcterms:created xsi:type="dcterms:W3CDTF">2007-05-21T21:00:37Z</dcterms:created>
  <dcterms:modified xsi:type="dcterms:W3CDTF">2019-11-12T00:53:15Z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