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0" r:id="rId2"/>
    <p:sldId id="273" r:id="rId3"/>
    <p:sldId id="274" r:id="rId4"/>
    <p:sldId id="275" r:id="rId5"/>
    <p:sldId id="276" r:id="rId6"/>
    <p:sldId id="277" r:id="rId7"/>
    <p:sldId id="282" r:id="rId8"/>
    <p:sldId id="279" r:id="rId9"/>
    <p:sldId id="280" r:id="rId10"/>
    <p:sldId id="281" r:id="rId11"/>
    <p:sldId id="283" r:id="rId12"/>
    <p:sldId id="289" r:id="rId13"/>
    <p:sldId id="288" r:id="rId14"/>
    <p:sldId id="284" r:id="rId15"/>
    <p:sldId id="285" r:id="rId16"/>
    <p:sldId id="286" r:id="rId17"/>
    <p:sldId id="287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2105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802.11-19/1593r0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46514"/>
            <a:ext cx="7772400" cy="609600"/>
          </a:xfrm>
        </p:spPr>
        <p:txBody>
          <a:bodyPr/>
          <a:lstStyle/>
          <a:p>
            <a:r>
              <a:rPr lang="en-US" sz="2400" dirty="0" smtClean="0"/>
              <a:t>Joint Sounding for Multi-AP Systems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56998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17123"/>
              </p:ext>
            </p:extLst>
          </p:nvPr>
        </p:nvGraphicFramePr>
        <p:xfrm>
          <a:off x="1152525" y="2621281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5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Li Ma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of option 2b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2b further reduces the number of LTFs compared to option 2a. </a:t>
            </a:r>
          </a:p>
          <a:p>
            <a:r>
              <a:rPr lang="en-US" dirty="0" smtClean="0"/>
              <a:t>Option 2b applied with small size P matrix and therefore reduces CFO estimation and correction.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0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simulated the channel sounding qualities for different sounding schemes. </a:t>
            </a:r>
          </a:p>
          <a:p>
            <a:r>
              <a:rPr lang="en-US" dirty="0" smtClean="0"/>
              <a:t>Simulated settings:</a:t>
            </a:r>
          </a:p>
          <a:p>
            <a:pPr lvl="1"/>
            <a:r>
              <a:rPr lang="en-US" dirty="0" smtClean="0"/>
              <a:t>Two sounding AP’s each with 2 </a:t>
            </a:r>
            <a:r>
              <a:rPr lang="en-US" dirty="0" err="1" smtClean="0"/>
              <a:t>Tx’s</a:t>
            </a:r>
            <a:r>
              <a:rPr lang="en-US" dirty="0" smtClean="0"/>
              <a:t>. AP1 sounding on odd tones and AP2 sounding on even tones. </a:t>
            </a:r>
          </a:p>
          <a:p>
            <a:pPr lvl="1"/>
            <a:r>
              <a:rPr lang="en-US" dirty="0" smtClean="0"/>
              <a:t>STA to be sounded has 2 Rx’s.</a:t>
            </a:r>
          </a:p>
          <a:p>
            <a:pPr lvl="1"/>
            <a:r>
              <a:rPr lang="en-US" dirty="0" smtClean="0"/>
              <a:t>20MHz BW</a:t>
            </a:r>
          </a:p>
          <a:p>
            <a:pPr lvl="1"/>
            <a:r>
              <a:rPr lang="en-US" dirty="0" smtClean="0"/>
              <a:t>D-NLOS channel</a:t>
            </a:r>
          </a:p>
          <a:p>
            <a:pPr lvl="1"/>
            <a:r>
              <a:rPr lang="en-US" dirty="0" smtClean="0"/>
              <a:t>Normal distributed residual CFO after synchronization, zero-mean, STD in Hz. </a:t>
            </a:r>
          </a:p>
          <a:p>
            <a:pPr lvl="1"/>
            <a:r>
              <a:rPr lang="en-US" dirty="0" smtClean="0"/>
              <a:t>Received power differences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494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 like LTFs with </a:t>
            </a:r>
            <a:r>
              <a:rPr lang="en-US" dirty="0" smtClean="0"/>
              <a:t>perfect </a:t>
            </a:r>
            <a:r>
              <a:rPr lang="en-US" dirty="0"/>
              <a:t>synchronization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524000"/>
            <a:ext cx="6013821" cy="4450917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764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767013"/>
            <a:ext cx="7772400" cy="609600"/>
          </a:xfrm>
        </p:spPr>
        <p:txBody>
          <a:bodyPr/>
          <a:lstStyle/>
          <a:p>
            <a:r>
              <a:rPr lang="en-US" dirty="0" smtClean="0"/>
              <a:t>11ax like LTFs </a:t>
            </a:r>
            <a:r>
              <a:rPr lang="en-US" dirty="0"/>
              <a:t>with residual synchronization errors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1534026"/>
            <a:ext cx="5715000" cy="422975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24000" y="5848518"/>
            <a:ext cx="4953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4x LTFs are more vulnerable to CFO errors.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523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Subcarrier Interleaved LTFs with perfect synchronization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6800" y="5788223"/>
            <a:ext cx="7239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  No considerable loss associated with interleaved 2AP Joint sounding.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295400"/>
            <a:ext cx="6019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500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Subcarrier Interleaved LTFs </a:t>
            </a:r>
            <a:r>
              <a:rPr lang="en-US" sz="2400" dirty="0" smtClean="0"/>
              <a:t>with residual synchronization errors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52600" y="5966394"/>
            <a:ext cx="64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  Negligible loss for CFO with STD smaller than 100Hz. 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9770" y="1272396"/>
            <a:ext cx="6324600" cy="4853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523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56804"/>
            <a:ext cx="7772400" cy="609600"/>
          </a:xfrm>
        </p:spPr>
        <p:txBody>
          <a:bodyPr/>
          <a:lstStyle/>
          <a:p>
            <a:r>
              <a:rPr lang="en-US" dirty="0"/>
              <a:t>Performance with residual synchronization </a:t>
            </a:r>
            <a:r>
              <a:rPr lang="en-US" dirty="0" smtClean="0"/>
              <a:t>errors and receive power difference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582182"/>
            <a:ext cx="7278822" cy="460556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71600" y="5965659"/>
            <a:ext cx="64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  </a:t>
            </a:r>
            <a:r>
              <a:rPr lang="en-US" sz="1400" dirty="0"/>
              <a:t>L</a:t>
            </a:r>
            <a:r>
              <a:rPr lang="en-US" sz="1400" dirty="0" smtClean="0"/>
              <a:t>ittle performance loss due to power differences. 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529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agree that 11be shall provide a joint NDP sounding scheme as optional mode for multiple-AP </a:t>
            </a:r>
            <a:r>
              <a:rPr lang="en-US" dirty="0" smtClean="0"/>
              <a:t>systems?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/>
              <a:t>      Note</a:t>
            </a:r>
            <a:r>
              <a:rPr lang="en-US" dirty="0"/>
              <a:t>: </a:t>
            </a:r>
            <a:r>
              <a:rPr lang="en-US" dirty="0" smtClean="0"/>
              <a:t>Sequential </a:t>
            </a:r>
            <a:r>
              <a:rPr lang="en-US" dirty="0"/>
              <a:t>sounding scheme can also be used for </a:t>
            </a:r>
            <a:r>
              <a:rPr lang="en-US" dirty="0" smtClean="0"/>
              <a:t>multi-AP  	 	  systems.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94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Sounding for Multi-AP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Spatial nulling, coordinated OFDMA and SU beamforming all required channel state information (CSI) available at the transmitter. </a:t>
            </a:r>
          </a:p>
          <a:p>
            <a:r>
              <a:rPr lang="en-US" dirty="0" smtClean="0"/>
              <a:t>Implicit sounding can not completely replace the explicit channel sounding in 11be </a:t>
            </a:r>
          </a:p>
          <a:p>
            <a:pPr lvl="1"/>
            <a:r>
              <a:rPr lang="en-US" dirty="0" smtClean="0"/>
              <a:t>For example, for MU-MIMO (from a single AP), implicit sounding quality may not be good enough. </a:t>
            </a:r>
          </a:p>
          <a:p>
            <a:pPr lvl="1"/>
            <a:r>
              <a:rPr lang="en-US" dirty="0" smtClean="0"/>
              <a:t>Implicit sounding requires calibrations. Calibration accuracy is up to each vendor.  </a:t>
            </a:r>
          </a:p>
          <a:p>
            <a:r>
              <a:rPr lang="en-US" dirty="0" smtClean="0"/>
              <a:t>We investigate the different channel sounding schemes for multi-AP systems.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493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1: Sequential channel sounding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Sequential channel sounding: </a:t>
            </a:r>
          </a:p>
          <a:p>
            <a:pPr lvl="1"/>
            <a:r>
              <a:rPr lang="en-US" dirty="0" smtClean="0"/>
              <a:t>Based on single AP sounding </a:t>
            </a:r>
          </a:p>
          <a:p>
            <a:pPr lvl="1"/>
            <a:r>
              <a:rPr lang="en-US" dirty="0" smtClean="0"/>
              <a:t>Each AP performs channel sounding separately, similar to the single AP sounding in 11ax. </a:t>
            </a:r>
          </a:p>
          <a:p>
            <a:pPr lvl="1"/>
            <a:r>
              <a:rPr lang="en-US" dirty="0" smtClean="0"/>
              <a:t>Given the fact that 11be shall have the single AP sounding protocol, there is no way to disallow sequential </a:t>
            </a:r>
            <a:r>
              <a:rPr lang="en-US" dirty="0"/>
              <a:t>channel </a:t>
            </a:r>
            <a:r>
              <a:rPr lang="en-US" dirty="0" smtClean="0"/>
              <a:t>sounding for multi-AP systems. </a:t>
            </a:r>
          </a:p>
          <a:p>
            <a:endParaRPr lang="en-US" dirty="0" smtClean="0"/>
          </a:p>
          <a:p>
            <a:r>
              <a:rPr lang="en-US" dirty="0" smtClean="0"/>
              <a:t>Two Major Issues:</a:t>
            </a:r>
          </a:p>
          <a:p>
            <a:pPr lvl="1"/>
            <a:r>
              <a:rPr lang="en-US" dirty="0" smtClean="0"/>
              <a:t>Sequential </a:t>
            </a:r>
            <a:r>
              <a:rPr lang="en-US" dirty="0"/>
              <a:t>channel sounding </a:t>
            </a:r>
            <a:r>
              <a:rPr lang="en-US" dirty="0" smtClean="0"/>
              <a:t>suffers efficiency degradation compared to other Joint sounding schemes for multi-AP systems. </a:t>
            </a:r>
          </a:p>
          <a:p>
            <a:pPr lvl="1"/>
            <a:r>
              <a:rPr lang="en-US" dirty="0" smtClean="0"/>
              <a:t>Sequential </a:t>
            </a:r>
            <a:r>
              <a:rPr lang="en-US" dirty="0"/>
              <a:t>channel </a:t>
            </a:r>
            <a:r>
              <a:rPr lang="en-US" dirty="0" smtClean="0"/>
              <a:t>sounding can not enable joint transmissions because each STA only feedbacks the compressed V matrix between each AP and itself.  </a:t>
            </a:r>
            <a:endParaRPr lang="en-US" dirty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24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2: Joint channel sounding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772400" cy="1371600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en-US" dirty="0"/>
              <a:t>The coordinate </a:t>
            </a:r>
            <a:r>
              <a:rPr lang="en-US" dirty="0" smtClean="0"/>
              <a:t>AP initiates the Joint sounding.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sounding APs send out </a:t>
            </a:r>
            <a:r>
              <a:rPr lang="en-US" dirty="0" smtClean="0"/>
              <a:t>sounding </a:t>
            </a:r>
            <a:r>
              <a:rPr lang="en-US" dirty="0"/>
              <a:t>packet </a:t>
            </a:r>
            <a:r>
              <a:rPr lang="en-US" dirty="0" smtClean="0"/>
              <a:t>simultaneously.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sounded STAs feedbacks CSI.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78968" y="2938732"/>
            <a:ext cx="5300015" cy="2659322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257748" y="5562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kern="0" dirty="0" smtClean="0"/>
              <a:t>The above is just an example, the detailed sounding procedure is </a:t>
            </a:r>
            <a:r>
              <a:rPr lang="en-US" kern="0" dirty="0" smtClean="0">
                <a:solidFill>
                  <a:srgbClr val="C00000"/>
                </a:solidFill>
              </a:rPr>
              <a:t>TBD</a:t>
            </a:r>
            <a:r>
              <a:rPr lang="en-US" kern="0" dirty="0" smtClean="0"/>
              <a:t>.</a:t>
            </a:r>
            <a:endParaRPr lang="en-US" kern="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2a: 11ax-like LTFs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200400"/>
          </a:xfrm>
        </p:spPr>
        <p:txBody>
          <a:bodyPr/>
          <a:lstStyle/>
          <a:p>
            <a:r>
              <a:rPr lang="en-US" dirty="0" smtClean="0"/>
              <a:t>Global Antenna Indexing: </a:t>
            </a:r>
            <a:r>
              <a:rPr lang="en-US" dirty="0"/>
              <a:t>For example, as shown in the following figure, there are two </a:t>
            </a:r>
            <a:r>
              <a:rPr lang="en-US" dirty="0" smtClean="0"/>
              <a:t>sounding </a:t>
            </a:r>
            <a:r>
              <a:rPr lang="en-US" dirty="0"/>
              <a:t>APs: AP 2 with N2 antennas and AP 3 with N3 antennas.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11ax-like LTFs: All sounding APs send LTFs by regarding its own antennas as a subset of all antennas from all sounding Aps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2590800"/>
            <a:ext cx="4573510" cy="13709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5076638"/>
            <a:ext cx="6547449" cy="1119845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872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</a:t>
            </a:r>
            <a:r>
              <a:rPr lang="en-US" dirty="0"/>
              <a:t>2a: 11ax-like LTFs (</a:t>
            </a:r>
            <a:r>
              <a:rPr lang="en-US" dirty="0" smtClean="0"/>
              <a:t>continues)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00687" y="1600200"/>
                <a:ext cx="7772400" cy="838200"/>
              </a:xfrm>
            </p:spPr>
            <p:txBody>
              <a:bodyPr/>
              <a:lstStyle/>
              <a:p>
                <a:r>
                  <a:rPr lang="en-US" dirty="0"/>
                  <a:t>Each non-pilot subcarrier of </a:t>
                </a:r>
                <a:r>
                  <a:rPr lang="en-US" dirty="0" smtClean="0"/>
                  <a:t>the </a:t>
                </a:r>
                <a:r>
                  <a:rPr lang="en-US" dirty="0"/>
                  <a:t>Stacked LTFs are </a:t>
                </a:r>
                <a:r>
                  <a:rPr lang="en-US" dirty="0" smtClean="0"/>
                  <a:t>multiplied </a:t>
                </a:r>
                <a:r>
                  <a:rPr lang="en-US" dirty="0"/>
                  <a:t>by </a:t>
                </a:r>
                <a:r>
                  <a:rPr lang="en-US" dirty="0" smtClean="0"/>
                  <a:t>the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2+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3)×(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2+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3) </m:t>
                    </m:r>
                  </m:oMath>
                </a14:m>
                <a:r>
                  <a:rPr lang="en-US" dirty="0"/>
                  <a:t>matrix P and transmitted by every sounding </a:t>
                </a:r>
                <a:r>
                  <a:rPr lang="en-US" dirty="0" smtClean="0"/>
                  <a:t>AP.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0687" y="1600200"/>
                <a:ext cx="7772400" cy="838200"/>
              </a:xfrm>
              <a:blipFill rotWithShape="0">
                <a:blip r:embed="rId2" cstate="print"/>
                <a:stretch>
                  <a:fillRect l="-627" t="-4380" b="-33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012412"/>
              </p:ext>
            </p:extLst>
          </p:nvPr>
        </p:nvGraphicFramePr>
        <p:xfrm>
          <a:off x="1354346" y="2954973"/>
          <a:ext cx="651150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480"/>
                <a:gridCol w="1324794"/>
                <a:gridCol w="1258963"/>
                <a:gridCol w="931199"/>
                <a:gridCol w="1455072"/>
              </a:tblGrid>
              <a:tr h="572347"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Multiplied Coefficient for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LTF  #1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Multiplied Coefficient for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LTF #2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Multiplied Coefficient for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 .  .  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Multiplied Coefficient for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LTF # (N2+N3)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  <a:tr h="32705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Global</a:t>
                      </a:r>
                      <a:r>
                        <a:rPr lang="en-US" sz="900" b="1" baseline="0" dirty="0" smtClean="0"/>
                        <a:t> </a:t>
                      </a:r>
                      <a:r>
                        <a:rPr lang="en-US" sz="900" b="1" dirty="0" err="1" smtClean="0"/>
                        <a:t>Tx</a:t>
                      </a:r>
                      <a:r>
                        <a:rPr lang="en-US" sz="900" b="1" baseline="0" dirty="0" smtClean="0"/>
                        <a:t> Antenna</a:t>
                      </a:r>
                    </a:p>
                    <a:p>
                      <a:pPr algn="ctr"/>
                      <a:r>
                        <a:rPr lang="en-US" sz="900" b="1" baseline="0" dirty="0" smtClean="0"/>
                        <a:t> # 1</a:t>
                      </a:r>
                      <a:endParaRPr 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P(1,1)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P(1,2)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.  .  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P(1, N2+N3)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  <a:tr h="32705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Global </a:t>
                      </a:r>
                      <a:r>
                        <a:rPr lang="en-US" sz="900" b="1" dirty="0" err="1" smtClean="0"/>
                        <a:t>Tx</a:t>
                      </a:r>
                      <a:r>
                        <a:rPr lang="en-US" sz="900" b="1" baseline="0" dirty="0" smtClean="0"/>
                        <a:t> Antenna</a:t>
                      </a:r>
                    </a:p>
                    <a:p>
                      <a:pPr algn="ctr"/>
                      <a:r>
                        <a:rPr lang="en-US" sz="900" b="1" baseline="0" dirty="0" smtClean="0"/>
                        <a:t> # 2</a:t>
                      </a:r>
                      <a:endParaRPr 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P(2,1)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P(2,2)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.  .  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P(2, N2+N3)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  <a:tr h="572347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  <a:endParaRPr 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.</a:t>
                      </a:r>
                    </a:p>
                    <a:p>
                      <a:pPr algn="ctr"/>
                      <a:r>
                        <a:rPr lang="en-US" sz="900" dirty="0" smtClean="0"/>
                        <a:t>      .    </a:t>
                      </a:r>
                    </a:p>
                    <a:p>
                      <a:pPr algn="ctr"/>
                      <a:r>
                        <a:rPr lang="en-US" sz="900" dirty="0" smtClean="0"/>
                        <a:t>            .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5363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5363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5363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  <a:tr h="359678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Global </a:t>
                      </a:r>
                      <a:r>
                        <a:rPr lang="en-US" sz="900" b="1" dirty="0" err="1" smtClean="0"/>
                        <a:t>Tx</a:t>
                      </a:r>
                      <a:r>
                        <a:rPr lang="en-US" sz="900" b="1" baseline="0" dirty="0" smtClean="0"/>
                        <a:t> Antenna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 smtClean="0"/>
                        <a:t> # </a:t>
                      </a:r>
                      <a:r>
                        <a:rPr lang="en-US" sz="900" b="1" dirty="0" smtClean="0"/>
                        <a:t>(N2+N3)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P(N2+N3,1)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P(N2+N3,2)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.  .  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P(N2+N3, N2+N3)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846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Option 2a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Option 2a reduces the number NDPAs and NDPs compared to sequential sounding. </a:t>
            </a:r>
          </a:p>
          <a:p>
            <a:pPr lvl="1"/>
            <a:r>
              <a:rPr lang="en-US" dirty="0" smtClean="0"/>
              <a:t>Similar sounding approach as in 11ax </a:t>
            </a:r>
          </a:p>
          <a:p>
            <a:r>
              <a:rPr lang="en-US" dirty="0" smtClean="0"/>
              <a:t>Cons:</a:t>
            </a:r>
          </a:p>
          <a:p>
            <a:pPr lvl="1"/>
            <a:r>
              <a:rPr lang="en-US" dirty="0" smtClean="0"/>
              <a:t>Not high efficiency: A lot of BE-LTFS needs to be transmitted</a:t>
            </a:r>
          </a:p>
          <a:p>
            <a:pPr lvl="2"/>
            <a:r>
              <a:rPr lang="en-US" dirty="0" smtClean="0"/>
              <a:t>2x LTFs can be used to reduce sounding overhead</a:t>
            </a:r>
          </a:p>
          <a:p>
            <a:pPr lvl="1"/>
            <a:r>
              <a:rPr lang="en-US" dirty="0" smtClean="0"/>
              <a:t>Large P matrix which increases the complexity of channel estimation and CFO estimation and correction.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54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</a:t>
            </a:r>
            <a:r>
              <a:rPr lang="en-US" dirty="0" smtClean="0"/>
              <a:t>2b: Subcarrier Interleaved LTFs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Local Antenna Indexing: For example, as shown in the following figure, there are two  sounding APs: AP 2 with N2 antennas and AP 3 with N3 antennas.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Subecarrier</a:t>
            </a:r>
            <a:r>
              <a:rPr lang="en-US" dirty="0" smtClean="0"/>
              <a:t> </a:t>
            </a:r>
            <a:r>
              <a:rPr lang="en-US" dirty="0"/>
              <a:t>Interleaved LTFs : Each sounding APs send LTFs on its allocated subcarriers.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0405" y="2667000"/>
            <a:ext cx="4749166" cy="13114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4953000"/>
            <a:ext cx="6492408" cy="1270879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828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24000"/>
                <a:ext cx="7772400" cy="4495800"/>
              </a:xfrm>
            </p:spPr>
            <p:txBody>
              <a:bodyPr/>
              <a:lstStyle/>
              <a:p>
                <a:r>
                  <a:rPr lang="en-US" dirty="0"/>
                  <a:t>Non-pilot subcarriers of each LTF are allocated among the sounding APs such </a:t>
                </a:r>
                <a:r>
                  <a:rPr lang="en-US" dirty="0" smtClean="0"/>
                  <a:t>that each </a:t>
                </a:r>
                <a:r>
                  <a:rPr lang="en-US" dirty="0"/>
                  <a:t>non-pilot is only allocated to one AP. </a:t>
                </a:r>
                <a:endParaRPr lang="en-US" dirty="0" smtClean="0"/>
              </a:p>
              <a:p>
                <a:pPr lvl="1"/>
                <a:r>
                  <a:rPr lang="en-US" sz="1600" dirty="0" smtClean="0">
                    <a:latin typeface="+mj-lt"/>
                  </a:rPr>
                  <a:t>The </a:t>
                </a:r>
                <a:r>
                  <a:rPr lang="en-US" sz="1600" dirty="0">
                    <a:latin typeface="+mj-lt"/>
                  </a:rPr>
                  <a:t>transmit signal are </a:t>
                </a:r>
                <a:r>
                  <a:rPr lang="en-US" sz="1600" dirty="0" smtClean="0">
                    <a:latin typeface="+mj-lt"/>
                  </a:rPr>
                  <a:t>multiplied by </a:t>
                </a:r>
                <a:r>
                  <a:rPr lang="en-US" sz="1600" dirty="0">
                    <a:latin typeface="+mj-lt"/>
                  </a:rPr>
                  <a:t>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i="1" dirty="0" smtClean="0">
                        <a:latin typeface="Cambria Math" panose="02040503050406030204" pitchFamily="18" charset="0"/>
                      </a:rPr>
                      <m:t>max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2, 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3) ×</m:t>
                    </m:r>
                  </m:oMath>
                </a14:m>
                <a:r>
                  <a:rPr lang="en-US" sz="16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i="1" dirty="0" smtClean="0">
                        <a:latin typeface="Cambria Math" panose="02040503050406030204" pitchFamily="18" charset="0"/>
                      </a:rPr>
                      <m:t>max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2,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3)</m:t>
                    </m:r>
                  </m:oMath>
                </a14:m>
                <a:r>
                  <a:rPr lang="en-US" sz="1600" dirty="0">
                    <a:latin typeface="+mj-lt"/>
                  </a:rPr>
                  <a:t> matrix </a:t>
                </a:r>
                <a:r>
                  <a:rPr lang="en-US" sz="1600" dirty="0" smtClean="0">
                    <a:latin typeface="+mj-lt"/>
                  </a:rPr>
                  <a:t>P</a:t>
                </a:r>
              </a:p>
              <a:p>
                <a:pPr lvl="1"/>
                <a:r>
                  <a:rPr lang="en-US" sz="1600" dirty="0">
                    <a:latin typeface="+mj-lt"/>
                  </a:rPr>
                  <a:t>For example, </a:t>
                </a:r>
                <a:r>
                  <a:rPr lang="en-US" sz="1600" dirty="0" smtClean="0">
                    <a:latin typeface="+mj-lt"/>
                  </a:rPr>
                  <a:t>if there are two sounding APs, then</a:t>
                </a:r>
              </a:p>
              <a:p>
                <a:pPr lvl="2"/>
                <a:r>
                  <a:rPr lang="en-US" sz="1400" dirty="0" smtClean="0">
                    <a:latin typeface="+mj-lt"/>
                  </a:rPr>
                  <a:t>The odd-indexed subcarriers (subcarriers in green color) are </a:t>
                </a:r>
                <a:r>
                  <a:rPr lang="en-US" sz="1400" dirty="0">
                    <a:latin typeface="+mj-lt"/>
                  </a:rPr>
                  <a:t>allocated to </a:t>
                </a:r>
                <a:r>
                  <a:rPr lang="en-US" sz="1400" dirty="0" smtClean="0">
                    <a:latin typeface="+mj-lt"/>
                  </a:rPr>
                  <a:t>one sounding AP </a:t>
                </a:r>
              </a:p>
              <a:p>
                <a:pPr lvl="2"/>
                <a:r>
                  <a:rPr lang="en-US" sz="1400" dirty="0" smtClean="0">
                    <a:latin typeface="+mj-lt"/>
                  </a:rPr>
                  <a:t>The even-indexed subcarriers (</a:t>
                </a:r>
                <a:r>
                  <a:rPr lang="en-US" sz="1400" dirty="0"/>
                  <a:t>subcarriers in </a:t>
                </a:r>
                <a:r>
                  <a:rPr lang="en-US" sz="1400" dirty="0" smtClean="0"/>
                  <a:t>red color) </a:t>
                </a:r>
                <a:r>
                  <a:rPr lang="en-US" sz="1400" dirty="0" smtClean="0">
                    <a:latin typeface="+mj-lt"/>
                  </a:rPr>
                  <a:t>are </a:t>
                </a:r>
                <a:r>
                  <a:rPr lang="en-US" sz="1400" dirty="0">
                    <a:latin typeface="+mj-lt"/>
                  </a:rPr>
                  <a:t>allocated to </a:t>
                </a:r>
                <a:r>
                  <a:rPr lang="en-US" sz="1400" dirty="0" smtClean="0">
                    <a:latin typeface="+mj-lt"/>
                  </a:rPr>
                  <a:t>the other sounding AP. </a:t>
                </a:r>
                <a:endParaRPr lang="en-US" sz="14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24000"/>
                <a:ext cx="7772400" cy="4495800"/>
              </a:xfrm>
              <a:blipFill rotWithShape="0">
                <a:blip r:embed="rId2" cstate="print"/>
                <a:stretch>
                  <a:fillRect l="-706" t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2b: Subcarrier Interleaved LTFs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4033321"/>
            <a:ext cx="2314768" cy="914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38200" y="3597601"/>
            <a:ext cx="5002032" cy="1777214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8046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98419</TotalTime>
  <Words>1038</Words>
  <Application>Microsoft Office PowerPoint</Application>
  <PresentationFormat>On-screen Show (4:3)</PresentationFormat>
  <Paragraphs>189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Cambria Math</vt:lpstr>
      <vt:lpstr>Times New Roman</vt:lpstr>
      <vt:lpstr>802-11-Submission</vt:lpstr>
      <vt:lpstr>Joint Sounding for Multi-AP Systems</vt:lpstr>
      <vt:lpstr>Channel Sounding for Multi-AP systems</vt:lpstr>
      <vt:lpstr>Option 1: Sequential channel sounding</vt:lpstr>
      <vt:lpstr>Option 2: Joint channel sounding</vt:lpstr>
      <vt:lpstr>Option 2a: 11ax-like LTFs</vt:lpstr>
      <vt:lpstr>Option 2a: 11ax-like LTFs (continues)</vt:lpstr>
      <vt:lpstr>Pros and Cons of Option 2a</vt:lpstr>
      <vt:lpstr>Option 2b: Subcarrier Interleaved LTFs</vt:lpstr>
      <vt:lpstr>Option 2b: Subcarrier Interleaved LTFs</vt:lpstr>
      <vt:lpstr>Pros of option 2b</vt:lpstr>
      <vt:lpstr>Simulation Results</vt:lpstr>
      <vt:lpstr>11ax like LTFs with perfect synchronization</vt:lpstr>
      <vt:lpstr>11ax like LTFs with residual synchronization errors </vt:lpstr>
      <vt:lpstr>Subcarrier Interleaved LTFs with perfect synchronization</vt:lpstr>
      <vt:lpstr>Subcarrier Interleaved LTFs with residual synchronization errors</vt:lpstr>
      <vt:lpstr>Performance with residual synchronization errors and receive power difference</vt:lpstr>
      <vt:lpstr>Straw Poll #1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129</cp:revision>
  <cp:lastPrinted>1998-02-10T13:28:06Z</cp:lastPrinted>
  <dcterms:created xsi:type="dcterms:W3CDTF">2007-05-21T21:00:37Z</dcterms:created>
  <dcterms:modified xsi:type="dcterms:W3CDTF">2019-09-14T04:16:01Z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