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1" r:id="rId4"/>
    <p:sldId id="275" r:id="rId5"/>
    <p:sldId id="261" r:id="rId6"/>
    <p:sldId id="274" r:id="rId7"/>
    <p:sldId id="276" r:id="rId8"/>
    <p:sldId id="268" r:id="rId9"/>
    <p:sldId id="27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4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Microsoft_Visio_2003-2010_Drawing1.vsd"/><Relationship Id="rId7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Visio_2003-2010_Drawing2.vsd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package" Target="../embeddings/Microsoft_Visio_Drawing2.vsd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for coordinated OFDMA in </a:t>
            </a:r>
            <a:r>
              <a:rPr lang="en-US" altLang="zh-CN"/>
              <a:t>multi-AP </a:t>
            </a:r>
            <a:r>
              <a:rPr lang="en-US" altLang="zh-CN" smtClean="0"/>
              <a:t>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2019-08-02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3620"/>
              </p:ext>
            </p:extLst>
          </p:nvPr>
        </p:nvGraphicFramePr>
        <p:xfrm>
          <a:off x="1219198" y="2821146"/>
          <a:ext cx="6629400" cy="1940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Yiqing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/>
              <a:t>M</a:t>
            </a:r>
            <a:r>
              <a:rPr lang="en-US" sz="1600" b="0" dirty="0" smtClean="0"/>
              <a:t>ulti-AP operation is considered as a major candidate feature for 802.11be </a:t>
            </a:r>
            <a:r>
              <a:rPr lang="en-GB" sz="1600" b="0" dirty="0" smtClean="0"/>
              <a:t>[1].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b="0" dirty="0" smtClean="0"/>
              <a:t>There are four modes of Multi-AP operation that are under discussion in EHT SG and </a:t>
            </a:r>
            <a:r>
              <a:rPr lang="en-GB" altLang="zh-CN" sz="1600" b="0" dirty="0" err="1" smtClean="0"/>
              <a:t>TGbe</a:t>
            </a:r>
            <a:r>
              <a:rPr lang="en-GB" altLang="zh-CN" sz="1600" b="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dirty="0" smtClean="0"/>
              <a:t>Coordinated BF [2][3][5][7][8]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b="0" dirty="0" smtClean="0"/>
              <a:t>Coordinated OFDMA [2][3][8]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dirty="0" smtClean="0"/>
              <a:t>Coordinated SR [4][9]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200" b="0" dirty="0" smtClean="0"/>
              <a:t>Joint transmission [2][3][5][6][10][11]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b="0" dirty="0" smtClean="0"/>
              <a:t>Among the four modes, </a:t>
            </a:r>
            <a:r>
              <a:rPr lang="en-US" sz="1600" b="0" dirty="0"/>
              <a:t>Coordinated OFDMA has been proposed </a:t>
            </a:r>
            <a:r>
              <a:rPr lang="en-US" sz="1600" b="0" dirty="0" smtClean="0"/>
              <a:t>without simulation results, while other three modes are demonstrated by simulation results to show performance gain in different scenarios </a:t>
            </a:r>
            <a:r>
              <a:rPr lang="en-GB" sz="1600" b="0" smtClean="0"/>
              <a:t>[4-11</a:t>
            </a:r>
            <a:r>
              <a:rPr lang="en-GB" altLang="zh-CN" sz="1600" b="0" smtClean="0"/>
              <a:t>].</a:t>
            </a:r>
            <a:endParaRPr lang="en-GB" altLang="zh-CN" sz="1600" b="0" dirty="0" smtClean="0"/>
          </a:p>
          <a:p>
            <a:pPr>
              <a:buFont typeface="Arial" pitchFamily="34" charset="0"/>
              <a:buChar char="•"/>
            </a:pPr>
            <a:r>
              <a:rPr lang="en-GB" altLang="zh-CN" sz="1600" b="0" dirty="0" smtClean="0"/>
              <a:t>In this contribution, we evaluate the performance of coordinated OFDMA by system level simulation results.</a:t>
            </a:r>
            <a:endParaRPr lang="en-US" altLang="zh-CN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274775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We consider a two-BSS scenario (e.g., home environment), where two APs are 20 meters away from each other.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>
                <a:cs typeface="+mn-cs"/>
              </a:rPr>
              <a:t>In each BSS, there is one STA randomly placed in the coverage range of each AP.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Total bandwidth: 160MHz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>
                <a:cs typeface="+mn-cs"/>
              </a:rPr>
              <a:t>Packet size: 1500bytes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A-MPDU: 64 (Maximum)</a:t>
            </a:r>
            <a:endParaRPr lang="en-US" altLang="zh-CN" sz="1600" b="0" dirty="0" smtClean="0">
              <a:cs typeface="+mn-cs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MCS: 9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err="1" smtClean="0"/>
              <a:t>Nsts</a:t>
            </a:r>
            <a:r>
              <a:rPr lang="en-US" altLang="zh-CN" sz="1600" b="0" dirty="0" smtClean="0"/>
              <a:t>: 1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2575034" y="4114800"/>
            <a:ext cx="1981200" cy="184303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572000" y="4114800"/>
            <a:ext cx="1981200" cy="184303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096778"/>
              </p:ext>
            </p:extLst>
          </p:nvPr>
        </p:nvGraphicFramePr>
        <p:xfrm>
          <a:off x="3444983" y="4666217"/>
          <a:ext cx="241302" cy="71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Visio" r:id="rId3" imgW="457200" imgH="1371600" progId="Visio.Drawing.11">
                  <p:embed/>
                </p:oleObj>
              </mc:Choice>
              <mc:Fallback>
                <p:oleObj name="Visio" r:id="rId3" imgW="457200" imgH="13716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983" y="4666217"/>
                        <a:ext cx="241302" cy="7140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134768"/>
              </p:ext>
            </p:extLst>
          </p:nvPr>
        </p:nvGraphicFramePr>
        <p:xfrm>
          <a:off x="5443698" y="4663591"/>
          <a:ext cx="241302" cy="71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Visio" r:id="rId5" imgW="457200" imgH="1371600" progId="Visio.Drawing.11">
                  <p:embed/>
                </p:oleObj>
              </mc:Choice>
              <mc:Fallback>
                <p:oleObj name="Visio" r:id="rId5" imgW="457200" imgH="13716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698" y="4663591"/>
                        <a:ext cx="241302" cy="7140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404614"/>
              </p:ext>
            </p:extLst>
          </p:nvPr>
        </p:nvGraphicFramePr>
        <p:xfrm>
          <a:off x="4060708" y="5417318"/>
          <a:ext cx="225047" cy="506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Visio" r:id="rId7" imgW="380905" imgH="857250" progId="Visio.Drawing.15">
                  <p:embed/>
                </p:oleObj>
              </mc:Choice>
              <mc:Fallback>
                <p:oleObj name="Visio" r:id="rId7" imgW="380905" imgH="857250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708" y="5417318"/>
                        <a:ext cx="225047" cy="506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0608"/>
              </p:ext>
            </p:extLst>
          </p:nvPr>
        </p:nvGraphicFramePr>
        <p:xfrm>
          <a:off x="4768543" y="4274318"/>
          <a:ext cx="225047" cy="506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Visio" r:id="rId9" imgW="380905" imgH="857250" progId="Visio.Drawing.15">
                  <p:embed/>
                </p:oleObj>
              </mc:Choice>
              <mc:Fallback>
                <p:oleObj name="Visio" r:id="rId9" imgW="380905" imgH="8572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543" y="4274318"/>
                        <a:ext cx="225047" cy="5063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下箭头 12"/>
          <p:cNvSpPr/>
          <p:nvPr/>
        </p:nvSpPr>
        <p:spPr bwMode="auto">
          <a:xfrm rot="19235851">
            <a:off x="3774615" y="5033485"/>
            <a:ext cx="209201" cy="457202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下箭头 14"/>
          <p:cNvSpPr/>
          <p:nvPr/>
        </p:nvSpPr>
        <p:spPr bwMode="auto">
          <a:xfrm rot="8285689">
            <a:off x="5090827" y="4602577"/>
            <a:ext cx="229574" cy="448927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74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131717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Traffic Model: Burst traffic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cs typeface="+mn-cs"/>
              </a:rPr>
              <a:t>Packets arrive in the form of bursts, for each burst, there are 400 packets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cs typeface="+mn-cs"/>
              </a:rPr>
              <a:t>Packets are assumed to arrive at the beginning of each burst, all arrive at the same time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cs typeface="+mn-cs"/>
              </a:rPr>
              <a:t>The traffic data rate affects the burst interval: the higher traffic data rate, the shorter burst interval</a:t>
            </a: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685800" y="3962400"/>
            <a:ext cx="7848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832867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900949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969031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1037113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1299718" y="3660775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25653" y="365442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…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63895" y="397274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Burst 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2787790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2855872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2923954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2992036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3254641" y="3660775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980576" y="365442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…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718818" y="397274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Burst 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742713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4810795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4878877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4946959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5209564" y="3660775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935499" y="365442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…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673741" y="397274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Burst 3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620000" y="360844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……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>
            <a:off x="832867" y="3378527"/>
            <a:ext cx="0" cy="2758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>
            <a:off x="2787790" y="3378527"/>
            <a:ext cx="0" cy="2758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H="1">
            <a:off x="854183" y="3454727"/>
            <a:ext cx="3650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>
            <a:off x="2402790" y="3454727"/>
            <a:ext cx="3493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文本框 48"/>
          <p:cNvSpPr txBox="1"/>
          <p:nvPr/>
        </p:nvSpPr>
        <p:spPr>
          <a:xfrm>
            <a:off x="1401161" y="3316149"/>
            <a:ext cx="952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Burst interval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620000" y="394875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……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6756881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6824963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6893045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6961127" y="3657600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7223732" y="3660775"/>
            <a:ext cx="45719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949667" y="365442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…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687909" y="3972744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Burst 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454493" y="4467969"/>
            <a:ext cx="8229600" cy="1689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1600" b="0" kern="0" dirty="0" smtClean="0"/>
              <a:t>Performance Metric: Burst throughput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/>
              <a:t>Burst </a:t>
            </a:r>
            <a:r>
              <a:rPr lang="en-US" altLang="zh-CN" sz="1400" kern="0" dirty="0" smtClean="0"/>
              <a:t>throughput = Number of bits in a burst / (T1 – T0)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kern="0" dirty="0" smtClean="0">
                <a:cs typeface="+mn-cs"/>
              </a:rPr>
              <a:t>T0 is the time that the first bit of the burst comes into the buffer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kern="0" dirty="0" smtClean="0"/>
              <a:t>T1 is the time that the whole burst is transmitted successfully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 smtClean="0"/>
              <a:t>We simulate 150 bursts, and calculate the average burst throughput as the performance metric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kern="0" dirty="0" smtClean="0"/>
              <a:t>Delay (T1 – T0) is also used as a performance  metric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689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ransmission </a:t>
            </a:r>
            <a:r>
              <a:rPr lang="en-US" altLang="zh-CN" dirty="0"/>
              <a:t>P</a:t>
            </a:r>
            <a:r>
              <a:rPr lang="en-US" altLang="zh-CN" dirty="0" smtClean="0"/>
              <a:t>rocedure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28971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800" b="0" dirty="0" smtClean="0"/>
              <a:t>Coordinated OFDMA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>
                <a:cs typeface="+mn-cs"/>
              </a:rPr>
              <a:t>Two APs share the whole 160MHz bandwidth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cs typeface="+mn-cs"/>
              </a:rPr>
              <a:t>Two APs stay on the same primary channel, and contend to access the channel using EDCA.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>
                <a:cs typeface="+mn-cs"/>
              </a:rPr>
              <a:t>When the </a:t>
            </a:r>
            <a:r>
              <a:rPr lang="en-US" altLang="zh-CN" sz="1400" b="0" dirty="0" err="1" smtClean="0">
                <a:cs typeface="+mn-cs"/>
              </a:rPr>
              <a:t>backoff</a:t>
            </a:r>
            <a:r>
              <a:rPr lang="en-US" altLang="zh-CN" sz="1400" b="0" dirty="0" smtClean="0">
                <a:cs typeface="+mn-cs"/>
              </a:rPr>
              <a:t> counter reaches zero, each AP will do the following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>
                <a:cs typeface="+mn-cs"/>
              </a:rPr>
              <a:t>With probability p, the AP will send a slave trigger frame to the other AP to initiate co-OFDMA transmission, where each AP can use 80MHz to do the data transmission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>
                <a:cs typeface="+mn-cs"/>
              </a:rPr>
              <a:t>With probability 1-p, the AP will use the whole 160MHz channel to do the data transmission</a:t>
            </a:r>
            <a:endParaRPr lang="en-US" altLang="zh-CN" sz="1200" b="0" dirty="0">
              <a:cs typeface="+mn-cs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800" b="0" dirty="0" smtClean="0"/>
              <a:t>Baseline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cs typeface="+mn-cs"/>
              </a:rPr>
              <a:t>Two APs will use two different 80MHz channels for data transmissions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cs typeface="+mn-cs"/>
              </a:rPr>
              <a:t>The two 80MHz channels are non-overlapping with each other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44916"/>
              </p:ext>
            </p:extLst>
          </p:nvPr>
        </p:nvGraphicFramePr>
        <p:xfrm>
          <a:off x="1219200" y="4736306"/>
          <a:ext cx="60960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Coordinated 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 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r>
                        <a:rPr lang="en-US" sz="1400" baseline="0" dirty="0" smtClean="0"/>
                        <a:t> channel</a:t>
                      </a:r>
                    </a:p>
                    <a:p>
                      <a:r>
                        <a:rPr lang="en-US" sz="1400" dirty="0" smtClean="0"/>
                        <a:t>No collision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Collision may happen</a:t>
                      </a:r>
                    </a:p>
                    <a:p>
                      <a:r>
                        <a:rPr lang="en-US" sz="1400" dirty="0" smtClean="0"/>
                        <a:t>Slave TF overhead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Maximum bandwidth is limited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When traffic data rate is low, co-OFDMA has a wide dynamic range of burst throughput, depending on the probability of using co-OFDMA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When co-OFDMA is not used, each AP can occupy the whole 160MHz, making it faster to finish the transmission of a burst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When traffic data rate is high, using baseline is slightly better, since the packet loss rate is lower, but there’s not much different between all the </a:t>
            </a:r>
            <a:r>
              <a:rPr lang="en-US" altLang="zh-CN" sz="1600" b="0" dirty="0" smtClean="0"/>
              <a:t>schemes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conclusion, </a:t>
            </a:r>
            <a:r>
              <a:rPr lang="en-US" altLang="zh-CN" sz="1600" b="0" dirty="0"/>
              <a:t>using co-OFDMA with lower probability is better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342000"/>
            <a:ext cx="8721436" cy="313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48" y="3200400"/>
            <a:ext cx="3749966" cy="28141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751012"/>
            <a:ext cx="8229600" cy="14493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Delay is a direct transform of burst throughput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Under </a:t>
            </a:r>
            <a:r>
              <a:rPr lang="en-US" altLang="zh-CN" sz="1600" b="0" dirty="0" smtClean="0"/>
              <a:t>low traffic </a:t>
            </a:r>
            <a:r>
              <a:rPr lang="en-US" altLang="zh-CN" sz="1600" b="0" dirty="0"/>
              <a:t>data rate, </a:t>
            </a:r>
            <a:r>
              <a:rPr lang="en-US" altLang="zh-CN" sz="1600" b="0" dirty="0" smtClean="0"/>
              <a:t>using co-OFDMA with lower probability can provide better delay performance, because </a:t>
            </a:r>
            <a:r>
              <a:rPr lang="en-US" altLang="zh-CN" sz="1600" b="0" dirty="0"/>
              <a:t>using wider bandwidth can reduce the delay significantly; </a:t>
            </a:r>
            <a:endParaRPr lang="en-US" altLang="zh-CN" sz="1600" b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sz="1600" b="0" dirty="0" smtClean="0"/>
              <a:t>Under high </a:t>
            </a:r>
            <a:r>
              <a:rPr lang="en-US" altLang="zh-CN" sz="1600" b="0" dirty="0"/>
              <a:t>traffic data </a:t>
            </a:r>
            <a:r>
              <a:rPr lang="en-US" altLang="zh-CN" sz="1600" b="0" dirty="0" smtClean="0"/>
              <a:t>rate, </a:t>
            </a:r>
            <a:r>
              <a:rPr lang="en-US" altLang="zh-CN" sz="1600" b="0" dirty="0"/>
              <a:t>baseline is slightly better, but there are not much difference </a:t>
            </a:r>
            <a:r>
              <a:rPr lang="en-US" altLang="zh-CN" sz="1600" b="0" dirty="0" smtClean="0"/>
              <a:t>among all </a:t>
            </a:r>
            <a:r>
              <a:rPr lang="en-US" altLang="zh-CN" sz="1600" b="0" dirty="0"/>
              <a:t>the schemes. </a:t>
            </a:r>
          </a:p>
        </p:txBody>
      </p:sp>
      <p:sp>
        <p:nvSpPr>
          <p:cNvPr id="7" name="椭圆 6"/>
          <p:cNvSpPr/>
          <p:nvPr/>
        </p:nvSpPr>
        <p:spPr bwMode="auto">
          <a:xfrm>
            <a:off x="1066800" y="5410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连接符 8"/>
          <p:cNvCxnSpPr>
            <a:stCxn id="7" idx="1"/>
          </p:cNvCxnSpPr>
          <p:nvPr/>
        </p:nvCxnSpPr>
        <p:spPr bwMode="auto">
          <a:xfrm flipV="1">
            <a:off x="1200711" y="3352801"/>
            <a:ext cx="4209489" cy="21243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/>
          <p:cNvCxnSpPr>
            <a:stCxn id="7" idx="4"/>
          </p:cNvCxnSpPr>
          <p:nvPr/>
        </p:nvCxnSpPr>
        <p:spPr bwMode="auto">
          <a:xfrm flipV="1">
            <a:off x="1524000" y="5638800"/>
            <a:ext cx="388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221" y="3200400"/>
            <a:ext cx="3749964" cy="281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evaluate the performance of co-OFDMA by system level simulation results in home environment.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The results show that using co-OFDMA with higher probability does not provide much performance </a:t>
            </a:r>
            <a:r>
              <a:rPr lang="en-US" altLang="zh-CN" dirty="0" smtClean="0"/>
              <a:t>gain regarding burst throughput and latency, </a:t>
            </a:r>
            <a:r>
              <a:rPr lang="en-US" altLang="zh-CN" dirty="0" smtClean="0"/>
              <a:t>conversely, using co-OFDMA with lower probability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better</a:t>
            </a:r>
            <a:r>
              <a:rPr lang="en-US" altLang="zh-CN" dirty="0" smtClean="0"/>
              <a:t>.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It is encouraged for people to do more simulation on co-OFDMA to show the performance gain.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11-18-1231-06-0eht-eht-draft-proposed-par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11-18-1576-01-0eht-considerations-on-ap-coordination</a:t>
            </a:r>
            <a:endParaRPr lang="en-US" sz="1800" dirty="0" smtClean="0"/>
          </a:p>
          <a:p>
            <a:r>
              <a:rPr lang="en-US" sz="1800" dirty="0" smtClean="0"/>
              <a:t>[3] </a:t>
            </a:r>
            <a:r>
              <a:rPr lang="en-US" sz="1800" dirty="0"/>
              <a:t>11-18-1509-00-0eht-features-for-multi-ap-coordination</a:t>
            </a:r>
          </a:p>
          <a:p>
            <a:r>
              <a:rPr lang="en-US" sz="1800" dirty="0" smtClean="0"/>
              <a:t>[4] 11-19-801-00-0eht-ap-coordination-in-eht</a:t>
            </a:r>
          </a:p>
          <a:p>
            <a:r>
              <a:rPr lang="en-US" sz="1800" dirty="0" smtClean="0"/>
              <a:t>[5] </a:t>
            </a:r>
            <a:r>
              <a:rPr lang="en-US" sz="1800" dirty="0"/>
              <a:t>11-18-1510-01-0eht-ap-coordinated-beamforming-for-eht</a:t>
            </a:r>
          </a:p>
          <a:p>
            <a:r>
              <a:rPr lang="en-US" sz="1800" dirty="0" smtClean="0"/>
              <a:t>[</a:t>
            </a:r>
            <a:r>
              <a:rPr lang="en-US" sz="1800" dirty="0"/>
              <a:t>6</a:t>
            </a:r>
            <a:r>
              <a:rPr lang="en-US" sz="1800" dirty="0" smtClean="0"/>
              <a:t>] </a:t>
            </a:r>
            <a:r>
              <a:rPr lang="en-US" sz="1800" dirty="0"/>
              <a:t>11-19-0800-00-00be-joint-processing-mu-mimo-update</a:t>
            </a:r>
          </a:p>
          <a:p>
            <a:r>
              <a:rPr lang="en-US" sz="1800" dirty="0" smtClean="0"/>
              <a:t>[7] </a:t>
            </a:r>
            <a:r>
              <a:rPr lang="en-US" sz="1800" dirty="0"/>
              <a:t>11-19-0638-00-00be-nulling-and-coordinated-beamforming</a:t>
            </a:r>
          </a:p>
          <a:p>
            <a:r>
              <a:rPr lang="en-US" altLang="ko-KR" sz="1800" dirty="0" smtClean="0"/>
              <a:t>[8] </a:t>
            </a:r>
            <a:r>
              <a:rPr lang="en-US" sz="1800" dirty="0"/>
              <a:t>11-18-1155-01-0eht-</a:t>
            </a:r>
            <a:r>
              <a:rPr lang="en-US" altLang="ko-KR" sz="1800" dirty="0"/>
              <a:t>Multi-AP Enhancement and Multi-Band Operations</a:t>
            </a:r>
          </a:p>
          <a:p>
            <a:r>
              <a:rPr lang="en-US" sz="1800" dirty="0" smtClean="0"/>
              <a:t>[9]</a:t>
            </a:r>
            <a:r>
              <a:rPr lang="en-US" altLang="ko-KR" sz="1800" dirty="0" smtClean="0"/>
              <a:t> </a:t>
            </a:r>
            <a:r>
              <a:rPr lang="en-US" sz="1800" dirty="0"/>
              <a:t>11-19-0071-00-0eht-</a:t>
            </a:r>
            <a:r>
              <a:rPr lang="en-US" altLang="ko-KR" sz="1800" dirty="0"/>
              <a:t>Coordinated Multi-AP Transmission for EHT</a:t>
            </a:r>
            <a:endParaRPr lang="en-US" sz="1800" dirty="0"/>
          </a:p>
          <a:p>
            <a:r>
              <a:rPr lang="en-US" sz="1800" dirty="0" smtClean="0"/>
              <a:t>[10] 11-19-0763-00-00be-measurements-for-distributed-mu-mimo</a:t>
            </a:r>
          </a:p>
          <a:p>
            <a:r>
              <a:rPr lang="en-US" sz="1800" dirty="0"/>
              <a:t>[</a:t>
            </a:r>
            <a:r>
              <a:rPr lang="en-US" sz="1800" dirty="0" smtClean="0"/>
              <a:t>11] </a:t>
            </a:r>
            <a:r>
              <a:rPr lang="en-US" sz="1800" dirty="0"/>
              <a:t>11-19-0779-01-00be-performance-investigation-on-multi-ap-transmission</a:t>
            </a:r>
          </a:p>
          <a:p>
            <a:endParaRPr 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144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37558</TotalTime>
  <Words>795</Words>
  <Application>Microsoft Office PowerPoint</Application>
  <PresentationFormat>全屏显示(4:3)</PresentationFormat>
  <Paragraphs>110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宋体</vt:lpstr>
      <vt:lpstr>Arial</vt:lpstr>
      <vt:lpstr>Times New Roman</vt:lpstr>
      <vt:lpstr>Wingdings</vt:lpstr>
      <vt:lpstr>Office Theme</vt:lpstr>
      <vt:lpstr>Visio</vt:lpstr>
      <vt:lpstr>Simulation Results for coordinated OFDMA in multi-AP operation</vt:lpstr>
      <vt:lpstr>Introduction</vt:lpstr>
      <vt:lpstr>Simulation Scenario</vt:lpstr>
      <vt:lpstr>Simulation Scenario</vt:lpstr>
      <vt:lpstr>Transmission Procedure</vt:lpstr>
      <vt:lpstr>Simulation Results</vt:lpstr>
      <vt:lpstr>Simulation Results</vt:lpstr>
      <vt:lpstr>Conclusion</vt:lpstr>
      <vt:lpstr>Reference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1068</cp:revision>
  <cp:lastPrinted>1601-01-01T00:00:00Z</cp:lastPrinted>
  <dcterms:created xsi:type="dcterms:W3CDTF">2015-10-31T00:33:08Z</dcterms:created>
  <dcterms:modified xsi:type="dcterms:W3CDTF">2019-09-15T14:56:11Z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(3)I7VgGoxfTP9SuYgkfYFA9u3W/mqp/Js1C3hEGmnymWKHcCdVSu7r8AM5lywTMqJLWMUfa5yT
0myivBy24VhSqZctaiOoOzXeBEWZIGeuiybYMcdQ7CubK3zQlORfehRRpxd54jOmzWKwdZ3K
NWABbDH88u8H/Zj0OscKjaagxwl99NO6lkJY5eAF1R394aH7R3xhMbUqw9l474FuGn2ZYTjn
FhNKTbPI3zPXYtxFmH</vt:lpwstr>
  </property>
  <property fmtid="{D5CDD505-2E9C-101B-9397-08002B2CF9AE}" pid="3" name="_2015_ms_pID_7253431">
    <vt:lpwstr>2RzO2/wJ2VdFXbNZ5P1DtQf5RGCJR3hnXrS3qIpqT7Y+/NEu4ej9LU
IarRLUW2wcIV/7ct7J5TX9JaJgXIv7FuhyPWF85ZIfB/TLRohne27tjbJwjH1afIQyPGvf3N
jvGMMCVAq072XAmK66ZWq8iT51nu8mrZrjuvs7GgvMzK3k2ZX1EcArjndjSLX6gnd9pqPMhh
BNtt3VrP+sHjsq8w9Q9UoTWmEKIywyvR3Yja</vt:lpwstr>
  </property>
  <property fmtid="{D5CDD505-2E9C-101B-9397-08002B2CF9AE}" pid="4" name="_2015_ms_pID_7253432">
    <vt:lpwstr>rfU2WjnTSy+nQsm0h62Lwwg=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1567690197</vt:lpwstr>
  </property>
</Properties>
</file>