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8" r:id="rId2"/>
    <p:sldId id="589" r:id="rId3"/>
    <p:sldId id="629" r:id="rId4"/>
    <p:sldId id="641" r:id="rId5"/>
    <p:sldId id="600" r:id="rId6"/>
    <p:sldId id="605" r:id="rId7"/>
    <p:sldId id="622" r:id="rId8"/>
    <p:sldId id="644" r:id="rId9"/>
    <p:sldId id="645" r:id="rId10"/>
    <p:sldId id="646" r:id="rId11"/>
    <p:sldId id="647" r:id="rId12"/>
    <p:sldId id="627" r:id="rId13"/>
    <p:sldId id="635" r:id="rId14"/>
    <p:sldId id="648" r:id="rId15"/>
    <p:sldId id="634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gurd Schelstraete" initials="SS" lastIdx="8" clrIdx="0">
    <p:extLst>
      <p:ext uri="{19B8F6BF-5375-455C-9EA6-DF929625EA0E}">
        <p15:presenceInfo xmlns:p15="http://schemas.microsoft.com/office/powerpoint/2012/main" userId="S-1-5-21-3741498948-325809199-1533977599-51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5400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0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1" y="332601"/>
            <a:ext cx="962660" cy="276999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Nov, 2018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1" y="1288452"/>
            <a:ext cx="8235950" cy="47709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2547922" y="6439392"/>
            <a:ext cx="609462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75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fld id="{BAB6926E-925F-418B-9C9A-777006A36388}" type="datetime1">
              <a:rPr lang="en-US" smtClean="0"/>
              <a:pPr/>
              <a:t>9/13/2019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7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2547922" y="6439392"/>
            <a:ext cx="609462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75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fld id="{BAB6926E-925F-418B-9C9A-777006A36388}" type="datetime1">
              <a:rPr lang="en-US" smtClean="0"/>
              <a:pPr/>
              <a:t>9/13/2019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4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802.11-19/1589r0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(Quantenna)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9"/>
            <a:ext cx="7772400" cy="893423"/>
          </a:xfrm>
        </p:spPr>
        <p:txBody>
          <a:bodyPr/>
          <a:lstStyle/>
          <a:p>
            <a:r>
              <a:rPr lang="en-US" sz="3200" b="0" dirty="0"/>
              <a:t>What Should be the HARQ Unit and Why?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24798"/>
              </p:ext>
            </p:extLst>
          </p:nvPr>
        </p:nvGraphicFramePr>
        <p:xfrm>
          <a:off x="331065" y="350520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Quantenna Communications, division of ON Semi.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D075FED8-BC10-413B-8057-27F460F21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BF6C11B-B3FA-4718-B225-27157D760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B7608-E231-42FA-A5B9-3334466A5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MPDU is a MAC construct</a:t>
            </a:r>
          </a:p>
          <a:p>
            <a:pPr lvl="1"/>
            <a:r>
              <a:rPr lang="en-US" dirty="0"/>
              <a:t>Not identifiable on PHY layer</a:t>
            </a:r>
          </a:p>
          <a:p>
            <a:r>
              <a:rPr lang="en-US" dirty="0"/>
              <a:t>When handled by the MAC, retransmitted MPDUs:</a:t>
            </a:r>
          </a:p>
          <a:p>
            <a:pPr lvl="1"/>
            <a:r>
              <a:rPr lang="en-US" dirty="0"/>
              <a:t>don’t have the same bit content</a:t>
            </a:r>
          </a:p>
          <a:p>
            <a:pPr lvl="1"/>
            <a:r>
              <a:rPr lang="en-US" dirty="0"/>
              <a:t>don’t map to the same codewords as the original transmission</a:t>
            </a:r>
          </a:p>
          <a:p>
            <a:r>
              <a:rPr lang="en-US" dirty="0"/>
              <a:t>Even an entire A-MDPU retransmission does not result in the same bit stream on the PHY layer (PSDU)</a:t>
            </a:r>
          </a:p>
          <a:p>
            <a:r>
              <a:rPr lang="en-US" dirty="0"/>
              <a:t>Combining (both CC and IR) is closely tied to error correction and happens at the PHY level</a:t>
            </a:r>
          </a:p>
          <a:p>
            <a:pPr lvl="1"/>
            <a:r>
              <a:rPr lang="en-US" dirty="0"/>
              <a:t>MDPUs do not have self-contained FEC unit</a:t>
            </a:r>
          </a:p>
          <a:p>
            <a:pPr lvl="1"/>
            <a:r>
              <a:rPr lang="en-US" dirty="0"/>
              <a:t>No consistent mapping between MPDUs and CWs</a:t>
            </a:r>
          </a:p>
          <a:p>
            <a:pPr lvl="2"/>
            <a:r>
              <a:rPr lang="en-US" dirty="0"/>
              <a:t>Multiple CW per MPDU</a:t>
            </a:r>
          </a:p>
          <a:p>
            <a:pPr lvl="2"/>
            <a:r>
              <a:rPr lang="en-US" dirty="0"/>
              <a:t>CW can overlap multiple MPDUs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0F2E2-3CA7-4B62-8334-6E2CF1202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3F3A5-ABB9-4227-89E8-58A8B656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4A4165-ED9E-42C8-A16A-4CA897B8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Conclusion: HARQ Unit = Codeword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6A2DB-EB12-4F7B-B49C-18855F2B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85428-3426-4059-B244-F04718B8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B76E2-361E-41B4-8EA3-C66B0DB03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 provides natural unit for HARQ and that is Codeword</a:t>
            </a:r>
          </a:p>
          <a:p>
            <a:r>
              <a:rPr lang="en-US" dirty="0"/>
              <a:t>MPDU as a HARQ unit is a practical impossibility</a:t>
            </a:r>
          </a:p>
          <a:p>
            <a:r>
              <a:rPr lang="en-US" dirty="0"/>
              <a:t>Therefore, we propose to use the codeword as a HARQ unit and perform all simulations and studies with CW level retransmissions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46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7E2742B-44F3-4990-B7D2-BEB6B512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57957E-BBD5-4C84-96D2-B6602745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HARQ unit for 802.11be shall be based on codewords?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436C4-7D83-40D2-B399-A48A0BD70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12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10EEE24-AB8A-4F8B-8954-7BE9CE96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  <p:extLst>
      <p:ext uri="{BB962C8B-B14F-4D97-AF65-F5344CB8AC3E}">
        <p14:creationId xmlns:p14="http://schemas.microsoft.com/office/powerpoint/2010/main" val="663773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A1F8E4C-5191-4CBF-90E0-5C6F1D98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13124-A489-47A7-85BF-9FC093FF3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11-19/0873r1 – HARQ Framing – Imran Latif (Quantenna)</a:t>
            </a:r>
          </a:p>
          <a:p>
            <a:pPr marL="0" indent="0">
              <a:buNone/>
            </a:pPr>
            <a:r>
              <a:rPr lang="en-US" dirty="0"/>
              <a:t>[2] 11-19/1038r1 – HARQ with A-MPDU – Shimi Shilo (Huawei) </a:t>
            </a:r>
          </a:p>
          <a:p>
            <a:pPr marL="0" indent="0">
              <a:buNone/>
            </a:pPr>
            <a:r>
              <a:rPr lang="en-US" dirty="0"/>
              <a:t>[3] 11-19/1131r0 - Consideration on HARQ Unit - </a:t>
            </a:r>
            <a:r>
              <a:rPr lang="en-US" dirty="0" err="1"/>
              <a:t>Taewon</a:t>
            </a:r>
            <a:r>
              <a:rPr lang="en-US" dirty="0"/>
              <a:t> Song (LG Electronics)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7B9C2-BC29-46D2-B4B5-D30F5D00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4670-8E3C-4FA7-BA4A-80AA7502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91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7B9C2-BC29-46D2-B4B5-D30F5D00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3C4670-8E3C-4FA7-BA4A-80AA7502A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13124-A489-47A7-85BF-9FC093FF3A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600200"/>
            <a:ext cx="7772400" cy="44958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Backup Slide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3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4A4165-ED9E-42C8-A16A-4CA897B8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BCC 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6A2DB-EB12-4F7B-B49C-18855F2B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85428-3426-4059-B244-F04718B8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BB76E2-361E-41B4-8EA3-C66B0DB03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slides showed HARQ unit for LDPC encoders</a:t>
            </a:r>
          </a:p>
          <a:p>
            <a:r>
              <a:rPr lang="en-US" dirty="0"/>
              <a:t>However, in BCC there is no notion of codewords</a:t>
            </a:r>
          </a:p>
          <a:p>
            <a:r>
              <a:rPr lang="en-US" dirty="0"/>
              <a:t>BCC has very limited support in 11ax (only 20 MHz)</a:t>
            </a:r>
          </a:p>
          <a:p>
            <a:r>
              <a:rPr lang="en-US" dirty="0"/>
              <a:t>LDPC is the de-facto FEC encoder/decoder for 11ax onwards</a:t>
            </a:r>
          </a:p>
          <a:p>
            <a:r>
              <a:rPr lang="en-US" dirty="0"/>
              <a:t>Therefore,  focus of HARQ for </a:t>
            </a:r>
            <a:r>
              <a:rPr lang="en-US" dirty="0" err="1"/>
              <a:t>TGbe</a:t>
            </a:r>
            <a:r>
              <a:rPr lang="en-US" dirty="0"/>
              <a:t> should be on LDPC</a:t>
            </a:r>
          </a:p>
          <a:p>
            <a:r>
              <a:rPr lang="en-US" dirty="0"/>
              <a:t>It is not necessary to define HARQ for BCC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7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Hybrid-ARQ is a strong candidate feature for </a:t>
            </a:r>
            <a:r>
              <a:rPr lang="en-US" sz="2200" kern="1200" dirty="0" err="1">
                <a:solidFill>
                  <a:prstClr val="black"/>
                </a:solidFill>
                <a:cs typeface="Arial"/>
              </a:rPr>
              <a:t>TGbe</a:t>
            </a:r>
            <a:r>
              <a:rPr lang="en-US" sz="2200" kern="1200" dirty="0">
                <a:solidFill>
                  <a:prstClr val="black"/>
                </a:solidFill>
                <a:cs typeface="Arial"/>
              </a:rPr>
              <a:t>  </a:t>
            </a: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200" kern="1200" dirty="0">
              <a:solidFill>
                <a:prstClr val="black"/>
              </a:solidFill>
              <a:cs typeface="Arial"/>
            </a:endParaRP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Many results (MPDU and CW) have shown the benefits of HARQ </a:t>
            </a: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200" kern="1200" dirty="0">
              <a:solidFill>
                <a:prstClr val="black"/>
              </a:solidFill>
              <a:cs typeface="Arial"/>
            </a:endParaRP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However, the HARQ unit is not defined yet</a:t>
            </a: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200" kern="1200" dirty="0">
              <a:solidFill>
                <a:prstClr val="black"/>
              </a:solidFill>
              <a:cs typeface="Arial"/>
            </a:endParaRP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Definition of HARQ unit is extremely important towards standardization of HARQ</a:t>
            </a: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200" kern="1200" dirty="0">
              <a:solidFill>
                <a:prstClr val="black"/>
              </a:solidFill>
              <a:cs typeface="Arial"/>
            </a:endParaRPr>
          </a:p>
          <a:p>
            <a:pPr marL="302676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200" kern="1200" dirty="0">
                <a:solidFill>
                  <a:prstClr val="black"/>
                </a:solidFill>
                <a:cs typeface="Arial"/>
              </a:rPr>
              <a:t>Therefore, in this presentation we present the HARQ unit which is most practical and natural to HARQ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3741D9E-5DF1-453E-A186-D2BE2BCF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7ACA129-6791-4AAE-A304-ACE1B4CB7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  <p:extLst>
      <p:ext uri="{BB962C8B-B14F-4D97-AF65-F5344CB8AC3E}">
        <p14:creationId xmlns:p14="http://schemas.microsoft.com/office/powerpoint/2010/main" val="328090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4A4165-ED9E-42C8-A16A-4CA897B8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Unit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4611B-E4D2-44EA-B8BB-76E62B70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contributions [2-3] have shown and presented the HARQ unit as an option between the following two:</a:t>
            </a:r>
          </a:p>
          <a:p>
            <a:pPr lvl="1"/>
            <a:r>
              <a:rPr lang="en-US" dirty="0"/>
              <a:t>MPDU </a:t>
            </a:r>
          </a:p>
          <a:p>
            <a:pPr lvl="1"/>
            <a:r>
              <a:rPr lang="en-US" dirty="0"/>
              <a:t>Codeword (CW)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We want to highlight that considering MPDU as a HARQ unit candidate is not even an option</a:t>
            </a:r>
          </a:p>
          <a:p>
            <a:endParaRPr lang="en-US" dirty="0"/>
          </a:p>
          <a:p>
            <a:r>
              <a:rPr lang="en-US" dirty="0"/>
              <a:t>In the layered architecture of 802.11 there is no 1-to-1 mapping between MPDUs and CWs</a:t>
            </a:r>
          </a:p>
          <a:p>
            <a:endParaRPr lang="en-US" dirty="0"/>
          </a:p>
          <a:p>
            <a:r>
              <a:rPr lang="en-US" dirty="0"/>
              <a:t>Hence, CW is the only and most natural candidate for HARQ unit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6A2DB-EB12-4F7B-B49C-18855F2B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85428-3426-4059-B244-F04718B8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1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64A4165-ED9E-42C8-A16A-4CA897B8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 in 802.11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46A2DB-EB12-4F7B-B49C-18855F2B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85428-3426-4059-B244-F04718B8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32925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70B7359-A473-4B73-92DE-688CCAC31DD9}"/>
              </a:ext>
            </a:extLst>
          </p:cNvPr>
          <p:cNvGrpSpPr/>
          <p:nvPr/>
        </p:nvGrpSpPr>
        <p:grpSpPr>
          <a:xfrm>
            <a:off x="1150416" y="2681650"/>
            <a:ext cx="5631575" cy="304799"/>
            <a:chOff x="1905000" y="2209801"/>
            <a:chExt cx="5631575" cy="304799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597E3B8-67CA-4983-BE6F-358EF2AE7B72}"/>
                </a:ext>
              </a:extLst>
            </p:cNvPr>
            <p:cNvGrpSpPr/>
            <p:nvPr/>
          </p:nvGrpSpPr>
          <p:grpSpPr>
            <a:xfrm>
              <a:off x="1905000" y="2209801"/>
              <a:ext cx="2281512" cy="304799"/>
              <a:chOff x="1062487" y="2947357"/>
              <a:chExt cx="3029472" cy="457201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9D310CF-DA11-490A-A4CA-443B94D7FAD7}"/>
                  </a:ext>
                </a:extLst>
              </p:cNvPr>
              <p:cNvSpPr/>
              <p:nvPr/>
            </p:nvSpPr>
            <p:spPr bwMode="auto">
              <a:xfrm>
                <a:off x="1182687" y="2947358"/>
                <a:ext cx="11430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dirty="0"/>
                  <a:t>MPDU-1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06344053-345A-4B46-8DC5-81E4C3A69730}"/>
                  </a:ext>
                </a:extLst>
              </p:cNvPr>
              <p:cNvSpPr/>
              <p:nvPr/>
            </p:nvSpPr>
            <p:spPr bwMode="auto">
              <a:xfrm>
                <a:off x="2325687" y="2947359"/>
                <a:ext cx="391228" cy="457199"/>
              </a:xfrm>
              <a:prstGeom prst="rect">
                <a:avLst/>
              </a:prstGeom>
              <a:pattFill prst="wdDnDiag">
                <a:fgClr>
                  <a:schemeClr val="accent2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dirty="0"/>
              </a:p>
            </p:txBody>
          </p: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09230CAB-7943-41D7-83C3-6B3473F19C2F}"/>
                  </a:ext>
                </a:extLst>
              </p:cNvPr>
              <p:cNvGrpSpPr/>
              <p:nvPr/>
            </p:nvGrpSpPr>
            <p:grpSpPr>
              <a:xfrm>
                <a:off x="2720224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8545DB7C-CD82-40A7-B1AF-D29437FCDE83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dirty="0"/>
                    <a:t>MPDU-2</a:t>
                  </a:r>
                </a:p>
              </p:txBody>
            </p:sp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AE37B719-9CC6-4A7E-9471-7DACB9884926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1DBC5D80-347C-4AEA-937B-8843062846E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pattFill prst="wdDnDiag">
                    <a:fgClr>
                      <a:schemeClr val="accent2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D4805CD4-FFDC-4499-B45D-DF1752EDA96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pattFill prst="wdDnDiag">
                    <a:fgClr>
                      <a:schemeClr val="accent2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</p:grp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6304382A-BD22-41E5-8857-C47B23D5351B}"/>
                  </a:ext>
                </a:extLst>
              </p:cNvPr>
              <p:cNvSpPr/>
              <p:nvPr/>
            </p:nvSpPr>
            <p:spPr bwMode="auto">
              <a:xfrm>
                <a:off x="1062487" y="2947357"/>
                <a:ext cx="112713" cy="457199"/>
              </a:xfrm>
              <a:prstGeom prst="rect">
                <a:avLst/>
              </a:prstGeom>
              <a:pattFill prst="wdDnDiag">
                <a:fgClr>
                  <a:schemeClr val="accent2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52F128A-54E0-4272-9164-462A5F1C2D1D}"/>
                </a:ext>
              </a:extLst>
            </p:cNvPr>
            <p:cNvSpPr/>
            <p:nvPr/>
          </p:nvSpPr>
          <p:spPr bwMode="auto">
            <a:xfrm>
              <a:off x="4194732" y="2209801"/>
              <a:ext cx="294636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0D40979-6D0D-4CB0-A2E2-95B386F6C5D0}"/>
                </a:ext>
              </a:extLst>
            </p:cNvPr>
            <p:cNvSpPr/>
            <p:nvPr/>
          </p:nvSpPr>
          <p:spPr bwMode="auto">
            <a:xfrm>
              <a:off x="4576745" y="2209801"/>
              <a:ext cx="860799" cy="30479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MPDU-3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DFA28535-97E9-484A-A61E-651F22A4BF01}"/>
                </a:ext>
              </a:extLst>
            </p:cNvPr>
            <p:cNvSpPr/>
            <p:nvPr/>
          </p:nvSpPr>
          <p:spPr bwMode="auto">
            <a:xfrm>
              <a:off x="4491860" y="2209801"/>
              <a:ext cx="84885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7510950-BF5A-40EA-802A-7A00EC889A14}"/>
                </a:ext>
              </a:extLst>
            </p:cNvPr>
            <p:cNvSpPr/>
            <p:nvPr/>
          </p:nvSpPr>
          <p:spPr bwMode="auto">
            <a:xfrm>
              <a:off x="5440036" y="2209801"/>
              <a:ext cx="84885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EDFA29FF-BF94-49D3-A247-8EA9C8E44E80}"/>
                </a:ext>
              </a:extLst>
            </p:cNvPr>
            <p:cNvSpPr/>
            <p:nvPr/>
          </p:nvSpPr>
          <p:spPr bwMode="auto">
            <a:xfrm>
              <a:off x="6206386" y="2209801"/>
              <a:ext cx="294636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CA0476B-86FD-468D-B76F-352FD537A165}"/>
                </a:ext>
              </a:extLst>
            </p:cNvPr>
            <p:cNvSpPr/>
            <p:nvPr/>
          </p:nvSpPr>
          <p:spPr bwMode="auto">
            <a:xfrm>
              <a:off x="6588399" y="2209801"/>
              <a:ext cx="860799" cy="30479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MPDU-N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670C4053-69BD-4171-8F2D-5074B0F5D457}"/>
                </a:ext>
              </a:extLst>
            </p:cNvPr>
            <p:cNvSpPr/>
            <p:nvPr/>
          </p:nvSpPr>
          <p:spPr bwMode="auto">
            <a:xfrm>
              <a:off x="6503514" y="2209801"/>
              <a:ext cx="84885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41F43C3-E9CA-455A-A03A-AC648B601B4B}"/>
                </a:ext>
              </a:extLst>
            </p:cNvPr>
            <p:cNvSpPr/>
            <p:nvPr/>
          </p:nvSpPr>
          <p:spPr bwMode="auto">
            <a:xfrm>
              <a:off x="7451690" y="2209801"/>
              <a:ext cx="84885" cy="304798"/>
            </a:xfrm>
            <a:prstGeom prst="rect">
              <a:avLst/>
            </a:pr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1AF60F1C-B3D2-4864-A42B-2119A358FFC8}"/>
              </a:ext>
            </a:extLst>
          </p:cNvPr>
          <p:cNvSpPr/>
          <p:nvPr/>
        </p:nvSpPr>
        <p:spPr bwMode="auto">
          <a:xfrm>
            <a:off x="1144325" y="1982788"/>
            <a:ext cx="860800" cy="30479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dirty="0"/>
              <a:t>MPDU-1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C251EFE-F728-4B51-A1FC-ABAFDE3A22E0}"/>
              </a:ext>
            </a:extLst>
          </p:cNvPr>
          <p:cNvSpPr/>
          <p:nvPr/>
        </p:nvSpPr>
        <p:spPr bwMode="auto">
          <a:xfrm>
            <a:off x="2005125" y="1982788"/>
            <a:ext cx="860799" cy="30479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dirty="0"/>
              <a:t>MPDU-2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4272089-3931-4730-BC0C-43B427078112}"/>
              </a:ext>
            </a:extLst>
          </p:cNvPr>
          <p:cNvSpPr/>
          <p:nvPr/>
        </p:nvSpPr>
        <p:spPr bwMode="auto">
          <a:xfrm>
            <a:off x="2843325" y="1982787"/>
            <a:ext cx="860799" cy="30479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dirty="0"/>
              <a:t>MPDU-3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83946C6-147A-4E64-8D0D-F34AAEBDB015}"/>
              </a:ext>
            </a:extLst>
          </p:cNvPr>
          <p:cNvSpPr/>
          <p:nvPr/>
        </p:nvSpPr>
        <p:spPr bwMode="auto">
          <a:xfrm>
            <a:off x="4138725" y="1982787"/>
            <a:ext cx="860799" cy="30479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dirty="0"/>
              <a:t>MPDU-N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09816F8-409B-420D-A21F-EBDBC467460D}"/>
              </a:ext>
            </a:extLst>
          </p:cNvPr>
          <p:cNvCxnSpPr/>
          <p:nvPr/>
        </p:nvCxnSpPr>
        <p:spPr bwMode="auto">
          <a:xfrm>
            <a:off x="1155626" y="2287585"/>
            <a:ext cx="79675" cy="4101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E8703DD-A4D1-4CA4-86A0-E1E4D0012BA1}"/>
              </a:ext>
            </a:extLst>
          </p:cNvPr>
          <p:cNvCxnSpPr/>
          <p:nvPr/>
        </p:nvCxnSpPr>
        <p:spPr bwMode="auto">
          <a:xfrm>
            <a:off x="2005125" y="2287585"/>
            <a:ext cx="94122" cy="394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36B1792-7226-4874-ACD1-91F9748DCD5B}"/>
              </a:ext>
            </a:extLst>
          </p:cNvPr>
          <p:cNvCxnSpPr>
            <a:cxnSpLocks/>
          </p:cNvCxnSpPr>
          <p:nvPr/>
        </p:nvCxnSpPr>
        <p:spPr bwMode="auto">
          <a:xfrm>
            <a:off x="2010335" y="2295649"/>
            <a:ext cx="481637" cy="4021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059AC712-C257-42B7-A2C8-D612AFB65E50}"/>
              </a:ext>
            </a:extLst>
          </p:cNvPr>
          <p:cNvCxnSpPr/>
          <p:nvPr/>
        </p:nvCxnSpPr>
        <p:spPr bwMode="auto">
          <a:xfrm>
            <a:off x="2843325" y="2283554"/>
            <a:ext cx="495498" cy="4142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DE36BECC-ADBF-40BE-9497-65B8A4FDC81C}"/>
              </a:ext>
            </a:extLst>
          </p:cNvPr>
          <p:cNvCxnSpPr>
            <a:cxnSpLocks/>
          </p:cNvCxnSpPr>
          <p:nvPr/>
        </p:nvCxnSpPr>
        <p:spPr bwMode="auto">
          <a:xfrm>
            <a:off x="2851667" y="2287585"/>
            <a:ext cx="981258" cy="3825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0D257DA-8639-4897-801E-E31E5AD2BAD4}"/>
              </a:ext>
            </a:extLst>
          </p:cNvPr>
          <p:cNvCxnSpPr/>
          <p:nvPr/>
        </p:nvCxnSpPr>
        <p:spPr bwMode="auto">
          <a:xfrm>
            <a:off x="3704124" y="2293323"/>
            <a:ext cx="976122" cy="4028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2F1ADFE9-C625-4587-8733-227228D53FEC}"/>
              </a:ext>
            </a:extLst>
          </p:cNvPr>
          <p:cNvCxnSpPr/>
          <p:nvPr/>
        </p:nvCxnSpPr>
        <p:spPr bwMode="auto">
          <a:xfrm>
            <a:off x="4154949" y="2299063"/>
            <a:ext cx="1686795" cy="3825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6A12A98-E3AA-4BA2-B2E7-BD56E3FEA81B}"/>
              </a:ext>
            </a:extLst>
          </p:cNvPr>
          <p:cNvCxnSpPr>
            <a:endCxn id="73" idx="0"/>
          </p:cNvCxnSpPr>
          <p:nvPr/>
        </p:nvCxnSpPr>
        <p:spPr bwMode="auto">
          <a:xfrm>
            <a:off x="4989172" y="2283554"/>
            <a:ext cx="1750377" cy="398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00B3B05C-A33E-465D-B116-9CD4AE3289DA}"/>
              </a:ext>
            </a:extLst>
          </p:cNvPr>
          <p:cNvGrpSpPr/>
          <p:nvPr/>
        </p:nvGrpSpPr>
        <p:grpSpPr>
          <a:xfrm>
            <a:off x="1155626" y="1331242"/>
            <a:ext cx="849000" cy="307729"/>
            <a:chOff x="1665101" y="1325628"/>
            <a:chExt cx="849000" cy="307729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CFEF81E7-24BA-4A3B-A41D-276859D585EE}"/>
                </a:ext>
              </a:extLst>
            </p:cNvPr>
            <p:cNvSpPr/>
            <p:nvPr/>
          </p:nvSpPr>
          <p:spPr bwMode="auto">
            <a:xfrm>
              <a:off x="1828801" y="1328559"/>
              <a:ext cx="685300" cy="30479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ctr" anchorCtr="0" compatLnSpc="1"/>
            <a:lstStyle/>
            <a:p>
              <a:pPr algn="ctr" eaLnBrk="0" hangingPunct="0"/>
              <a:r>
                <a:rPr lang="en-US" sz="800" dirty="0"/>
                <a:t>A-MSDU</a:t>
              </a:r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12F73F75-AE6F-4280-AED9-58414C2A48C3}"/>
                </a:ext>
              </a:extLst>
            </p:cNvPr>
            <p:cNvSpPr/>
            <p:nvPr/>
          </p:nvSpPr>
          <p:spPr bwMode="auto">
            <a:xfrm>
              <a:off x="1665101" y="1325628"/>
              <a:ext cx="163699" cy="304798"/>
            </a:xfrm>
            <a:prstGeom prst="rect">
              <a:avLst/>
            </a:prstGeom>
            <a:pattFill prst="lgCheck">
              <a:fgClr>
                <a:schemeClr val="accent2"/>
              </a:fgClr>
              <a:bgClr>
                <a:schemeClr val="bg1"/>
              </a:bgClr>
            </a:patt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 dirty="0"/>
            </a:p>
          </p:txBody>
        </p:sp>
      </p:grp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A61D105A-6B4F-414C-B009-6AEC763E69F5}"/>
              </a:ext>
            </a:extLst>
          </p:cNvPr>
          <p:cNvCxnSpPr>
            <a:cxnSpLocks/>
          </p:cNvCxnSpPr>
          <p:nvPr/>
        </p:nvCxnSpPr>
        <p:spPr bwMode="auto">
          <a:xfrm>
            <a:off x="1144324" y="1636040"/>
            <a:ext cx="11302" cy="346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8DF30F8-180F-4489-9A13-70EE5F9A5C64}"/>
              </a:ext>
            </a:extLst>
          </p:cNvPr>
          <p:cNvCxnSpPr>
            <a:endCxn id="84" idx="3"/>
          </p:cNvCxnSpPr>
          <p:nvPr/>
        </p:nvCxnSpPr>
        <p:spPr bwMode="auto">
          <a:xfrm>
            <a:off x="2004626" y="1659698"/>
            <a:ext cx="499" cy="4754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6F769C5C-F539-4A44-88C4-DC96712C05A0}"/>
              </a:ext>
            </a:extLst>
          </p:cNvPr>
          <p:cNvSpPr txBox="1"/>
          <p:nvPr/>
        </p:nvSpPr>
        <p:spPr>
          <a:xfrm>
            <a:off x="170888" y="1045458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MPDU Header</a:t>
            </a: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AD727B11-67FA-46E7-8211-A683B312A75B}"/>
              </a:ext>
            </a:extLst>
          </p:cNvPr>
          <p:cNvCxnSpPr>
            <a:cxnSpLocks/>
            <a:endCxn id="129" idx="1"/>
          </p:cNvCxnSpPr>
          <p:nvPr/>
        </p:nvCxnSpPr>
        <p:spPr bwMode="auto">
          <a:xfrm>
            <a:off x="903157" y="1430924"/>
            <a:ext cx="252469" cy="527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CFA0F901-A580-492F-833C-54709BDA86CA}"/>
              </a:ext>
            </a:extLst>
          </p:cNvPr>
          <p:cNvSpPr txBox="1"/>
          <p:nvPr/>
        </p:nvSpPr>
        <p:spPr>
          <a:xfrm>
            <a:off x="113188" y="2434672"/>
            <a:ext cx="999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Delimiters</a:t>
            </a:r>
          </a:p>
        </p:txBody>
      </p: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B89E9FB7-DB5D-47A5-99C4-372EAC3A8ED0}"/>
              </a:ext>
            </a:extLst>
          </p:cNvPr>
          <p:cNvCxnSpPr>
            <a:cxnSpLocks/>
          </p:cNvCxnSpPr>
          <p:nvPr/>
        </p:nvCxnSpPr>
        <p:spPr bwMode="auto">
          <a:xfrm>
            <a:off x="903157" y="2739472"/>
            <a:ext cx="237665" cy="64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EE88C9D0-136E-454B-9511-EA74732C3955}"/>
              </a:ext>
            </a:extLst>
          </p:cNvPr>
          <p:cNvSpPr txBox="1"/>
          <p:nvPr/>
        </p:nvSpPr>
        <p:spPr>
          <a:xfrm>
            <a:off x="4908919" y="2739472"/>
            <a:ext cx="229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2087E8A0-E0C7-4634-B3F3-E952B8E697DE}"/>
              </a:ext>
            </a:extLst>
          </p:cNvPr>
          <p:cNvSpPr txBox="1"/>
          <p:nvPr/>
        </p:nvSpPr>
        <p:spPr>
          <a:xfrm>
            <a:off x="3750362" y="2058089"/>
            <a:ext cx="229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60278621-2C60-48B3-BF83-146622A4DB9A}"/>
              </a:ext>
            </a:extLst>
          </p:cNvPr>
          <p:cNvCxnSpPr>
            <a:cxnSpLocks/>
          </p:cNvCxnSpPr>
          <p:nvPr/>
        </p:nvCxnSpPr>
        <p:spPr bwMode="auto">
          <a:xfrm flipV="1">
            <a:off x="313429" y="3282498"/>
            <a:ext cx="8449571" cy="505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1A359B61-27D3-435B-837F-196F8B6BA6CD}"/>
              </a:ext>
            </a:extLst>
          </p:cNvPr>
          <p:cNvSpPr/>
          <p:nvPr/>
        </p:nvSpPr>
        <p:spPr bwMode="auto">
          <a:xfrm>
            <a:off x="6786435" y="2681650"/>
            <a:ext cx="433375" cy="304798"/>
          </a:xfrm>
          <a:prstGeom prst="rect">
            <a:avLst/>
          </a:prstGeom>
          <a:pattFill prst="ltHorz">
            <a:fgClr>
              <a:schemeClr val="accent2"/>
            </a:fgClr>
            <a:bgClr>
              <a:schemeClr val="bg1"/>
            </a:bgClr>
          </a:patt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en-US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67F7A50-4B31-4F1C-8DE6-204A108713DA}"/>
              </a:ext>
            </a:extLst>
          </p:cNvPr>
          <p:cNvSpPr txBox="1"/>
          <p:nvPr/>
        </p:nvSpPr>
        <p:spPr>
          <a:xfrm>
            <a:off x="7045761" y="2138280"/>
            <a:ext cx="999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EOF Padding</a:t>
            </a:r>
          </a:p>
        </p:txBody>
      </p: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789848CE-982C-4963-8E92-DEF445AD1C5E}"/>
              </a:ext>
            </a:extLst>
          </p:cNvPr>
          <p:cNvCxnSpPr>
            <a:cxnSpLocks/>
            <a:stCxn id="148" idx="2"/>
          </p:cNvCxnSpPr>
          <p:nvPr/>
        </p:nvCxnSpPr>
        <p:spPr bwMode="auto">
          <a:xfrm flipH="1">
            <a:off x="7219812" y="2599945"/>
            <a:ext cx="325810" cy="3001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EF4014C-B202-472B-8076-3C1A6D1FC79C}"/>
              </a:ext>
            </a:extLst>
          </p:cNvPr>
          <p:cNvSpPr/>
          <p:nvPr/>
        </p:nvSpPr>
        <p:spPr bwMode="auto">
          <a:xfrm>
            <a:off x="1150416" y="3581400"/>
            <a:ext cx="6069393" cy="30479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r>
              <a:rPr lang="en-US" dirty="0"/>
              <a:t>PSDU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53A5ABB-92EC-4493-B005-82F06823F30A}"/>
              </a:ext>
            </a:extLst>
          </p:cNvPr>
          <p:cNvSpPr/>
          <p:nvPr/>
        </p:nvSpPr>
        <p:spPr bwMode="auto">
          <a:xfrm>
            <a:off x="7221204" y="3581400"/>
            <a:ext cx="194121" cy="304798"/>
          </a:xfrm>
          <a:prstGeom prst="rect">
            <a:avLst/>
          </a:prstGeom>
          <a:pattFill prst="pct10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D3F17FAF-ECCD-41D3-ADBF-89733F6AF80D}"/>
              </a:ext>
            </a:extLst>
          </p:cNvPr>
          <p:cNvSpPr/>
          <p:nvPr/>
        </p:nvSpPr>
        <p:spPr bwMode="auto">
          <a:xfrm>
            <a:off x="7405597" y="3581400"/>
            <a:ext cx="194121" cy="304798"/>
          </a:xfrm>
          <a:prstGeom prst="rect">
            <a:avLst/>
          </a:prstGeom>
          <a:pattFill prst="zigZ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78CA299-4019-4483-9300-4E361BBD2EA0}"/>
              </a:ext>
            </a:extLst>
          </p:cNvPr>
          <p:cNvSpPr/>
          <p:nvPr/>
        </p:nvSpPr>
        <p:spPr bwMode="auto">
          <a:xfrm>
            <a:off x="7599718" y="3581400"/>
            <a:ext cx="194121" cy="304798"/>
          </a:xfrm>
          <a:prstGeom prst="rect">
            <a:avLst/>
          </a:prstGeom>
          <a:pattFill prst="dashVert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en-US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6C54D0E5-A098-4E45-8F5E-1FED4F24044F}"/>
              </a:ext>
            </a:extLst>
          </p:cNvPr>
          <p:cNvSpPr txBox="1"/>
          <p:nvPr/>
        </p:nvSpPr>
        <p:spPr>
          <a:xfrm>
            <a:off x="6951935" y="3254079"/>
            <a:ext cx="9997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Pre-FEC padding</a:t>
            </a:r>
          </a:p>
        </p:txBody>
      </p: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EA37E945-7FA7-4C44-B323-D7D47E880146}"/>
              </a:ext>
            </a:extLst>
          </p:cNvPr>
          <p:cNvCxnSpPr>
            <a:cxnSpLocks/>
          </p:cNvCxnSpPr>
          <p:nvPr/>
        </p:nvCxnSpPr>
        <p:spPr bwMode="auto">
          <a:xfrm flipH="1">
            <a:off x="7327472" y="3441776"/>
            <a:ext cx="78125" cy="129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9A1C5D89-1FCE-478F-A624-1CFE0B60163D}"/>
              </a:ext>
            </a:extLst>
          </p:cNvPr>
          <p:cNvSpPr txBox="1"/>
          <p:nvPr/>
        </p:nvSpPr>
        <p:spPr>
          <a:xfrm>
            <a:off x="6997383" y="4056392"/>
            <a:ext cx="5482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Tail bits</a:t>
            </a: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D0E257EA-B4EA-49E0-96E0-BC779EC781E2}"/>
              </a:ext>
            </a:extLst>
          </p:cNvPr>
          <p:cNvCxnSpPr>
            <a:cxnSpLocks/>
          </p:cNvCxnSpPr>
          <p:nvPr/>
        </p:nvCxnSpPr>
        <p:spPr bwMode="auto">
          <a:xfrm flipV="1">
            <a:off x="7327472" y="3917732"/>
            <a:ext cx="123573" cy="1365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85" name="TextBox 184">
            <a:extLst>
              <a:ext uri="{FF2B5EF4-FFF2-40B4-BE49-F238E27FC236}">
                <a16:creationId xmlns:a16="http://schemas.microsoft.com/office/drawing/2014/main" id="{08CEC93A-9D7E-43DA-8990-FED3D97B6D93}"/>
              </a:ext>
            </a:extLst>
          </p:cNvPr>
          <p:cNvSpPr txBox="1"/>
          <p:nvPr/>
        </p:nvSpPr>
        <p:spPr>
          <a:xfrm>
            <a:off x="7219809" y="4218122"/>
            <a:ext cx="728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Post-FEC padding</a:t>
            </a:r>
          </a:p>
        </p:txBody>
      </p:sp>
      <p:cxnSp>
        <p:nvCxnSpPr>
          <p:cNvPr id="186" name="Straight Arrow Connector 185">
            <a:extLst>
              <a:ext uri="{FF2B5EF4-FFF2-40B4-BE49-F238E27FC236}">
                <a16:creationId xmlns:a16="http://schemas.microsoft.com/office/drawing/2014/main" id="{86AE7609-9DE8-4615-AE39-01141B56C271}"/>
              </a:ext>
            </a:extLst>
          </p:cNvPr>
          <p:cNvCxnSpPr>
            <a:cxnSpLocks/>
          </p:cNvCxnSpPr>
          <p:nvPr/>
        </p:nvCxnSpPr>
        <p:spPr bwMode="auto">
          <a:xfrm flipV="1">
            <a:off x="7599411" y="3933858"/>
            <a:ext cx="123573" cy="2842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89" name="Rectangle 188">
            <a:extLst>
              <a:ext uri="{FF2B5EF4-FFF2-40B4-BE49-F238E27FC236}">
                <a16:creationId xmlns:a16="http://schemas.microsoft.com/office/drawing/2014/main" id="{416DC8C4-DF51-4359-BF2F-FD3154E4E0EB}"/>
              </a:ext>
            </a:extLst>
          </p:cNvPr>
          <p:cNvSpPr/>
          <p:nvPr/>
        </p:nvSpPr>
        <p:spPr bwMode="auto">
          <a:xfrm>
            <a:off x="973364" y="4567715"/>
            <a:ext cx="6820476" cy="304798"/>
          </a:xfrm>
          <a:prstGeom prst="rect">
            <a:avLst/>
          </a:prstGeom>
          <a:pattFill prst="sphere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r>
              <a:rPr lang="en-US" b="1" dirty="0"/>
              <a:t>Scrambled DATA</a:t>
            </a:r>
          </a:p>
        </p:txBody>
      </p: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482584A2-A9DE-4064-9ED9-8CF17B23B34D}"/>
              </a:ext>
            </a:extLst>
          </p:cNvPr>
          <p:cNvCxnSpPr/>
          <p:nvPr/>
        </p:nvCxnSpPr>
        <p:spPr bwMode="auto">
          <a:xfrm>
            <a:off x="4214925" y="3933858"/>
            <a:ext cx="0" cy="561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2BB83317-18CA-4092-BF8D-EE5E18555AF6}"/>
              </a:ext>
            </a:extLst>
          </p:cNvPr>
          <p:cNvSpPr txBox="1"/>
          <p:nvPr/>
        </p:nvSpPr>
        <p:spPr>
          <a:xfrm>
            <a:off x="4220269" y="4122244"/>
            <a:ext cx="10381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Scrambling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4CD349F6-C868-46E3-A9ED-253C05BCA725}"/>
              </a:ext>
            </a:extLst>
          </p:cNvPr>
          <p:cNvSpPr/>
          <p:nvPr/>
        </p:nvSpPr>
        <p:spPr bwMode="auto">
          <a:xfrm>
            <a:off x="967680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6DE188AA-1EB0-4ED8-A8DC-3BEBED49293D}"/>
              </a:ext>
            </a:extLst>
          </p:cNvPr>
          <p:cNvCxnSpPr>
            <a:cxnSpLocks/>
          </p:cNvCxnSpPr>
          <p:nvPr/>
        </p:nvCxnSpPr>
        <p:spPr bwMode="auto">
          <a:xfrm flipH="1">
            <a:off x="4214925" y="4877668"/>
            <a:ext cx="12203" cy="523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F5305CBF-1607-4821-8E94-5768A5573495}"/>
              </a:ext>
            </a:extLst>
          </p:cNvPr>
          <p:cNvSpPr txBox="1"/>
          <p:nvPr/>
        </p:nvSpPr>
        <p:spPr>
          <a:xfrm>
            <a:off x="4232472" y="5066054"/>
            <a:ext cx="10381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Encoding</a:t>
            </a:r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8EA55926-6F31-473F-808A-2DF18B486D4F}"/>
              </a:ext>
            </a:extLst>
          </p:cNvPr>
          <p:cNvCxnSpPr>
            <a:cxnSpLocks/>
          </p:cNvCxnSpPr>
          <p:nvPr/>
        </p:nvCxnSpPr>
        <p:spPr bwMode="auto">
          <a:xfrm>
            <a:off x="8763000" y="990600"/>
            <a:ext cx="0" cy="2263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7AD6CF7A-4314-440C-BF1A-9EB47886C896}"/>
              </a:ext>
            </a:extLst>
          </p:cNvPr>
          <p:cNvCxnSpPr>
            <a:cxnSpLocks/>
          </p:cNvCxnSpPr>
          <p:nvPr/>
        </p:nvCxnSpPr>
        <p:spPr bwMode="auto">
          <a:xfrm>
            <a:off x="8763000" y="3333010"/>
            <a:ext cx="0" cy="2263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4D149730-7DE4-417C-80F1-3282EE656028}"/>
              </a:ext>
            </a:extLst>
          </p:cNvPr>
          <p:cNvSpPr txBox="1"/>
          <p:nvPr/>
        </p:nvSpPr>
        <p:spPr>
          <a:xfrm>
            <a:off x="8270454" y="1870829"/>
            <a:ext cx="575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MAC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71733498-7AF1-459D-AED4-0007D8B702A2}"/>
              </a:ext>
            </a:extLst>
          </p:cNvPr>
          <p:cNvSpPr txBox="1"/>
          <p:nvPr/>
        </p:nvSpPr>
        <p:spPr>
          <a:xfrm>
            <a:off x="8263347" y="4229668"/>
            <a:ext cx="5757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PHY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43581A8-C5D3-4AA3-8F1C-FF2DBA2513A5}"/>
              </a:ext>
            </a:extLst>
          </p:cNvPr>
          <p:cNvSpPr/>
          <p:nvPr/>
        </p:nvSpPr>
        <p:spPr bwMode="auto">
          <a:xfrm>
            <a:off x="961159" y="3580234"/>
            <a:ext cx="194121" cy="304798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7241872C-EEC2-435B-81BC-CA9E22B6C203}"/>
              </a:ext>
            </a:extLst>
          </p:cNvPr>
          <p:cNvSpPr txBox="1"/>
          <p:nvPr/>
        </p:nvSpPr>
        <p:spPr>
          <a:xfrm>
            <a:off x="62953" y="3361429"/>
            <a:ext cx="999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Service field</a:t>
            </a:r>
          </a:p>
        </p:txBody>
      </p:sp>
      <p:cxnSp>
        <p:nvCxnSpPr>
          <p:cNvPr id="210" name="Straight Arrow Connector 209">
            <a:extLst>
              <a:ext uri="{FF2B5EF4-FFF2-40B4-BE49-F238E27FC236}">
                <a16:creationId xmlns:a16="http://schemas.microsoft.com/office/drawing/2014/main" id="{77B3694D-5521-4921-999F-229FDCC93130}"/>
              </a:ext>
            </a:extLst>
          </p:cNvPr>
          <p:cNvCxnSpPr>
            <a:cxnSpLocks/>
          </p:cNvCxnSpPr>
          <p:nvPr/>
        </p:nvCxnSpPr>
        <p:spPr bwMode="auto">
          <a:xfrm>
            <a:off x="693405" y="3709597"/>
            <a:ext cx="237665" cy="644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618D36FD-A837-4C35-B09F-71F8EB69C83F}"/>
              </a:ext>
            </a:extLst>
          </p:cNvPr>
          <p:cNvSpPr/>
          <p:nvPr/>
        </p:nvSpPr>
        <p:spPr bwMode="auto">
          <a:xfrm>
            <a:off x="1085088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88CE474-28FE-4497-BA7A-C28673C446B9}"/>
              </a:ext>
            </a:extLst>
          </p:cNvPr>
          <p:cNvSpPr/>
          <p:nvPr/>
        </p:nvSpPr>
        <p:spPr bwMode="auto">
          <a:xfrm>
            <a:off x="1201917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BF6D263-3493-4665-B2C5-EAD7E5CE6E3C}"/>
              </a:ext>
            </a:extLst>
          </p:cNvPr>
          <p:cNvSpPr/>
          <p:nvPr/>
        </p:nvSpPr>
        <p:spPr bwMode="auto">
          <a:xfrm>
            <a:off x="1319325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A26F321-BCA5-458C-B846-FAB74CFBA699}"/>
              </a:ext>
            </a:extLst>
          </p:cNvPr>
          <p:cNvSpPr/>
          <p:nvPr/>
        </p:nvSpPr>
        <p:spPr bwMode="auto">
          <a:xfrm>
            <a:off x="1427379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7040C3C-2D99-4B9A-86DD-2CF6F862BC8C}"/>
              </a:ext>
            </a:extLst>
          </p:cNvPr>
          <p:cNvSpPr/>
          <p:nvPr/>
        </p:nvSpPr>
        <p:spPr bwMode="auto">
          <a:xfrm>
            <a:off x="1544787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29F3FCA-1D26-453B-97E3-A170CF13317C}"/>
              </a:ext>
            </a:extLst>
          </p:cNvPr>
          <p:cNvSpPr/>
          <p:nvPr/>
        </p:nvSpPr>
        <p:spPr bwMode="auto">
          <a:xfrm>
            <a:off x="1661616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C92B790F-2AB7-4A1B-9377-797F15634A37}"/>
              </a:ext>
            </a:extLst>
          </p:cNvPr>
          <p:cNvSpPr/>
          <p:nvPr/>
        </p:nvSpPr>
        <p:spPr bwMode="auto">
          <a:xfrm>
            <a:off x="1779024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D07FE58-AE3B-440D-9A04-49584CEFD389}"/>
              </a:ext>
            </a:extLst>
          </p:cNvPr>
          <p:cNvSpPr/>
          <p:nvPr/>
        </p:nvSpPr>
        <p:spPr bwMode="auto">
          <a:xfrm>
            <a:off x="1897781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2A71E89-7038-4370-A2CC-A179B468CFBB}"/>
              </a:ext>
            </a:extLst>
          </p:cNvPr>
          <p:cNvSpPr/>
          <p:nvPr/>
        </p:nvSpPr>
        <p:spPr bwMode="auto">
          <a:xfrm>
            <a:off x="2015189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74B4959-3CFB-4137-BE52-0AA4EFBD9DAE}"/>
              </a:ext>
            </a:extLst>
          </p:cNvPr>
          <p:cNvSpPr/>
          <p:nvPr/>
        </p:nvSpPr>
        <p:spPr bwMode="auto">
          <a:xfrm>
            <a:off x="2132018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7FC852C-33C1-496E-8F23-299E76E388B9}"/>
              </a:ext>
            </a:extLst>
          </p:cNvPr>
          <p:cNvSpPr/>
          <p:nvPr/>
        </p:nvSpPr>
        <p:spPr bwMode="auto">
          <a:xfrm>
            <a:off x="2249426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ECB77A8C-079C-4ACD-9F92-EE3CADBED40A}"/>
              </a:ext>
            </a:extLst>
          </p:cNvPr>
          <p:cNvSpPr/>
          <p:nvPr/>
        </p:nvSpPr>
        <p:spPr bwMode="auto">
          <a:xfrm>
            <a:off x="2357480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0D2943F-0D5C-4899-9B1D-9CC67A671DCA}"/>
              </a:ext>
            </a:extLst>
          </p:cNvPr>
          <p:cNvSpPr/>
          <p:nvPr/>
        </p:nvSpPr>
        <p:spPr bwMode="auto">
          <a:xfrm>
            <a:off x="2474888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AE25A32-0472-423C-8515-EE1ADA74DBDA}"/>
              </a:ext>
            </a:extLst>
          </p:cNvPr>
          <p:cNvSpPr/>
          <p:nvPr/>
        </p:nvSpPr>
        <p:spPr bwMode="auto">
          <a:xfrm>
            <a:off x="2591717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398D5C07-4B5A-402D-9A83-7BD0174A6BE5}"/>
              </a:ext>
            </a:extLst>
          </p:cNvPr>
          <p:cNvSpPr/>
          <p:nvPr/>
        </p:nvSpPr>
        <p:spPr bwMode="auto">
          <a:xfrm>
            <a:off x="2709125" y="540163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8EA20-EF1A-42D4-91DE-70A665AA695A}"/>
              </a:ext>
            </a:extLst>
          </p:cNvPr>
          <p:cNvSpPr/>
          <p:nvPr/>
        </p:nvSpPr>
        <p:spPr bwMode="auto">
          <a:xfrm>
            <a:off x="2820389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9675235-623C-4B4A-9F35-8E87A5B05429}"/>
              </a:ext>
            </a:extLst>
          </p:cNvPr>
          <p:cNvSpPr/>
          <p:nvPr/>
        </p:nvSpPr>
        <p:spPr bwMode="auto">
          <a:xfrm>
            <a:off x="2937797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6F8523-FAFE-4B7C-A120-D983B9A4030E}"/>
              </a:ext>
            </a:extLst>
          </p:cNvPr>
          <p:cNvSpPr/>
          <p:nvPr/>
        </p:nvSpPr>
        <p:spPr bwMode="auto">
          <a:xfrm>
            <a:off x="3054626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D4733E8-DCE1-48D9-A19E-155306463A31}"/>
              </a:ext>
            </a:extLst>
          </p:cNvPr>
          <p:cNvSpPr/>
          <p:nvPr/>
        </p:nvSpPr>
        <p:spPr bwMode="auto">
          <a:xfrm>
            <a:off x="3172034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7765263-F9A0-4636-BF3F-65F4CD209EE0}"/>
              </a:ext>
            </a:extLst>
          </p:cNvPr>
          <p:cNvSpPr/>
          <p:nvPr/>
        </p:nvSpPr>
        <p:spPr bwMode="auto">
          <a:xfrm>
            <a:off x="3280088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DA55062E-A64E-4B10-9864-949DDBB943E3}"/>
              </a:ext>
            </a:extLst>
          </p:cNvPr>
          <p:cNvSpPr/>
          <p:nvPr/>
        </p:nvSpPr>
        <p:spPr bwMode="auto">
          <a:xfrm>
            <a:off x="3397496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CA180D5-6774-47F3-80DC-F3CABEA34C8D}"/>
              </a:ext>
            </a:extLst>
          </p:cNvPr>
          <p:cNvSpPr/>
          <p:nvPr/>
        </p:nvSpPr>
        <p:spPr bwMode="auto">
          <a:xfrm>
            <a:off x="3514325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044E25C-0AC8-434C-AC59-79EC072C9E31}"/>
              </a:ext>
            </a:extLst>
          </p:cNvPr>
          <p:cNvSpPr/>
          <p:nvPr/>
        </p:nvSpPr>
        <p:spPr bwMode="auto">
          <a:xfrm>
            <a:off x="3631733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6F6252B-16A2-46D5-A3F2-4F0262760487}"/>
              </a:ext>
            </a:extLst>
          </p:cNvPr>
          <p:cNvSpPr/>
          <p:nvPr/>
        </p:nvSpPr>
        <p:spPr bwMode="auto">
          <a:xfrm>
            <a:off x="3750490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6689450-A7A9-4290-9791-8E1884B845B0}"/>
              </a:ext>
            </a:extLst>
          </p:cNvPr>
          <p:cNvSpPr/>
          <p:nvPr/>
        </p:nvSpPr>
        <p:spPr bwMode="auto">
          <a:xfrm>
            <a:off x="3867898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3E69132-120C-47AC-AC2B-8714C93A8574}"/>
              </a:ext>
            </a:extLst>
          </p:cNvPr>
          <p:cNvSpPr/>
          <p:nvPr/>
        </p:nvSpPr>
        <p:spPr bwMode="auto">
          <a:xfrm>
            <a:off x="3984727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973F3A7-6000-4134-8EC2-F0A61BED7A60}"/>
              </a:ext>
            </a:extLst>
          </p:cNvPr>
          <p:cNvSpPr/>
          <p:nvPr/>
        </p:nvSpPr>
        <p:spPr bwMode="auto">
          <a:xfrm>
            <a:off x="4102135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62840CD-BE01-4A0D-A9FE-38FFE52C19EC}"/>
              </a:ext>
            </a:extLst>
          </p:cNvPr>
          <p:cNvSpPr/>
          <p:nvPr/>
        </p:nvSpPr>
        <p:spPr bwMode="auto">
          <a:xfrm>
            <a:off x="4210189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F92B27-2C6D-40CC-B2EB-AF141E8A5A47}"/>
              </a:ext>
            </a:extLst>
          </p:cNvPr>
          <p:cNvSpPr/>
          <p:nvPr/>
        </p:nvSpPr>
        <p:spPr bwMode="auto">
          <a:xfrm>
            <a:off x="4327597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4C8E4CD-6E29-44A4-9B72-0A9CFAF42892}"/>
              </a:ext>
            </a:extLst>
          </p:cNvPr>
          <p:cNvSpPr/>
          <p:nvPr/>
        </p:nvSpPr>
        <p:spPr bwMode="auto">
          <a:xfrm>
            <a:off x="4444426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1E6F0E05-FB3C-4ED2-9E4E-4337CE5BD560}"/>
              </a:ext>
            </a:extLst>
          </p:cNvPr>
          <p:cNvSpPr/>
          <p:nvPr/>
        </p:nvSpPr>
        <p:spPr bwMode="auto">
          <a:xfrm>
            <a:off x="4561834" y="540432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A6DA7C1A-CA40-4F48-8BB8-67668B57A84B}"/>
              </a:ext>
            </a:extLst>
          </p:cNvPr>
          <p:cNvSpPr/>
          <p:nvPr/>
        </p:nvSpPr>
        <p:spPr bwMode="auto">
          <a:xfrm>
            <a:off x="4685565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0580A72A-70C1-4AB0-8F57-BFE80D05D85E}"/>
              </a:ext>
            </a:extLst>
          </p:cNvPr>
          <p:cNvSpPr/>
          <p:nvPr/>
        </p:nvSpPr>
        <p:spPr bwMode="auto">
          <a:xfrm>
            <a:off x="4802973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20F8293-C5AC-45A5-B321-765B3FE45FC7}"/>
              </a:ext>
            </a:extLst>
          </p:cNvPr>
          <p:cNvSpPr/>
          <p:nvPr/>
        </p:nvSpPr>
        <p:spPr bwMode="auto">
          <a:xfrm>
            <a:off x="4919802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6086E51D-5E4B-4AE7-B924-1A5413B9ED21}"/>
              </a:ext>
            </a:extLst>
          </p:cNvPr>
          <p:cNvSpPr/>
          <p:nvPr/>
        </p:nvSpPr>
        <p:spPr bwMode="auto">
          <a:xfrm>
            <a:off x="5037210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409FC7CA-79D4-4FB2-B3ED-6AFEFB970E55}"/>
              </a:ext>
            </a:extLst>
          </p:cNvPr>
          <p:cNvSpPr/>
          <p:nvPr/>
        </p:nvSpPr>
        <p:spPr bwMode="auto">
          <a:xfrm>
            <a:off x="5145264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A94B37F5-E7A7-4710-983C-941E265BA61E}"/>
              </a:ext>
            </a:extLst>
          </p:cNvPr>
          <p:cNvSpPr/>
          <p:nvPr/>
        </p:nvSpPr>
        <p:spPr bwMode="auto">
          <a:xfrm>
            <a:off x="5262672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0810909-D8B9-4136-94EE-E6BFB98604D7}"/>
              </a:ext>
            </a:extLst>
          </p:cNvPr>
          <p:cNvSpPr/>
          <p:nvPr/>
        </p:nvSpPr>
        <p:spPr bwMode="auto">
          <a:xfrm>
            <a:off x="5379501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EC33E63A-E456-47FA-BEBC-7A95B7C0B951}"/>
              </a:ext>
            </a:extLst>
          </p:cNvPr>
          <p:cNvSpPr/>
          <p:nvPr/>
        </p:nvSpPr>
        <p:spPr bwMode="auto">
          <a:xfrm>
            <a:off x="5496909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CF0DBF3-F3D5-4B29-9E01-025885AF4BAC}"/>
              </a:ext>
            </a:extLst>
          </p:cNvPr>
          <p:cNvSpPr/>
          <p:nvPr/>
        </p:nvSpPr>
        <p:spPr bwMode="auto">
          <a:xfrm>
            <a:off x="5615666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D773A83-6F8F-4767-B817-0BDAA118B631}"/>
              </a:ext>
            </a:extLst>
          </p:cNvPr>
          <p:cNvSpPr/>
          <p:nvPr/>
        </p:nvSpPr>
        <p:spPr bwMode="auto">
          <a:xfrm>
            <a:off x="5733074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42413E9-A67B-48A4-9AA1-641CD8D69C09}"/>
              </a:ext>
            </a:extLst>
          </p:cNvPr>
          <p:cNvSpPr/>
          <p:nvPr/>
        </p:nvSpPr>
        <p:spPr bwMode="auto">
          <a:xfrm>
            <a:off x="5849903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D0E5683-428B-4DE8-A1A2-61B6248F3258}"/>
              </a:ext>
            </a:extLst>
          </p:cNvPr>
          <p:cNvSpPr/>
          <p:nvPr/>
        </p:nvSpPr>
        <p:spPr bwMode="auto">
          <a:xfrm>
            <a:off x="5967311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89E8214-D58A-4CE6-9A01-E7D0FD7252E7}"/>
              </a:ext>
            </a:extLst>
          </p:cNvPr>
          <p:cNvSpPr/>
          <p:nvPr/>
        </p:nvSpPr>
        <p:spPr bwMode="auto">
          <a:xfrm>
            <a:off x="6075365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5BCA0BAF-C5A8-4575-94C9-99E66D630758}"/>
              </a:ext>
            </a:extLst>
          </p:cNvPr>
          <p:cNvSpPr/>
          <p:nvPr/>
        </p:nvSpPr>
        <p:spPr bwMode="auto">
          <a:xfrm>
            <a:off x="6192773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1DFF3FC5-0E82-45FB-BBCE-E49A0516E001}"/>
              </a:ext>
            </a:extLst>
          </p:cNvPr>
          <p:cNvSpPr/>
          <p:nvPr/>
        </p:nvSpPr>
        <p:spPr bwMode="auto">
          <a:xfrm>
            <a:off x="6309602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2EDE8FB8-A8F8-4BD0-92CB-5074B6342BB2}"/>
              </a:ext>
            </a:extLst>
          </p:cNvPr>
          <p:cNvSpPr/>
          <p:nvPr/>
        </p:nvSpPr>
        <p:spPr bwMode="auto">
          <a:xfrm>
            <a:off x="6427010" y="5402511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7DCE287B-F4A2-44E2-B245-F4476CB02441}"/>
              </a:ext>
            </a:extLst>
          </p:cNvPr>
          <p:cNvSpPr/>
          <p:nvPr/>
        </p:nvSpPr>
        <p:spPr bwMode="auto">
          <a:xfrm>
            <a:off x="6538274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BEAC3119-8547-4B1C-BB27-BB132E863A7C}"/>
              </a:ext>
            </a:extLst>
          </p:cNvPr>
          <p:cNvSpPr/>
          <p:nvPr/>
        </p:nvSpPr>
        <p:spPr bwMode="auto">
          <a:xfrm>
            <a:off x="6655682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45522FE0-08DA-40B7-9CEC-AB629F06EDFD}"/>
              </a:ext>
            </a:extLst>
          </p:cNvPr>
          <p:cNvSpPr/>
          <p:nvPr/>
        </p:nvSpPr>
        <p:spPr bwMode="auto">
          <a:xfrm>
            <a:off x="6772511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6F8079CC-9ECE-4904-BD10-DE385E7B2F6E}"/>
              </a:ext>
            </a:extLst>
          </p:cNvPr>
          <p:cNvSpPr/>
          <p:nvPr/>
        </p:nvSpPr>
        <p:spPr bwMode="auto">
          <a:xfrm>
            <a:off x="6889919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37869989-55E6-4EDD-AEB2-C6BB259A2067}"/>
              </a:ext>
            </a:extLst>
          </p:cNvPr>
          <p:cNvSpPr/>
          <p:nvPr/>
        </p:nvSpPr>
        <p:spPr bwMode="auto">
          <a:xfrm>
            <a:off x="6997973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F72FFCB0-2C0E-490B-BF48-A88026100CA9}"/>
              </a:ext>
            </a:extLst>
          </p:cNvPr>
          <p:cNvSpPr/>
          <p:nvPr/>
        </p:nvSpPr>
        <p:spPr bwMode="auto">
          <a:xfrm>
            <a:off x="7115381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02B30EC5-FE06-4772-A182-D3A5C27EC9C6}"/>
              </a:ext>
            </a:extLst>
          </p:cNvPr>
          <p:cNvSpPr/>
          <p:nvPr/>
        </p:nvSpPr>
        <p:spPr bwMode="auto">
          <a:xfrm>
            <a:off x="7232210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983C08F1-0501-402E-9789-C05E8E813CF2}"/>
              </a:ext>
            </a:extLst>
          </p:cNvPr>
          <p:cNvSpPr/>
          <p:nvPr/>
        </p:nvSpPr>
        <p:spPr bwMode="auto">
          <a:xfrm>
            <a:off x="7349618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6DD4AE54-5325-41A9-94A5-D34F064E0B20}"/>
              </a:ext>
            </a:extLst>
          </p:cNvPr>
          <p:cNvSpPr/>
          <p:nvPr/>
        </p:nvSpPr>
        <p:spPr bwMode="auto">
          <a:xfrm>
            <a:off x="7468375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83ADAF-BFA3-4688-AE3B-0144DABC5638}"/>
              </a:ext>
            </a:extLst>
          </p:cNvPr>
          <p:cNvSpPr/>
          <p:nvPr/>
        </p:nvSpPr>
        <p:spPr bwMode="auto">
          <a:xfrm>
            <a:off x="7585783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64F6A538-2F02-4EB0-AF31-A9A0AC013F3D}"/>
              </a:ext>
            </a:extLst>
          </p:cNvPr>
          <p:cNvSpPr/>
          <p:nvPr/>
        </p:nvSpPr>
        <p:spPr bwMode="auto">
          <a:xfrm>
            <a:off x="7702612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BF5402C7-482B-4218-A607-6AA15BCFFADF}"/>
              </a:ext>
            </a:extLst>
          </p:cNvPr>
          <p:cNvSpPr/>
          <p:nvPr/>
        </p:nvSpPr>
        <p:spPr bwMode="auto">
          <a:xfrm>
            <a:off x="7820020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5E607E-8CD9-49A2-8B6B-F325B37FCDA2}"/>
              </a:ext>
            </a:extLst>
          </p:cNvPr>
          <p:cNvSpPr/>
          <p:nvPr/>
        </p:nvSpPr>
        <p:spPr bwMode="auto">
          <a:xfrm>
            <a:off x="7928074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991A2637-ECC7-4A80-B681-439340B5C09D}"/>
              </a:ext>
            </a:extLst>
          </p:cNvPr>
          <p:cNvSpPr/>
          <p:nvPr/>
        </p:nvSpPr>
        <p:spPr bwMode="auto">
          <a:xfrm>
            <a:off x="8045482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E20F5748-CA59-49FC-B4C1-D134EA9042D1}"/>
              </a:ext>
            </a:extLst>
          </p:cNvPr>
          <p:cNvSpPr/>
          <p:nvPr/>
        </p:nvSpPr>
        <p:spPr bwMode="auto">
          <a:xfrm>
            <a:off x="8162311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B514C755-A4AA-4842-B659-A14EF529CD1B}"/>
              </a:ext>
            </a:extLst>
          </p:cNvPr>
          <p:cNvSpPr/>
          <p:nvPr/>
        </p:nvSpPr>
        <p:spPr bwMode="auto">
          <a:xfrm>
            <a:off x="8279719" y="5405209"/>
            <a:ext cx="120826" cy="304798"/>
          </a:xfrm>
          <a:prstGeom prst="rect">
            <a:avLst/>
          </a:prstGeom>
          <a:pattFill prst="dotGrid">
            <a:fgClr>
              <a:srgbClr val="FFC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eaLnBrk="0" hangingPunct="0"/>
            <a:endParaRPr lang="en-US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997A2D6-2282-4083-A94D-DE8E0A835F35}"/>
              </a:ext>
            </a:extLst>
          </p:cNvPr>
          <p:cNvSpPr txBox="1"/>
          <p:nvPr/>
        </p:nvSpPr>
        <p:spPr>
          <a:xfrm>
            <a:off x="3792874" y="5782156"/>
            <a:ext cx="10381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Codewords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278D48-3AB5-4783-97A6-1B05F483C809}"/>
              </a:ext>
            </a:extLst>
          </p:cNvPr>
          <p:cNvSpPr txBox="1"/>
          <p:nvPr/>
        </p:nvSpPr>
        <p:spPr>
          <a:xfrm>
            <a:off x="967680" y="6043766"/>
            <a:ext cx="7432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There is no MPDU to CW mapping apparent in this layered architecture </a:t>
            </a:r>
          </a:p>
        </p:txBody>
      </p:sp>
    </p:spTree>
    <p:extLst>
      <p:ext uri="{BB962C8B-B14F-4D97-AF65-F5344CB8AC3E}">
        <p14:creationId xmlns:p14="http://schemas.microsoft.com/office/powerpoint/2010/main" val="420197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5E0F1D-AAF7-4CC1-8B73-2ED1081D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Level Limitations - 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08FB9D-004E-4456-A751-782CCF438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was shown in [1] that HARQ cannot be supported at the MPDU level due to,</a:t>
            </a:r>
          </a:p>
          <a:p>
            <a:pPr lvl="1"/>
            <a:r>
              <a:rPr lang="en-US" dirty="0"/>
              <a:t>Misalignment of CWs in retransmitted MPDUs (from [1]) makes combining impossible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Arbitrary numbers of delimiters (DL) among the MPDUs</a:t>
            </a:r>
          </a:p>
          <a:p>
            <a:pPr lvl="1"/>
            <a:r>
              <a:rPr lang="en-US" dirty="0"/>
              <a:t>Each MPDU Header’s flipped retry bit upon retransmission</a:t>
            </a:r>
          </a:p>
          <a:p>
            <a:pPr lvl="1"/>
            <a:r>
              <a:rPr lang="en-US" dirty="0"/>
              <a:t>Different Cipher Text on retransmissions</a:t>
            </a:r>
          </a:p>
          <a:p>
            <a:pPr lvl="1"/>
            <a:r>
              <a:rPr lang="en-US" dirty="0"/>
              <a:t>Different CRC bits on retransmissions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5E866-E12B-476F-B797-D10B1C2B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5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2A8EC0-CCC2-43ED-B351-C3796D05A971}"/>
              </a:ext>
            </a:extLst>
          </p:cNvPr>
          <p:cNvGrpSpPr/>
          <p:nvPr/>
        </p:nvGrpSpPr>
        <p:grpSpPr>
          <a:xfrm>
            <a:off x="1676400" y="5356043"/>
            <a:ext cx="4881113" cy="1044757"/>
            <a:chOff x="4114800" y="3720180"/>
            <a:chExt cx="4881113" cy="104475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AA9E28D-7917-4FB9-BCB6-E63C02193D99}"/>
                </a:ext>
              </a:extLst>
            </p:cNvPr>
            <p:cNvGrpSpPr/>
            <p:nvPr/>
          </p:nvGrpSpPr>
          <p:grpSpPr>
            <a:xfrm>
              <a:off x="4114800" y="4420843"/>
              <a:ext cx="4881113" cy="344094"/>
              <a:chOff x="1062487" y="2947357"/>
              <a:chExt cx="6481313" cy="516144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4EC2C4D-AEF9-4AA3-A4EF-80CF77B390E4}"/>
                  </a:ext>
                </a:extLst>
              </p:cNvPr>
              <p:cNvSpPr/>
              <p:nvPr/>
            </p:nvSpPr>
            <p:spPr bwMode="auto">
              <a:xfrm>
                <a:off x="1182687" y="2947358"/>
                <a:ext cx="11430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dirty="0"/>
                  <a:t>MPDU-1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B2D9320-B8FE-4EA0-AC9D-90E95F945B60}"/>
                  </a:ext>
                </a:extLst>
              </p:cNvPr>
              <p:cNvSpPr/>
              <p:nvPr/>
            </p:nvSpPr>
            <p:spPr bwMode="auto">
              <a:xfrm>
                <a:off x="2325687" y="2947358"/>
                <a:ext cx="112713" cy="4572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2B9AA865-275D-4D7C-900A-906A514532AF}"/>
                  </a:ext>
                </a:extLst>
              </p:cNvPr>
              <p:cNvGrpSpPr/>
              <p:nvPr/>
            </p:nvGrpSpPr>
            <p:grpSpPr>
              <a:xfrm>
                <a:off x="2720224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655AB86B-9526-4877-B8B2-29360084FEA1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dirty="0"/>
                    <a:t>MPDU-2</a:t>
                  </a:r>
                </a:p>
              </p:txBody>
            </p:sp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1E62B1AD-75E5-48A9-A324-6B59917DDCFE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42" name="Rectangle 41">
                    <a:extLst>
                      <a:ext uri="{FF2B5EF4-FFF2-40B4-BE49-F238E27FC236}">
                        <a16:creationId xmlns:a16="http://schemas.microsoft.com/office/drawing/2014/main" id="{6E341C1C-8B6C-4ABC-BF0C-9CE585FC929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43" name="Rectangle 42">
                    <a:extLst>
                      <a:ext uri="{FF2B5EF4-FFF2-40B4-BE49-F238E27FC236}">
                        <a16:creationId xmlns:a16="http://schemas.microsoft.com/office/drawing/2014/main" id="{54FB2430-574A-4AC0-B299-6C7593D5AFB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</p:grp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8D68B459-19F6-441E-844C-E265B5692668}"/>
                  </a:ext>
                </a:extLst>
              </p:cNvPr>
              <p:cNvGrpSpPr/>
              <p:nvPr/>
            </p:nvGrpSpPr>
            <p:grpSpPr>
              <a:xfrm>
                <a:off x="4359752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C58C4C97-9300-416E-8B95-F25EDBC94E41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dirty="0"/>
                    <a:t>MPDU-3</a:t>
                  </a:r>
                </a:p>
              </p:txBody>
            </p: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A873F636-C142-4ECF-9DEB-424487B717BC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7A34E82A-C2EE-4043-BB62-2A360183258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C44CC3CA-7961-4C42-A538-A36322E35E5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</p:grp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533ED889-47C0-49C4-B333-E72561D1BADB}"/>
                  </a:ext>
                </a:extLst>
              </p:cNvPr>
              <p:cNvGrpSpPr/>
              <p:nvPr/>
            </p:nvGrpSpPr>
            <p:grpSpPr>
              <a:xfrm>
                <a:off x="5999281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55B760A9-62F9-4F37-AA21-302E60846E1D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dirty="0"/>
                    <a:t>MPDU-4</a:t>
                  </a:r>
                </a:p>
              </p:txBody>
            </p:sp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5CE1E25C-ECD1-4065-9715-E6D99D584697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E65480EE-2E65-4C76-8068-1FAE1F73045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0BD24064-B8A2-431C-BE59-0BD15049468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/>
                  </a:p>
                </p:txBody>
              </p:sp>
            </p:grpSp>
          </p:grp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5D29B19-D020-42E3-8766-FFDD4556EACD}"/>
                  </a:ext>
                </a:extLst>
              </p:cNvPr>
              <p:cNvSpPr txBox="1"/>
              <p:nvPr/>
            </p:nvSpPr>
            <p:spPr>
              <a:xfrm>
                <a:off x="2377840" y="3037458"/>
                <a:ext cx="304801" cy="415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A51B3D3-5AFD-43F7-9C83-BDB9724B8D5E}"/>
                  </a:ext>
                </a:extLst>
              </p:cNvPr>
              <p:cNvSpPr txBox="1"/>
              <p:nvPr/>
            </p:nvSpPr>
            <p:spPr>
              <a:xfrm>
                <a:off x="3996737" y="3048000"/>
                <a:ext cx="304801" cy="415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9F99ADE-3909-42BD-9594-2DF851DE43E1}"/>
                  </a:ext>
                </a:extLst>
              </p:cNvPr>
              <p:cNvSpPr txBox="1"/>
              <p:nvPr/>
            </p:nvSpPr>
            <p:spPr>
              <a:xfrm>
                <a:off x="5661449" y="3048000"/>
                <a:ext cx="304801" cy="415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BBCED78-4620-4D08-B23E-3C4870C1824F}"/>
                  </a:ext>
                </a:extLst>
              </p:cNvPr>
              <p:cNvSpPr/>
              <p:nvPr/>
            </p:nvSpPr>
            <p:spPr bwMode="auto">
              <a:xfrm>
                <a:off x="1062487" y="2947357"/>
                <a:ext cx="112713" cy="457199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C6CDB0F2-218C-4F41-ABEB-A81A1C571F78}"/>
                  </a:ext>
                </a:extLst>
              </p:cNvPr>
              <p:cNvSpPr/>
              <p:nvPr/>
            </p:nvSpPr>
            <p:spPr bwMode="auto">
              <a:xfrm>
                <a:off x="7376182" y="2947357"/>
                <a:ext cx="167618" cy="4572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D363715-42EC-42D0-86C1-89C67FE10E9F}"/>
                </a:ext>
              </a:extLst>
            </p:cNvPr>
            <p:cNvSpPr/>
            <p:nvPr/>
          </p:nvSpPr>
          <p:spPr bwMode="auto">
            <a:xfrm>
              <a:off x="4114800" y="3720180"/>
              <a:ext cx="1109599" cy="30479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MPDU Header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F1222C7-A553-4086-92B4-ECF6E63C3F8B}"/>
                </a:ext>
              </a:extLst>
            </p:cNvPr>
            <p:cNvSpPr/>
            <p:nvPr/>
          </p:nvSpPr>
          <p:spPr bwMode="auto">
            <a:xfrm>
              <a:off x="5223297" y="3726970"/>
              <a:ext cx="644104" cy="29800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Ext-IV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9E82F5B-D542-459A-B531-4D5B0990D1FF}"/>
                </a:ext>
              </a:extLst>
            </p:cNvPr>
            <p:cNvSpPr/>
            <p:nvPr/>
          </p:nvSpPr>
          <p:spPr bwMode="auto">
            <a:xfrm>
              <a:off x="5866300" y="3726970"/>
              <a:ext cx="906816" cy="29800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Cipher Text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5618019-9BF2-47DE-840A-790FE62D097F}"/>
                </a:ext>
              </a:extLst>
            </p:cNvPr>
            <p:cNvSpPr/>
            <p:nvPr/>
          </p:nvSpPr>
          <p:spPr bwMode="auto">
            <a:xfrm>
              <a:off x="6773116" y="3723575"/>
              <a:ext cx="542084" cy="29800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MIC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AFB3805-1D0D-4216-87CC-40B49A08A4E0}"/>
                </a:ext>
              </a:extLst>
            </p:cNvPr>
            <p:cNvSpPr/>
            <p:nvPr/>
          </p:nvSpPr>
          <p:spPr bwMode="auto">
            <a:xfrm>
              <a:off x="7317270" y="3723574"/>
              <a:ext cx="542084" cy="298008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dirty="0"/>
                <a:t>CRC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F86300F-91E7-4090-B036-6843EF6FB785}"/>
                </a:ext>
              </a:extLst>
            </p:cNvPr>
            <p:cNvCxnSpPr/>
            <p:nvPr/>
          </p:nvCxnSpPr>
          <p:spPr bwMode="auto">
            <a:xfrm>
              <a:off x="4114800" y="4021583"/>
              <a:ext cx="84885" cy="3992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B2EAC37-7691-45DF-8488-34A69B381570}"/>
                </a:ext>
              </a:extLst>
            </p:cNvPr>
            <p:cNvCxnSpPr>
              <a:cxnSpLocks/>
              <a:endCxn id="23" idx="0"/>
            </p:cNvCxnSpPr>
            <p:nvPr/>
          </p:nvCxnSpPr>
          <p:spPr bwMode="auto">
            <a:xfrm flipH="1">
              <a:off x="5108566" y="4021583"/>
              <a:ext cx="2750790" cy="39926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D6B90B4-5BB7-4A42-9DAD-74642B016EBF}"/>
              </a:ext>
            </a:extLst>
          </p:cNvPr>
          <p:cNvGrpSpPr/>
          <p:nvPr/>
        </p:nvGrpSpPr>
        <p:grpSpPr>
          <a:xfrm>
            <a:off x="7577666" y="5427095"/>
            <a:ext cx="1284646" cy="908971"/>
            <a:chOff x="4095766" y="4883038"/>
            <a:chExt cx="1284646" cy="90897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727599-350A-457D-8CD7-E9BA558F434B}"/>
                </a:ext>
              </a:extLst>
            </p:cNvPr>
            <p:cNvSpPr/>
            <p:nvPr/>
          </p:nvSpPr>
          <p:spPr bwMode="auto">
            <a:xfrm>
              <a:off x="4123485" y="4883038"/>
              <a:ext cx="84885" cy="304798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F72A87-DCF9-47CF-8B52-C9340DDC62B1}"/>
                </a:ext>
              </a:extLst>
            </p:cNvPr>
            <p:cNvSpPr/>
            <p:nvPr/>
          </p:nvSpPr>
          <p:spPr bwMode="auto">
            <a:xfrm>
              <a:off x="4095766" y="5337120"/>
              <a:ext cx="126234" cy="304798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D6C97BB-F490-4AA4-A03D-20FDF15C5139}"/>
                </a:ext>
              </a:extLst>
            </p:cNvPr>
            <p:cNvSpPr txBox="1"/>
            <p:nvPr/>
          </p:nvSpPr>
          <p:spPr>
            <a:xfrm>
              <a:off x="4419600" y="4883038"/>
              <a:ext cx="9608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DL (Delimiter)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FF1B9E9-BA74-4D3C-8F3F-1CD2A133A889}"/>
                </a:ext>
              </a:extLst>
            </p:cNvPr>
            <p:cNvSpPr txBox="1"/>
            <p:nvPr/>
          </p:nvSpPr>
          <p:spPr>
            <a:xfrm>
              <a:off x="4425354" y="5330344"/>
              <a:ext cx="8674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Pre-FEC Padding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3BCEF09-7E99-4767-8982-2156DC015528}"/>
              </a:ext>
            </a:extLst>
          </p:cNvPr>
          <p:cNvGrpSpPr/>
          <p:nvPr/>
        </p:nvGrpSpPr>
        <p:grpSpPr>
          <a:xfrm>
            <a:off x="726869" y="3048000"/>
            <a:ext cx="7443541" cy="871443"/>
            <a:chOff x="726869" y="3048000"/>
            <a:chExt cx="7443541" cy="871443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45DB700-8D57-409B-98C5-90B8755AD4CF}"/>
                </a:ext>
              </a:extLst>
            </p:cNvPr>
            <p:cNvGrpSpPr/>
            <p:nvPr/>
          </p:nvGrpSpPr>
          <p:grpSpPr>
            <a:xfrm>
              <a:off x="2026404" y="3119474"/>
              <a:ext cx="1348944" cy="714562"/>
              <a:chOff x="5403650" y="2461046"/>
              <a:chExt cx="1348944" cy="714562"/>
            </a:xfrm>
          </p:grpSpPr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F25DDB98-4BA7-4C87-A5B2-2839219827ED}"/>
                  </a:ext>
                </a:extLst>
              </p:cNvPr>
              <p:cNvGrpSpPr/>
              <p:nvPr/>
            </p:nvGrpSpPr>
            <p:grpSpPr>
              <a:xfrm>
                <a:off x="5410200" y="2461046"/>
                <a:ext cx="1326842" cy="349534"/>
                <a:chOff x="2721111" y="5225376"/>
                <a:chExt cx="1326842" cy="349534"/>
              </a:xfrm>
            </p:grpSpPr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99DBCE84-9461-478E-9943-5E2D89C8AD3B}"/>
                    </a:ext>
                  </a:extLst>
                </p:cNvPr>
                <p:cNvSpPr/>
                <p:nvPr/>
              </p:nvSpPr>
              <p:spPr bwMode="auto">
                <a:xfrm>
                  <a:off x="2813247" y="5225376"/>
                  <a:ext cx="934329" cy="349534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Failed MPDU</a:t>
                  </a:r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AAA057A4-CD94-4851-B007-8FA2BA00D29F}"/>
                    </a:ext>
                  </a:extLst>
                </p:cNvPr>
                <p:cNvSpPr/>
                <p:nvPr/>
              </p:nvSpPr>
              <p:spPr bwMode="auto">
                <a:xfrm>
                  <a:off x="2721111" y="5225376"/>
                  <a:ext cx="92136" cy="34953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endParaRPr lang="en-US" sz="800"/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F902B0A-E989-449C-AC27-93BA38BA9687}"/>
                    </a:ext>
                  </a:extLst>
                </p:cNvPr>
                <p:cNvSpPr/>
                <p:nvPr/>
              </p:nvSpPr>
              <p:spPr bwMode="auto">
                <a:xfrm>
                  <a:off x="3750280" y="5225376"/>
                  <a:ext cx="92136" cy="34953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endParaRPr lang="en-US" sz="800"/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427F741E-7382-49D8-BAC1-6F15F0467BEB}"/>
                    </a:ext>
                  </a:extLst>
                </p:cNvPr>
                <p:cNvSpPr txBox="1"/>
                <p:nvPr/>
              </p:nvSpPr>
              <p:spPr>
                <a:xfrm>
                  <a:off x="3798799" y="5302318"/>
                  <a:ext cx="24915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/>
                    <a:t>…</a:t>
                  </a:r>
                </a:p>
              </p:txBody>
            </p:sp>
          </p:grp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AFB221D1-49B5-40DD-B5BC-98DD64987575}"/>
                  </a:ext>
                </a:extLst>
              </p:cNvPr>
              <p:cNvSpPr/>
              <p:nvPr/>
            </p:nvSpPr>
            <p:spPr bwMode="auto">
              <a:xfrm>
                <a:off x="5403650" y="2943565"/>
                <a:ext cx="78889" cy="232043"/>
              </a:xfrm>
              <a:prstGeom prst="rect">
                <a:avLst/>
              </a:prstGeom>
              <a:solidFill>
                <a:srgbClr val="FF0000">
                  <a:alpha val="42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sz="800" dirty="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34621FC6-3906-4B16-BD21-5CECAB9B2E2E}"/>
                  </a:ext>
                </a:extLst>
              </p:cNvPr>
              <p:cNvSpPr/>
              <p:nvPr/>
            </p:nvSpPr>
            <p:spPr bwMode="auto">
              <a:xfrm>
                <a:off x="5467428" y="2943565"/>
                <a:ext cx="511334" cy="226614"/>
              </a:xfrm>
              <a:prstGeom prst="rect">
                <a:avLst/>
              </a:prstGeom>
              <a:solidFill>
                <a:srgbClr val="FF0000">
                  <a:alpha val="42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sz="800" dirty="0"/>
                  <a:t>CW-4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0B03AAAC-2D68-458D-8687-61E9FD2796F0}"/>
                  </a:ext>
                </a:extLst>
              </p:cNvPr>
              <p:cNvSpPr/>
              <p:nvPr/>
            </p:nvSpPr>
            <p:spPr bwMode="auto">
              <a:xfrm>
                <a:off x="5986377" y="2943567"/>
                <a:ext cx="475600" cy="226614"/>
              </a:xfrm>
              <a:prstGeom prst="rect">
                <a:avLst/>
              </a:prstGeom>
              <a:solidFill>
                <a:srgbClr val="FF0000">
                  <a:alpha val="42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sz="800" dirty="0"/>
                  <a:t>CW-5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45CDB02-40CE-4038-931B-91C6E0C23E08}"/>
                  </a:ext>
                </a:extLst>
              </p:cNvPr>
              <p:cNvSpPr/>
              <p:nvPr/>
            </p:nvSpPr>
            <p:spPr bwMode="auto">
              <a:xfrm>
                <a:off x="6455365" y="2943568"/>
                <a:ext cx="297229" cy="226614"/>
              </a:xfrm>
              <a:prstGeom prst="rect">
                <a:avLst/>
              </a:prstGeom>
              <a:solidFill>
                <a:srgbClr val="FF0000">
                  <a:alpha val="42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sz="800" dirty="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BA8298B-E49A-4A58-AF5E-75B91C2AB1EB}"/>
                </a:ext>
              </a:extLst>
            </p:cNvPr>
            <p:cNvGrpSpPr/>
            <p:nvPr/>
          </p:nvGrpSpPr>
          <p:grpSpPr>
            <a:xfrm>
              <a:off x="5129195" y="3110637"/>
              <a:ext cx="1332036" cy="714561"/>
              <a:chOff x="5405006" y="2461046"/>
              <a:chExt cx="1332036" cy="714561"/>
            </a:xfrm>
          </p:grpSpPr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21454A58-1B01-4D1C-8BA7-9415F1461F45}"/>
                  </a:ext>
                </a:extLst>
              </p:cNvPr>
              <p:cNvGrpSpPr/>
              <p:nvPr/>
            </p:nvGrpSpPr>
            <p:grpSpPr>
              <a:xfrm>
                <a:off x="5410200" y="2461046"/>
                <a:ext cx="1326842" cy="349534"/>
                <a:chOff x="2721111" y="5225376"/>
                <a:chExt cx="1326842" cy="349534"/>
              </a:xfrm>
            </p:grpSpPr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2CE3E291-CB73-4A7C-8EB8-0A34485A8749}"/>
                    </a:ext>
                  </a:extLst>
                </p:cNvPr>
                <p:cNvSpPr/>
                <p:nvPr/>
              </p:nvSpPr>
              <p:spPr bwMode="auto">
                <a:xfrm>
                  <a:off x="2813247" y="5225376"/>
                  <a:ext cx="934329" cy="349534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Re-Tx MPDU</a:t>
                  </a: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F984734-EE7C-4DB7-AD8A-B5D2BCFF9BA4}"/>
                    </a:ext>
                  </a:extLst>
                </p:cNvPr>
                <p:cNvSpPr/>
                <p:nvPr/>
              </p:nvSpPr>
              <p:spPr bwMode="auto">
                <a:xfrm>
                  <a:off x="2721111" y="5225376"/>
                  <a:ext cx="92136" cy="34953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endParaRPr lang="en-US" sz="800"/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8E7EE09E-8CA7-4EAB-AB47-57F7C76D8556}"/>
                    </a:ext>
                  </a:extLst>
                </p:cNvPr>
                <p:cNvSpPr/>
                <p:nvPr/>
              </p:nvSpPr>
              <p:spPr bwMode="auto">
                <a:xfrm>
                  <a:off x="3750280" y="5225376"/>
                  <a:ext cx="92136" cy="349534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endParaRPr lang="en-US" sz="800"/>
                </a:p>
              </p:txBody>
            </p: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14EF6B1B-7C31-4435-9B52-77EBC148171D}"/>
                    </a:ext>
                  </a:extLst>
                </p:cNvPr>
                <p:cNvSpPr txBox="1"/>
                <p:nvPr/>
              </p:nvSpPr>
              <p:spPr>
                <a:xfrm>
                  <a:off x="3798799" y="5302318"/>
                  <a:ext cx="249154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/>
                    <a:t>…</a:t>
                  </a:r>
                </a:p>
              </p:txBody>
            </p:sp>
          </p:grp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A6E62027-1EE8-4E89-9347-B79E2023A429}"/>
                  </a:ext>
                </a:extLst>
              </p:cNvPr>
              <p:cNvSpPr/>
              <p:nvPr/>
            </p:nvSpPr>
            <p:spPr bwMode="auto">
              <a:xfrm>
                <a:off x="5405006" y="2943564"/>
                <a:ext cx="457200" cy="232043"/>
              </a:xfrm>
              <a:prstGeom prst="rect">
                <a:avLst/>
              </a:prstGeom>
              <a:solidFill>
                <a:srgbClr val="FF0000">
                  <a:alpha val="42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sz="800" dirty="0"/>
                  <a:t>CW-1</a:t>
                </a: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478F7A4-2BF9-46C9-9F69-9F1A3E657A0D}"/>
                </a:ext>
              </a:extLst>
            </p:cNvPr>
            <p:cNvSpPr/>
            <p:nvPr/>
          </p:nvSpPr>
          <p:spPr bwMode="auto">
            <a:xfrm>
              <a:off x="5586395" y="3596871"/>
              <a:ext cx="457200" cy="228846"/>
            </a:xfrm>
            <a:prstGeom prst="rect">
              <a:avLst/>
            </a:prstGeom>
            <a:solidFill>
              <a:srgbClr val="FF0000">
                <a:alpha val="42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sz="800" dirty="0"/>
                <a:t>CW-2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8F4DC15-CFD9-4C26-985F-0E43B71ABF6A}"/>
                </a:ext>
              </a:extLst>
            </p:cNvPr>
            <p:cNvSpPr/>
            <p:nvPr/>
          </p:nvSpPr>
          <p:spPr bwMode="auto">
            <a:xfrm>
              <a:off x="6043595" y="3590924"/>
              <a:ext cx="457200" cy="226614"/>
            </a:xfrm>
            <a:prstGeom prst="rect">
              <a:avLst/>
            </a:prstGeom>
            <a:solidFill>
              <a:srgbClr val="FF0000">
                <a:alpha val="42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eaLnBrk="0" hangingPunct="0"/>
              <a:r>
                <a:rPr lang="en-US" sz="800" dirty="0"/>
                <a:t>CW-3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8F04992-FB23-40F9-9141-A341754FE241}"/>
                </a:ext>
              </a:extLst>
            </p:cNvPr>
            <p:cNvSpPr txBox="1"/>
            <p:nvPr/>
          </p:nvSpPr>
          <p:spPr>
            <a:xfrm>
              <a:off x="6729393" y="3195256"/>
              <a:ext cx="14410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At the Tx for Retransmission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BFE5149-9B5A-4EE9-B0D9-DC0CE7F8B053}"/>
                </a:ext>
              </a:extLst>
            </p:cNvPr>
            <p:cNvSpPr txBox="1"/>
            <p:nvPr/>
          </p:nvSpPr>
          <p:spPr>
            <a:xfrm>
              <a:off x="726869" y="3240516"/>
              <a:ext cx="990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At the RX</a:t>
              </a:r>
            </a:p>
          </p:txBody>
        </p:sp>
        <p:sp>
          <p:nvSpPr>
            <p:cNvPr id="49" name="Rectangle: Rounded Corners 48">
              <a:extLst>
                <a:ext uri="{FF2B5EF4-FFF2-40B4-BE49-F238E27FC236}">
                  <a16:creationId xmlns:a16="http://schemas.microsoft.com/office/drawing/2014/main" id="{3CE61CD6-C103-428A-B51D-2925C2A36F96}"/>
                </a:ext>
              </a:extLst>
            </p:cNvPr>
            <p:cNvSpPr/>
            <p:nvPr/>
          </p:nvSpPr>
          <p:spPr bwMode="auto">
            <a:xfrm>
              <a:off x="1732245" y="3048000"/>
              <a:ext cx="1802206" cy="871443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58C71809-7A25-4776-BFFE-0641829FB27F}"/>
                </a:ext>
              </a:extLst>
            </p:cNvPr>
            <p:cNvSpPr/>
            <p:nvPr/>
          </p:nvSpPr>
          <p:spPr bwMode="auto">
            <a:xfrm>
              <a:off x="4835035" y="3048000"/>
              <a:ext cx="1802206" cy="871443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6C773E7-C2CF-4294-9EBC-811779C4FA4F}"/>
                </a:ext>
              </a:extLst>
            </p:cNvPr>
            <p:cNvCxnSpPr/>
            <p:nvPr/>
          </p:nvCxnSpPr>
          <p:spPr bwMode="auto">
            <a:xfrm>
              <a:off x="3716549" y="3476024"/>
              <a:ext cx="10475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</p:grpSp>
      <p:sp>
        <p:nvSpPr>
          <p:cNvPr id="72" name="Rectangle 4">
            <a:extLst>
              <a:ext uri="{FF2B5EF4-FFF2-40B4-BE49-F238E27FC236}">
                <a16:creationId xmlns:a16="http://schemas.microsoft.com/office/drawing/2014/main" id="{734A9C0B-B7DC-47A2-AA2F-063D43815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  <p:extLst>
      <p:ext uri="{BB962C8B-B14F-4D97-AF65-F5344CB8AC3E}">
        <p14:creationId xmlns:p14="http://schemas.microsoft.com/office/powerpoint/2010/main" val="333352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48788E-1EAB-4D68-9F91-12E440FB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MPDU Level Limitations - II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AB2E7-D54F-4AEA-B277-A09898506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Though MPDU is perceived to be desired and simple HARQ unit we want to highlight that it is not even an option for HARQ for following reasons,</a:t>
            </a:r>
          </a:p>
          <a:p>
            <a:pPr lvl="1"/>
            <a:r>
              <a:rPr lang="en-US" dirty="0"/>
              <a:t>different payload (even few bits) in each MPDU in retransmissions, </a:t>
            </a:r>
          </a:p>
          <a:p>
            <a:pPr lvl="2"/>
            <a:r>
              <a:rPr lang="en-US" dirty="0"/>
              <a:t>the contents of the CWs will change, thus no combining at the PHY level</a:t>
            </a:r>
          </a:p>
          <a:p>
            <a:pPr lvl="1"/>
            <a:r>
              <a:rPr lang="en-US" dirty="0"/>
              <a:t>the misalignment in the MPDU to CW mapping between first transmission and the retransmissions,</a:t>
            </a:r>
          </a:p>
          <a:p>
            <a:pPr lvl="2"/>
            <a:r>
              <a:rPr lang="en-US" dirty="0"/>
              <a:t>Due to this misalignment it is not possible to combine LLRs for retransmitted MPDU at the PHY</a:t>
            </a:r>
          </a:p>
          <a:p>
            <a:pPr lvl="1"/>
            <a:r>
              <a:rPr lang="en-US" dirty="0"/>
              <a:t>no knowledge of MPDUs at the PHY,</a:t>
            </a:r>
          </a:p>
          <a:p>
            <a:pPr lvl="2"/>
            <a:r>
              <a:rPr lang="en-US" dirty="0"/>
              <a:t>MPDU is a MAC construct and has no notion at the PHY</a:t>
            </a:r>
          </a:p>
          <a:p>
            <a:r>
              <a:rPr lang="en-US" dirty="0"/>
              <a:t>Therefore, MPDU cannot be a unit for HARQ in 802.11be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0FB7A-502F-45FF-B4A1-10819833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DC44AC-B0A0-420B-89D1-908879DA5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  <p:extLst>
      <p:ext uri="{BB962C8B-B14F-4D97-AF65-F5344CB8AC3E}">
        <p14:creationId xmlns:p14="http://schemas.microsoft.com/office/powerpoint/2010/main" val="3231909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5C37-0C5F-4533-B886-D2B03A6B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CW as HARQ Unit - I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2ECB2-2DF4-47E0-905A-3DF777427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/>
              <a:t>Codeword level HARQ was presented in [1] for 802.11be</a:t>
            </a:r>
          </a:p>
          <a:p>
            <a:endParaRPr lang="en-US" dirty="0"/>
          </a:p>
          <a:p>
            <a:r>
              <a:rPr lang="en-US" dirty="0"/>
              <a:t>HARQ combining is closely tied to the forward error correction (FEC) that happens at the PHY level</a:t>
            </a:r>
          </a:p>
          <a:p>
            <a:pPr lvl="1"/>
            <a:r>
              <a:rPr lang="en-US" dirty="0"/>
              <a:t>FEC unit is the codeword (CW)</a:t>
            </a:r>
          </a:p>
          <a:p>
            <a:pPr lvl="2"/>
            <a:r>
              <a:rPr lang="en-US" dirty="0"/>
              <a:t>MDPUs are not FEC unit</a:t>
            </a:r>
          </a:p>
          <a:p>
            <a:pPr lvl="2"/>
            <a:r>
              <a:rPr lang="en-US" dirty="0"/>
              <a:t>there is no 1-1 mapping between MPDUs and FEC unit</a:t>
            </a:r>
          </a:p>
          <a:p>
            <a:pPr lvl="2"/>
            <a:endParaRPr lang="en-US" dirty="0"/>
          </a:p>
          <a:p>
            <a:r>
              <a:rPr lang="en-US" dirty="0"/>
              <a:t>MPDU cannot be used as a unit for PHY layer since it is a MAC construct</a:t>
            </a:r>
          </a:p>
          <a:p>
            <a:endParaRPr lang="en-US" sz="1800" dirty="0"/>
          </a:p>
          <a:p>
            <a:r>
              <a:rPr lang="en-US" dirty="0"/>
              <a:t>Therefore, CW is the natural unit for HARQ as it provides the basic unit for PHY layer where the combining is supposed to happen</a:t>
            </a:r>
            <a:endParaRPr lang="en-US" b="1" dirty="0"/>
          </a:p>
          <a:p>
            <a:endParaRPr lang="en-US" sz="1800" dirty="0"/>
          </a:p>
          <a:p>
            <a:endParaRPr lang="en-US" sz="18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5B96-FF1A-41C3-BE56-247B5B8C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7</a:t>
            </a:fld>
            <a:endParaRPr lang="en-US"/>
          </a:p>
        </p:txBody>
      </p:sp>
      <p:sp>
        <p:nvSpPr>
          <p:cNvPr id="55" name="Rectangle 4">
            <a:extLst>
              <a:ext uri="{FF2B5EF4-FFF2-40B4-BE49-F238E27FC236}">
                <a16:creationId xmlns:a16="http://schemas.microsoft.com/office/drawing/2014/main" id="{99D08613-147F-4840-A608-EC6ECF06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</p:spTree>
    <p:extLst>
      <p:ext uri="{BB962C8B-B14F-4D97-AF65-F5344CB8AC3E}">
        <p14:creationId xmlns:p14="http://schemas.microsoft.com/office/powerpoint/2010/main" val="3144191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5C37-0C5F-4533-B886-D2B03A6B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of CW as HARQ Unit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2ECB2-2DF4-47E0-905A-3DF777427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800" dirty="0"/>
              <a:t>Lets consider an example with CW as HARQ unit and show how it can be beneficial</a:t>
            </a:r>
          </a:p>
          <a:p>
            <a:r>
              <a:rPr lang="en-US" sz="1800" dirty="0"/>
              <a:t>For Example,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Only three CWs are decoded wrong and due to this all of the MPDUs CRC fails</a:t>
            </a:r>
          </a:p>
          <a:p>
            <a:r>
              <a:rPr lang="en-US" sz="1800" dirty="0"/>
              <a:t>Not only that the retransmission of these MPDUs is spectrally in-efficient but it is also not possible to combine the failed codewords at the receiver due to the reasons mentioned previously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5B96-FF1A-41C3-BE56-247B5B8C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8</a:t>
            </a:fld>
            <a:endParaRPr lang="en-US"/>
          </a:p>
        </p:txBody>
      </p:sp>
      <p:sp>
        <p:nvSpPr>
          <p:cNvPr id="55" name="Rectangle 4">
            <a:extLst>
              <a:ext uri="{FF2B5EF4-FFF2-40B4-BE49-F238E27FC236}">
                <a16:creationId xmlns:a16="http://schemas.microsoft.com/office/drawing/2014/main" id="{99D08613-147F-4840-A608-EC6ECF06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94CFB5-10EF-4526-8FD9-6D4413333DD9}"/>
              </a:ext>
            </a:extLst>
          </p:cNvPr>
          <p:cNvGrpSpPr/>
          <p:nvPr/>
        </p:nvGrpSpPr>
        <p:grpSpPr>
          <a:xfrm>
            <a:off x="1066800" y="2519686"/>
            <a:ext cx="6496074" cy="1290314"/>
            <a:chOff x="1143000" y="3053086"/>
            <a:chExt cx="6496074" cy="12903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273B82A-21BC-4235-8E48-76D068A42987}"/>
                </a:ext>
              </a:extLst>
            </p:cNvPr>
            <p:cNvGrpSpPr/>
            <p:nvPr/>
          </p:nvGrpSpPr>
          <p:grpSpPr>
            <a:xfrm>
              <a:off x="2341018" y="3357886"/>
              <a:ext cx="5298056" cy="349535"/>
              <a:chOff x="1062487" y="2947357"/>
              <a:chExt cx="6481313" cy="45720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C119351-867D-417F-809F-091C541985AF}"/>
                  </a:ext>
                </a:extLst>
              </p:cNvPr>
              <p:cNvSpPr/>
              <p:nvPr/>
            </p:nvSpPr>
            <p:spPr bwMode="auto">
              <a:xfrm>
                <a:off x="1182687" y="2947358"/>
                <a:ext cx="11430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r>
                  <a:rPr lang="en-US" sz="800" dirty="0"/>
                  <a:t>MPDU-1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0A9DD-2755-4301-B1A6-979BF9960F7D}"/>
                  </a:ext>
                </a:extLst>
              </p:cNvPr>
              <p:cNvSpPr/>
              <p:nvPr/>
            </p:nvSpPr>
            <p:spPr bwMode="auto">
              <a:xfrm>
                <a:off x="2325687" y="2947358"/>
                <a:ext cx="112713" cy="4572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sz="800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C7673BB-F7B8-4EB0-B434-6A427193EA6F}"/>
                  </a:ext>
                </a:extLst>
              </p:cNvPr>
              <p:cNvGrpSpPr/>
              <p:nvPr/>
            </p:nvGrpSpPr>
            <p:grpSpPr>
              <a:xfrm>
                <a:off x="2720224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3C31D06A-F952-486D-BCFB-CE88412B279B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MPDU-2</a:t>
                  </a:r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53B6C95D-966B-439C-A44B-1701F0460557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28" name="Rectangle 27">
                    <a:extLst>
                      <a:ext uri="{FF2B5EF4-FFF2-40B4-BE49-F238E27FC236}">
                        <a16:creationId xmlns:a16="http://schemas.microsoft.com/office/drawing/2014/main" id="{F32CA8C6-BFEC-46D8-8A33-B761B3BBB2B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  <p:sp>
                <p:nvSpPr>
                  <p:cNvPr id="29" name="Rectangle 28">
                    <a:extLst>
                      <a:ext uri="{FF2B5EF4-FFF2-40B4-BE49-F238E27FC236}">
                        <a16:creationId xmlns:a16="http://schemas.microsoft.com/office/drawing/2014/main" id="{E904A639-B0F7-4F8E-9520-42B6CC833E1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</p:grp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C77CFC63-F25F-48AB-97C2-3E47038039E8}"/>
                  </a:ext>
                </a:extLst>
              </p:cNvPr>
              <p:cNvGrpSpPr/>
              <p:nvPr/>
            </p:nvGrpSpPr>
            <p:grpSpPr>
              <a:xfrm>
                <a:off x="4359752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D4525682-99C3-48D2-B9B1-35E780ED6E68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MPDU-3</a:t>
                  </a:r>
                </a:p>
              </p:txBody>
            </p:sp>
            <p:grpSp>
              <p:nvGrpSpPr>
                <p:cNvPr id="23" name="Group 22">
                  <a:extLst>
                    <a:ext uri="{FF2B5EF4-FFF2-40B4-BE49-F238E27FC236}">
                      <a16:creationId xmlns:a16="http://schemas.microsoft.com/office/drawing/2014/main" id="{B70D1AA6-6EE4-4C71-81D3-063917BEB0A0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24" name="Rectangle 23">
                    <a:extLst>
                      <a:ext uri="{FF2B5EF4-FFF2-40B4-BE49-F238E27FC236}">
                        <a16:creationId xmlns:a16="http://schemas.microsoft.com/office/drawing/2014/main" id="{76D32FFE-1D38-4596-AFED-A435DC71DAA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  <p:sp>
                <p:nvSpPr>
                  <p:cNvPr id="25" name="Rectangle 24">
                    <a:extLst>
                      <a:ext uri="{FF2B5EF4-FFF2-40B4-BE49-F238E27FC236}">
                        <a16:creationId xmlns:a16="http://schemas.microsoft.com/office/drawing/2014/main" id="{C69256E9-FB7E-4228-8550-27C710B8C1F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E93A1B3-4E03-47F8-A57E-2D8FB659FE88}"/>
                  </a:ext>
                </a:extLst>
              </p:cNvPr>
              <p:cNvGrpSpPr/>
              <p:nvPr/>
            </p:nvGrpSpPr>
            <p:grpSpPr>
              <a:xfrm>
                <a:off x="5999281" y="2947358"/>
                <a:ext cx="1371735" cy="457200"/>
                <a:chOff x="2720224" y="2947358"/>
                <a:chExt cx="1371735" cy="457200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6B5F036B-E505-4340-9D01-B607E3BFD7E0}"/>
                    </a:ext>
                  </a:extLst>
                </p:cNvPr>
                <p:cNvSpPr/>
                <p:nvPr/>
              </p:nvSpPr>
              <p:spPr bwMode="auto">
                <a:xfrm>
                  <a:off x="2832937" y="2947358"/>
                  <a:ext cx="1143000" cy="457200"/>
                </a:xfrm>
                <a:prstGeom prst="rect">
                  <a:avLst/>
                </a:prstGeom>
                <a:solidFill>
                  <a:srgbClr val="FFC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MPDU-4</a:t>
                  </a:r>
                </a:p>
              </p:txBody>
            </p: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F872A8E3-4D91-4E45-BE35-7D8D5A947D02}"/>
                    </a:ext>
                  </a:extLst>
                </p:cNvPr>
                <p:cNvGrpSpPr/>
                <p:nvPr/>
              </p:nvGrpSpPr>
              <p:grpSpPr>
                <a:xfrm>
                  <a:off x="2720224" y="2947358"/>
                  <a:ext cx="1371735" cy="457200"/>
                  <a:chOff x="2720224" y="2947358"/>
                  <a:chExt cx="1371735" cy="457200"/>
                </a:xfrm>
              </p:grpSpPr>
              <p:sp>
                <p:nvSpPr>
                  <p:cNvPr id="20" name="Rectangle 19">
                    <a:extLst>
                      <a:ext uri="{FF2B5EF4-FFF2-40B4-BE49-F238E27FC236}">
                        <a16:creationId xmlns:a16="http://schemas.microsoft.com/office/drawing/2014/main" id="{0DB99641-FFDA-4B46-B515-2CB510C890F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20224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  <p:sp>
                <p:nvSpPr>
                  <p:cNvPr id="21" name="Rectangle 20">
                    <a:extLst>
                      <a:ext uri="{FF2B5EF4-FFF2-40B4-BE49-F238E27FC236}">
                        <a16:creationId xmlns:a16="http://schemas.microsoft.com/office/drawing/2014/main" id="{7B6F1E33-09A5-4046-AD7C-8DCAB8CF745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3979246" y="2947358"/>
                    <a:ext cx="112713" cy="457200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 cmpd="sng" algn="ctr">
                    <a:solidFill>
                      <a:schemeClr val="accent2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vert="horz" wrap="square" lIns="91440" tIns="45720" rIns="91440" bIns="45720" numCol="1" rtlCol="0" anchor="t" anchorCtr="0" compatLnSpc="1"/>
                  <a:lstStyle/>
                  <a:p>
                    <a:pPr eaLnBrk="0" hangingPunct="0"/>
                    <a:endParaRPr lang="en-US" sz="800"/>
                  </a:p>
                </p:txBody>
              </p:sp>
            </p:grpSp>
          </p:grp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ECB9356-D019-4DCF-8912-41875CB4D35D}"/>
                  </a:ext>
                </a:extLst>
              </p:cNvPr>
              <p:cNvSpPr txBox="1"/>
              <p:nvPr/>
            </p:nvSpPr>
            <p:spPr>
              <a:xfrm>
                <a:off x="2412522" y="3037458"/>
                <a:ext cx="304800" cy="28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…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BE97FA-BBFF-48B8-8E8C-F3B482463600}"/>
                  </a:ext>
                </a:extLst>
              </p:cNvPr>
              <p:cNvSpPr txBox="1"/>
              <p:nvPr/>
            </p:nvSpPr>
            <p:spPr>
              <a:xfrm>
                <a:off x="4038600" y="3048000"/>
                <a:ext cx="304800" cy="28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…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C5BEB64-28BB-4DAE-901A-9A452FCEB9A0}"/>
                  </a:ext>
                </a:extLst>
              </p:cNvPr>
              <p:cNvSpPr txBox="1"/>
              <p:nvPr/>
            </p:nvSpPr>
            <p:spPr>
              <a:xfrm>
                <a:off x="5697748" y="3048000"/>
                <a:ext cx="304800" cy="281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…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9E008201-790A-42B4-BF82-EF5FF1D9C70D}"/>
                  </a:ext>
                </a:extLst>
              </p:cNvPr>
              <p:cNvSpPr/>
              <p:nvPr/>
            </p:nvSpPr>
            <p:spPr bwMode="auto">
              <a:xfrm>
                <a:off x="1062487" y="2947357"/>
                <a:ext cx="112713" cy="457200"/>
              </a:xfrm>
              <a:prstGeom prst="rect">
                <a:avLst/>
              </a:prstGeom>
              <a:solidFill>
                <a:schemeClr val="accent2"/>
              </a:solidFill>
              <a:ln w="12700" cap="flat" cmpd="sng" algn="ctr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sz="8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C0B8A78-A04B-4636-B866-CBC46A386823}"/>
                  </a:ext>
                </a:extLst>
              </p:cNvPr>
              <p:cNvSpPr/>
              <p:nvPr/>
            </p:nvSpPr>
            <p:spPr bwMode="auto">
              <a:xfrm>
                <a:off x="7376182" y="2947357"/>
                <a:ext cx="167618" cy="4572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rgbClr val="FFFF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eaLnBrk="0" hangingPunct="0"/>
                <a:endParaRPr lang="en-US" sz="80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8C0B0D4-615E-4DBF-A484-31EC61D040B1}"/>
                </a:ext>
              </a:extLst>
            </p:cNvPr>
            <p:cNvSpPr txBox="1"/>
            <p:nvPr/>
          </p:nvSpPr>
          <p:spPr>
            <a:xfrm>
              <a:off x="1143000" y="3373274"/>
              <a:ext cx="765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MAC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92A098C-81ED-460A-AC04-D31090645051}"/>
                </a:ext>
              </a:extLst>
            </p:cNvPr>
            <p:cNvSpPr txBox="1"/>
            <p:nvPr/>
          </p:nvSpPr>
          <p:spPr>
            <a:xfrm>
              <a:off x="2306824" y="3053087"/>
              <a:ext cx="1034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CRC Failed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23A1B3C-8200-4342-A097-D175C12D4C5A}"/>
                </a:ext>
              </a:extLst>
            </p:cNvPr>
            <p:cNvSpPr txBox="1"/>
            <p:nvPr/>
          </p:nvSpPr>
          <p:spPr>
            <a:xfrm>
              <a:off x="3596497" y="3053087"/>
              <a:ext cx="1034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CRC Failed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0EC18EB-87AC-4B09-8403-9AA4A6E8125E}"/>
                </a:ext>
              </a:extLst>
            </p:cNvPr>
            <p:cNvSpPr txBox="1"/>
            <p:nvPr/>
          </p:nvSpPr>
          <p:spPr>
            <a:xfrm>
              <a:off x="4963969" y="3058676"/>
              <a:ext cx="1034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CRC Failed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A8B17D6-8C5F-4168-80FC-E392031F4B91}"/>
                </a:ext>
              </a:extLst>
            </p:cNvPr>
            <p:cNvSpPr txBox="1"/>
            <p:nvPr/>
          </p:nvSpPr>
          <p:spPr>
            <a:xfrm>
              <a:off x="6331441" y="3053086"/>
              <a:ext cx="1034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CRC Failed</a:t>
              </a:r>
              <a:endParaRPr lang="en-US" sz="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660FC23-4C7D-4306-B9AA-00926E980700}"/>
                </a:ext>
              </a:extLst>
            </p:cNvPr>
            <p:cNvGrpSpPr/>
            <p:nvPr/>
          </p:nvGrpSpPr>
          <p:grpSpPr>
            <a:xfrm>
              <a:off x="2341019" y="3854564"/>
              <a:ext cx="5298055" cy="456011"/>
              <a:chOff x="1757369" y="3352800"/>
              <a:chExt cx="5298055" cy="456011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0374CCD-E337-430D-AF5F-472666390FD3}"/>
                  </a:ext>
                </a:extLst>
              </p:cNvPr>
              <p:cNvGrpSpPr/>
              <p:nvPr/>
            </p:nvGrpSpPr>
            <p:grpSpPr>
              <a:xfrm>
                <a:off x="1757369" y="3582193"/>
                <a:ext cx="5298055" cy="226618"/>
                <a:chOff x="1331343" y="3433299"/>
                <a:chExt cx="6258162" cy="304806"/>
              </a:xfrm>
              <a:solidFill>
                <a:schemeClr val="bg2">
                  <a:lumMod val="40000"/>
                  <a:lumOff val="60000"/>
                </a:schemeClr>
              </a:solidFill>
            </p:grpSpPr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72217E37-C698-47B6-9E2C-6EDDF3D3E5EF}"/>
                    </a:ext>
                  </a:extLst>
                </p:cNvPr>
                <p:cNvSpPr/>
                <p:nvPr/>
              </p:nvSpPr>
              <p:spPr bwMode="auto">
                <a:xfrm>
                  <a:off x="1331343" y="3437621"/>
                  <a:ext cx="573657" cy="296178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CW-1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C9088F8A-F5C5-4885-A7F5-4444C342ECD4}"/>
                    </a:ext>
                  </a:extLst>
                </p:cNvPr>
                <p:cNvSpPr/>
                <p:nvPr/>
              </p:nvSpPr>
              <p:spPr bwMode="auto">
                <a:xfrm>
                  <a:off x="1902125" y="3438089"/>
                  <a:ext cx="573657" cy="29571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CW-2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89F427A8-900C-4F95-9E1C-4D1BDEAC9F56}"/>
                    </a:ext>
                  </a:extLst>
                </p:cNvPr>
                <p:cNvSpPr/>
                <p:nvPr/>
              </p:nvSpPr>
              <p:spPr bwMode="auto">
                <a:xfrm>
                  <a:off x="2471779" y="3437623"/>
                  <a:ext cx="573657" cy="296176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CW-3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C6F6D93A-ACC2-4FEE-A1D4-8A699DECC01B}"/>
                    </a:ext>
                  </a:extLst>
                </p:cNvPr>
                <p:cNvSpPr/>
                <p:nvPr/>
              </p:nvSpPr>
              <p:spPr bwMode="auto">
                <a:xfrm>
                  <a:off x="3034751" y="3433299"/>
                  <a:ext cx="573657" cy="30480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CW-4</a:t>
                  </a: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980AC6DD-11D9-471A-A751-B0990969BEC9}"/>
                    </a:ext>
                  </a:extLst>
                </p:cNvPr>
                <p:cNvSpPr/>
                <p:nvPr/>
              </p:nvSpPr>
              <p:spPr bwMode="auto">
                <a:xfrm>
                  <a:off x="3605533" y="3433302"/>
                  <a:ext cx="573657" cy="30480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CW-5</a:t>
                  </a:r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56DFC303-F540-4198-9B27-C8FE95837DED}"/>
                    </a:ext>
                  </a:extLst>
                </p:cNvPr>
                <p:cNvSpPr/>
                <p:nvPr/>
              </p:nvSpPr>
              <p:spPr bwMode="auto">
                <a:xfrm>
                  <a:off x="4175187" y="3433303"/>
                  <a:ext cx="573657" cy="30480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CW-6</a:t>
                  </a: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06D093EA-9820-4F48-A1CD-5D4AD0DDC4AD}"/>
                    </a:ext>
                  </a:extLst>
                </p:cNvPr>
                <p:cNvSpPr/>
                <p:nvPr/>
              </p:nvSpPr>
              <p:spPr bwMode="auto">
                <a:xfrm>
                  <a:off x="4741658" y="3433300"/>
                  <a:ext cx="573657" cy="30480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CW-7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4AE8F2B1-A0C1-4EDA-A387-9ADE424D264A}"/>
                    </a:ext>
                  </a:extLst>
                </p:cNvPr>
                <p:cNvSpPr/>
                <p:nvPr/>
              </p:nvSpPr>
              <p:spPr bwMode="auto">
                <a:xfrm>
                  <a:off x="5312440" y="3433305"/>
                  <a:ext cx="573657" cy="304800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CW-8</a:t>
                  </a: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45C6F328-681A-4545-9492-40B84CCBB368}"/>
                    </a:ext>
                  </a:extLst>
                </p:cNvPr>
                <p:cNvSpPr/>
                <p:nvPr/>
              </p:nvSpPr>
              <p:spPr bwMode="auto">
                <a:xfrm>
                  <a:off x="5882094" y="3433301"/>
                  <a:ext cx="573657" cy="30480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CW-9</a:t>
                  </a: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24AEAD45-0221-41C5-92E7-8E4CD8FC60B6}"/>
                    </a:ext>
                  </a:extLst>
                </p:cNvPr>
                <p:cNvSpPr/>
                <p:nvPr/>
              </p:nvSpPr>
              <p:spPr bwMode="auto">
                <a:xfrm>
                  <a:off x="6445066" y="3437623"/>
                  <a:ext cx="573657" cy="296178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CW-10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4EAE33CC-206C-4A17-9C30-1A014F32223C}"/>
                    </a:ext>
                  </a:extLst>
                </p:cNvPr>
                <p:cNvSpPr/>
                <p:nvPr/>
              </p:nvSpPr>
              <p:spPr bwMode="auto">
                <a:xfrm>
                  <a:off x="7015848" y="3437623"/>
                  <a:ext cx="573657" cy="296178"/>
                </a:xfrm>
                <a:prstGeom prst="rect">
                  <a:avLst/>
                </a:prstGeom>
                <a:grpFill/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eaLnBrk="0" hangingPunct="0"/>
                  <a:r>
                    <a:rPr lang="en-US" sz="800" dirty="0"/>
                    <a:t>CW-11</a:t>
                  </a:r>
                </a:p>
              </p:txBody>
            </p: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76154D6-28AE-47D1-BE66-CF36386B75AB}"/>
                  </a:ext>
                </a:extLst>
              </p:cNvPr>
              <p:cNvSpPr txBox="1"/>
              <p:nvPr/>
            </p:nvSpPr>
            <p:spPr>
              <a:xfrm>
                <a:off x="2495440" y="3352800"/>
                <a:ext cx="103481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solidFill>
                      <a:srgbClr val="FF0000"/>
                    </a:solidFill>
                  </a:rPr>
                  <a:t>Decoding Failed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AFD5358-91EF-451F-85BA-83ADACD189E8}"/>
                  </a:ext>
                </a:extLst>
              </p:cNvPr>
              <p:cNvSpPr txBox="1"/>
              <p:nvPr/>
            </p:nvSpPr>
            <p:spPr>
              <a:xfrm>
                <a:off x="4447297" y="3362774"/>
                <a:ext cx="103481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solidFill>
                      <a:srgbClr val="FF0000"/>
                    </a:solidFill>
                  </a:rPr>
                  <a:t>Decoding Failed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E92F746-90B5-4617-8F0B-C1933BE83404}"/>
                  </a:ext>
                </a:extLst>
              </p:cNvPr>
              <p:cNvSpPr txBox="1"/>
              <p:nvPr/>
            </p:nvSpPr>
            <p:spPr>
              <a:xfrm>
                <a:off x="5450443" y="3358418"/>
                <a:ext cx="103481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b="1" dirty="0">
                    <a:solidFill>
                      <a:srgbClr val="FF0000"/>
                    </a:solidFill>
                  </a:rPr>
                  <a:t>Decoding Failed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25D9227-2402-4ECA-847A-FA655A144680}"/>
                </a:ext>
              </a:extLst>
            </p:cNvPr>
            <p:cNvSpPr txBox="1"/>
            <p:nvPr/>
          </p:nvSpPr>
          <p:spPr>
            <a:xfrm>
              <a:off x="1147457" y="4004846"/>
              <a:ext cx="765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PHY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716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AE5C37-0C5F-4533-B886-D2B03A6B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of CW Retransmissions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32ECB2-2DF4-47E0-905A-3DF777427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In this case,</a:t>
            </a:r>
          </a:p>
          <a:p>
            <a:pPr lvl="1"/>
            <a:r>
              <a:rPr lang="en-US" sz="1600" dirty="0"/>
              <a:t>RX sends back the CW level feedback</a:t>
            </a:r>
          </a:p>
          <a:p>
            <a:pPr lvl="1"/>
            <a:r>
              <a:rPr lang="en-US" sz="1600" dirty="0"/>
              <a:t>TX receives this CW level feedback and it prepares for the transmission such that it informs the PHY to attach the failing CWs to the next transmission</a:t>
            </a:r>
          </a:p>
          <a:p>
            <a:pPr lvl="1"/>
            <a:r>
              <a:rPr lang="en-US" sz="1600" dirty="0"/>
              <a:t>RX will receive this retransmission and decodes the HARQ-SIG part to find out which CWs are to be combined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85B96-FF1A-41C3-BE56-247B5B8C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9</a:t>
            </a:fld>
            <a:endParaRPr lang="en-US"/>
          </a:p>
        </p:txBody>
      </p:sp>
      <p:sp>
        <p:nvSpPr>
          <p:cNvPr id="55" name="Rectangle 4">
            <a:extLst>
              <a:ext uri="{FF2B5EF4-FFF2-40B4-BE49-F238E27FC236}">
                <a16:creationId xmlns:a16="http://schemas.microsoft.com/office/drawing/2014/main" id="{99D08613-147F-4840-A608-EC6ECF066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Sep, 2019</a:t>
            </a:r>
          </a:p>
        </p:txBody>
      </p:sp>
      <p:pic>
        <p:nvPicPr>
          <p:cNvPr id="53" name="Picture 52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FA1900CA-2764-4EAE-8E96-CB70AC6CA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867" y="1186627"/>
            <a:ext cx="4609445" cy="963168"/>
          </a:xfrm>
          <a:prstGeom prst="rect">
            <a:avLst/>
          </a:prstGeom>
        </p:spPr>
      </p:pic>
      <p:cxnSp>
        <p:nvCxnSpPr>
          <p:cNvPr id="56" name="직선 연결선 6">
            <a:extLst>
              <a:ext uri="{FF2B5EF4-FFF2-40B4-BE49-F238E27FC236}">
                <a16:creationId xmlns:a16="http://schemas.microsoft.com/office/drawing/2014/main" id="{A4F8843F-4B3D-47C5-8E45-996948C04C0C}"/>
              </a:ext>
            </a:extLst>
          </p:cNvPr>
          <p:cNvCxnSpPr>
            <a:cxnSpLocks/>
          </p:cNvCxnSpPr>
          <p:nvPr/>
        </p:nvCxnSpPr>
        <p:spPr bwMode="auto">
          <a:xfrm flipV="1">
            <a:off x="1846123" y="4542973"/>
            <a:ext cx="6383477" cy="8891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직선 연결선 8">
            <a:extLst>
              <a:ext uri="{FF2B5EF4-FFF2-40B4-BE49-F238E27FC236}">
                <a16:creationId xmlns:a16="http://schemas.microsoft.com/office/drawing/2014/main" id="{32D8E8EE-889C-4D90-A667-2AAF78E8AB4D}"/>
              </a:ext>
            </a:extLst>
          </p:cNvPr>
          <p:cNvCxnSpPr>
            <a:cxnSpLocks/>
          </p:cNvCxnSpPr>
          <p:nvPr/>
        </p:nvCxnSpPr>
        <p:spPr bwMode="auto">
          <a:xfrm>
            <a:off x="1846123" y="4999730"/>
            <a:ext cx="6352965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직선 연결선 10">
            <a:extLst>
              <a:ext uri="{FF2B5EF4-FFF2-40B4-BE49-F238E27FC236}">
                <a16:creationId xmlns:a16="http://schemas.microsoft.com/office/drawing/2014/main" id="{2840EE08-49A1-4251-8F02-0F90767DD35F}"/>
              </a:ext>
            </a:extLst>
          </p:cNvPr>
          <p:cNvCxnSpPr>
            <a:cxnSpLocks/>
          </p:cNvCxnSpPr>
          <p:nvPr/>
        </p:nvCxnSpPr>
        <p:spPr bwMode="auto">
          <a:xfrm>
            <a:off x="1846123" y="5710653"/>
            <a:ext cx="6352965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FEE7B6B-E167-488B-8B8B-D1CA00475CFF}"/>
              </a:ext>
            </a:extLst>
          </p:cNvPr>
          <p:cNvSpPr txBox="1"/>
          <p:nvPr/>
        </p:nvSpPr>
        <p:spPr>
          <a:xfrm>
            <a:off x="1219200" y="5695890"/>
            <a:ext cx="423514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2" name="직선 연결선 12">
            <a:extLst>
              <a:ext uri="{FF2B5EF4-FFF2-40B4-BE49-F238E27FC236}">
                <a16:creationId xmlns:a16="http://schemas.microsoft.com/office/drawing/2014/main" id="{82D85815-3F67-4553-82AE-78E7F321A4FB}"/>
              </a:ext>
            </a:extLst>
          </p:cNvPr>
          <p:cNvCxnSpPr>
            <a:cxnSpLocks/>
          </p:cNvCxnSpPr>
          <p:nvPr/>
        </p:nvCxnSpPr>
        <p:spPr bwMode="auto">
          <a:xfrm>
            <a:off x="1846123" y="6094512"/>
            <a:ext cx="6383477" cy="0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997FCE63-450B-46F5-874D-303E057BD74D}"/>
              </a:ext>
            </a:extLst>
          </p:cNvPr>
          <p:cNvSpPr txBox="1"/>
          <p:nvPr/>
        </p:nvSpPr>
        <p:spPr>
          <a:xfrm>
            <a:off x="1200219" y="6076890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Rx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4" name="직사각형 14">
            <a:extLst>
              <a:ext uri="{FF2B5EF4-FFF2-40B4-BE49-F238E27FC236}">
                <a16:creationId xmlns:a16="http://schemas.microsoft.com/office/drawing/2014/main" id="{F039E3F0-20E5-4BD6-AA25-899FCD51CBB6}"/>
              </a:ext>
            </a:extLst>
          </p:cNvPr>
          <p:cNvSpPr/>
          <p:nvPr/>
        </p:nvSpPr>
        <p:spPr bwMode="auto">
          <a:xfrm>
            <a:off x="2134154" y="4259560"/>
            <a:ext cx="1700165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A-MPDU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65" name="직사각형 15">
            <a:extLst>
              <a:ext uri="{FF2B5EF4-FFF2-40B4-BE49-F238E27FC236}">
                <a16:creationId xmlns:a16="http://schemas.microsoft.com/office/drawing/2014/main" id="{6A108F84-649A-4BFC-B4A3-D8EE6CBFBA62}"/>
              </a:ext>
            </a:extLst>
          </p:cNvPr>
          <p:cNvSpPr/>
          <p:nvPr/>
        </p:nvSpPr>
        <p:spPr bwMode="auto">
          <a:xfrm>
            <a:off x="3955738" y="6096000"/>
            <a:ext cx="352599" cy="34788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CW/dual FB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7" name="직선 연결선 17">
            <a:extLst>
              <a:ext uri="{FF2B5EF4-FFF2-40B4-BE49-F238E27FC236}">
                <a16:creationId xmlns:a16="http://schemas.microsoft.com/office/drawing/2014/main" id="{64CB4CEB-7F30-46ED-8177-A1117EB42007}"/>
              </a:ext>
            </a:extLst>
          </p:cNvPr>
          <p:cNvCxnSpPr>
            <a:cxnSpLocks/>
          </p:cNvCxnSpPr>
          <p:nvPr/>
        </p:nvCxnSpPr>
        <p:spPr bwMode="auto">
          <a:xfrm>
            <a:off x="3881944" y="5053324"/>
            <a:ext cx="60383" cy="603707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직선 연결선 18">
            <a:extLst>
              <a:ext uri="{FF2B5EF4-FFF2-40B4-BE49-F238E27FC236}">
                <a16:creationId xmlns:a16="http://schemas.microsoft.com/office/drawing/2014/main" id="{23F4AC7B-8427-42C3-A816-56748E3157E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8337" y="4551863"/>
            <a:ext cx="161528" cy="1544137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86" name="직선 연결선 37">
            <a:extLst>
              <a:ext uri="{FF2B5EF4-FFF2-40B4-BE49-F238E27FC236}">
                <a16:creationId xmlns:a16="http://schemas.microsoft.com/office/drawing/2014/main" id="{3784C821-6CB4-4065-AAEA-4140CC62CA89}"/>
              </a:ext>
            </a:extLst>
          </p:cNvPr>
          <p:cNvCxnSpPr/>
          <p:nvPr/>
        </p:nvCxnSpPr>
        <p:spPr bwMode="auto">
          <a:xfrm>
            <a:off x="4919615" y="4940192"/>
            <a:ext cx="82153" cy="76685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7" name="직선 연결선 38">
            <a:extLst>
              <a:ext uri="{FF2B5EF4-FFF2-40B4-BE49-F238E27FC236}">
                <a16:creationId xmlns:a16="http://schemas.microsoft.com/office/drawing/2014/main" id="{DBD1BFBF-62D6-48AA-A60B-E998DFE3681B}"/>
              </a:ext>
            </a:extLst>
          </p:cNvPr>
          <p:cNvCxnSpPr/>
          <p:nvPr/>
        </p:nvCxnSpPr>
        <p:spPr bwMode="auto">
          <a:xfrm>
            <a:off x="5219382" y="4940192"/>
            <a:ext cx="82153" cy="766854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0" name="직선 연결선 41">
            <a:extLst>
              <a:ext uri="{FF2B5EF4-FFF2-40B4-BE49-F238E27FC236}">
                <a16:creationId xmlns:a16="http://schemas.microsoft.com/office/drawing/2014/main" id="{0A12BF6C-81BA-4F0A-9171-AD8A04B349DE}"/>
              </a:ext>
            </a:extLst>
          </p:cNvPr>
          <p:cNvCxnSpPr>
            <a:cxnSpLocks/>
          </p:cNvCxnSpPr>
          <p:nvPr/>
        </p:nvCxnSpPr>
        <p:spPr bwMode="auto">
          <a:xfrm>
            <a:off x="5660723" y="4935438"/>
            <a:ext cx="112865" cy="766126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4" name="직사각형 45">
            <a:extLst>
              <a:ext uri="{FF2B5EF4-FFF2-40B4-BE49-F238E27FC236}">
                <a16:creationId xmlns:a16="http://schemas.microsoft.com/office/drawing/2014/main" id="{4601AA1B-105B-4E86-90E7-720AE6B09C05}"/>
              </a:ext>
            </a:extLst>
          </p:cNvPr>
          <p:cNvSpPr/>
          <p:nvPr/>
        </p:nvSpPr>
        <p:spPr bwMode="auto">
          <a:xfrm>
            <a:off x="2172576" y="4704587"/>
            <a:ext cx="1700165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7" name="직사각형 48">
            <a:extLst>
              <a:ext uri="{FF2B5EF4-FFF2-40B4-BE49-F238E27FC236}">
                <a16:creationId xmlns:a16="http://schemas.microsoft.com/office/drawing/2014/main" id="{BEE7698C-136E-4198-86B4-198235B4F3E5}"/>
              </a:ext>
            </a:extLst>
          </p:cNvPr>
          <p:cNvSpPr/>
          <p:nvPr/>
        </p:nvSpPr>
        <p:spPr bwMode="auto">
          <a:xfrm>
            <a:off x="1873374" y="4705133"/>
            <a:ext cx="301956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HARQ-SIG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98" name="모서리가 둥근 직사각형 49">
            <a:extLst>
              <a:ext uri="{FF2B5EF4-FFF2-40B4-BE49-F238E27FC236}">
                <a16:creationId xmlns:a16="http://schemas.microsoft.com/office/drawing/2014/main" id="{8FEB396E-01BF-46AB-AEB9-61F311721B5A}"/>
              </a:ext>
            </a:extLst>
          </p:cNvPr>
          <p:cNvSpPr/>
          <p:nvPr/>
        </p:nvSpPr>
        <p:spPr bwMode="auto">
          <a:xfrm>
            <a:off x="5328033" y="5672814"/>
            <a:ext cx="423514" cy="45719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122962E-761C-4FEC-99F4-92FFB11A2DE7}"/>
              </a:ext>
            </a:extLst>
          </p:cNvPr>
          <p:cNvSpPr txBox="1"/>
          <p:nvPr/>
        </p:nvSpPr>
        <p:spPr>
          <a:xfrm rot="10800000" flipV="1">
            <a:off x="5275838" y="5749923"/>
            <a:ext cx="74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800" b="1" kern="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HARQ Combining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9" name="직사각형 14">
            <a:extLst>
              <a:ext uri="{FF2B5EF4-FFF2-40B4-BE49-F238E27FC236}">
                <a16:creationId xmlns:a16="http://schemas.microsoft.com/office/drawing/2014/main" id="{11DAA1AF-A450-487A-8233-24DA39F87C52}"/>
              </a:ext>
            </a:extLst>
          </p:cNvPr>
          <p:cNvSpPr/>
          <p:nvPr/>
        </p:nvSpPr>
        <p:spPr bwMode="auto">
          <a:xfrm>
            <a:off x="5227288" y="4247063"/>
            <a:ext cx="1700165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A-MPDU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0" name="직사각형 45">
            <a:extLst>
              <a:ext uri="{FF2B5EF4-FFF2-40B4-BE49-F238E27FC236}">
                <a16:creationId xmlns:a16="http://schemas.microsoft.com/office/drawing/2014/main" id="{82B758E0-A324-4AF0-BA6D-4224C69AB265}"/>
              </a:ext>
            </a:extLst>
          </p:cNvPr>
          <p:cNvSpPr/>
          <p:nvPr/>
        </p:nvSpPr>
        <p:spPr bwMode="auto">
          <a:xfrm>
            <a:off x="5660723" y="4700091"/>
            <a:ext cx="1700165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1" name="직사각형 48">
            <a:extLst>
              <a:ext uri="{FF2B5EF4-FFF2-40B4-BE49-F238E27FC236}">
                <a16:creationId xmlns:a16="http://schemas.microsoft.com/office/drawing/2014/main" id="{BEC93B21-CA80-4722-92B8-AB18671D1AAA}"/>
              </a:ext>
            </a:extLst>
          </p:cNvPr>
          <p:cNvSpPr/>
          <p:nvPr/>
        </p:nvSpPr>
        <p:spPr bwMode="auto">
          <a:xfrm>
            <a:off x="4920180" y="4700637"/>
            <a:ext cx="301956" cy="292303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HARQ-SIG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2" name="직사각형 48">
            <a:extLst>
              <a:ext uri="{FF2B5EF4-FFF2-40B4-BE49-F238E27FC236}">
                <a16:creationId xmlns:a16="http://schemas.microsoft.com/office/drawing/2014/main" id="{2388ECAC-24A0-4CAC-806B-78A6D412E473}"/>
              </a:ext>
            </a:extLst>
          </p:cNvPr>
          <p:cNvSpPr/>
          <p:nvPr/>
        </p:nvSpPr>
        <p:spPr bwMode="auto">
          <a:xfrm>
            <a:off x="5219382" y="4707143"/>
            <a:ext cx="439572" cy="292303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ReTx</a:t>
            </a:r>
            <a:r>
              <a:rPr kumimoji="1" lang="en-US" altLang="ko-K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 CWs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8AA6D731-107E-4FEE-90C9-2F103CE1168D}"/>
              </a:ext>
            </a:extLst>
          </p:cNvPr>
          <p:cNvCxnSpPr>
            <a:cxnSpLocks/>
          </p:cNvCxnSpPr>
          <p:nvPr/>
        </p:nvCxnSpPr>
        <p:spPr bwMode="auto">
          <a:xfrm>
            <a:off x="5275837" y="4570756"/>
            <a:ext cx="427995" cy="1171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F954B669-758A-4031-918C-116BE962A9D7}"/>
              </a:ext>
            </a:extLst>
          </p:cNvPr>
          <p:cNvCxnSpPr>
            <a:cxnSpLocks/>
          </p:cNvCxnSpPr>
          <p:nvPr/>
        </p:nvCxnSpPr>
        <p:spPr bwMode="auto">
          <a:xfrm>
            <a:off x="6927453" y="4560953"/>
            <a:ext cx="433435" cy="126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40A1B40F-D543-470B-830F-D3115A91E4EC}"/>
              </a:ext>
            </a:extLst>
          </p:cNvPr>
          <p:cNvCxnSpPr>
            <a:cxnSpLocks/>
          </p:cNvCxnSpPr>
          <p:nvPr/>
        </p:nvCxnSpPr>
        <p:spPr bwMode="auto">
          <a:xfrm>
            <a:off x="2127009" y="4574499"/>
            <a:ext cx="45567" cy="1326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E1BEFA45-D83A-40A0-9B6E-E915D063DAB6}"/>
              </a:ext>
            </a:extLst>
          </p:cNvPr>
          <p:cNvCxnSpPr>
            <a:cxnSpLocks/>
          </p:cNvCxnSpPr>
          <p:nvPr/>
        </p:nvCxnSpPr>
        <p:spPr bwMode="auto">
          <a:xfrm>
            <a:off x="3828674" y="4574499"/>
            <a:ext cx="54697" cy="1494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23" name="직사각형 15">
            <a:extLst>
              <a:ext uri="{FF2B5EF4-FFF2-40B4-BE49-F238E27FC236}">
                <a16:creationId xmlns:a16="http://schemas.microsoft.com/office/drawing/2014/main" id="{59B9183E-1CEF-454F-B776-C348EC6FB084}"/>
              </a:ext>
            </a:extLst>
          </p:cNvPr>
          <p:cNvSpPr/>
          <p:nvPr/>
        </p:nvSpPr>
        <p:spPr bwMode="auto">
          <a:xfrm>
            <a:off x="7532561" y="6096000"/>
            <a:ext cx="352599" cy="34788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CW/Dual FB</a:t>
            </a:r>
            <a:endParaRPr kumimoji="1" lang="ko-KR" alt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24" name="직선 연결선 18">
            <a:extLst>
              <a:ext uri="{FF2B5EF4-FFF2-40B4-BE49-F238E27FC236}">
                <a16:creationId xmlns:a16="http://schemas.microsoft.com/office/drawing/2014/main" id="{51A952BE-31E0-490E-ABFF-B9774FEE5878}"/>
              </a:ext>
            </a:extLst>
          </p:cNvPr>
          <p:cNvCxnSpPr>
            <a:cxnSpLocks/>
          </p:cNvCxnSpPr>
          <p:nvPr/>
        </p:nvCxnSpPr>
        <p:spPr bwMode="auto">
          <a:xfrm flipH="1">
            <a:off x="7885160" y="4559791"/>
            <a:ext cx="161528" cy="1528687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8596DE55-F412-4787-8A23-EFE4C5529480}"/>
              </a:ext>
            </a:extLst>
          </p:cNvPr>
          <p:cNvSpPr txBox="1"/>
          <p:nvPr/>
        </p:nvSpPr>
        <p:spPr>
          <a:xfrm>
            <a:off x="1240396" y="4648200"/>
            <a:ext cx="447558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PHY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9D334CE-A69D-4D58-8E41-96A3DB2F3E88}"/>
              </a:ext>
            </a:extLst>
          </p:cNvPr>
          <p:cNvSpPr txBox="1"/>
          <p:nvPr/>
        </p:nvSpPr>
        <p:spPr>
          <a:xfrm>
            <a:off x="1202777" y="4165620"/>
            <a:ext cx="478016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Tx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0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MAC</a:t>
            </a:r>
            <a:endParaRPr kumimoji="1" lang="ko-KR" altLang="en-US" sz="10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35" name="직선 연결선 37">
            <a:extLst>
              <a:ext uri="{FF2B5EF4-FFF2-40B4-BE49-F238E27FC236}">
                <a16:creationId xmlns:a16="http://schemas.microsoft.com/office/drawing/2014/main" id="{20F60597-13BC-4624-B1F0-52D02480FAF5}"/>
              </a:ext>
            </a:extLst>
          </p:cNvPr>
          <p:cNvCxnSpPr>
            <a:cxnSpLocks/>
          </p:cNvCxnSpPr>
          <p:nvPr/>
        </p:nvCxnSpPr>
        <p:spPr bwMode="auto">
          <a:xfrm>
            <a:off x="1878945" y="5053353"/>
            <a:ext cx="69485" cy="603678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7" name="직선 연결선 37">
            <a:extLst>
              <a:ext uri="{FF2B5EF4-FFF2-40B4-BE49-F238E27FC236}">
                <a16:creationId xmlns:a16="http://schemas.microsoft.com/office/drawing/2014/main" id="{B008FCD9-BB3B-4700-9F0C-F3E29480C17B}"/>
              </a:ext>
            </a:extLst>
          </p:cNvPr>
          <p:cNvCxnSpPr>
            <a:cxnSpLocks/>
          </p:cNvCxnSpPr>
          <p:nvPr/>
        </p:nvCxnSpPr>
        <p:spPr bwMode="auto">
          <a:xfrm>
            <a:off x="2176886" y="5041048"/>
            <a:ext cx="69485" cy="603678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39BEEF7-5C53-433C-A4B6-3F8E937141AA}"/>
              </a:ext>
            </a:extLst>
          </p:cNvPr>
          <p:cNvSpPr txBox="1"/>
          <p:nvPr/>
        </p:nvSpPr>
        <p:spPr>
          <a:xfrm rot="10800000" flipV="1">
            <a:off x="1743206" y="5672102"/>
            <a:ext cx="74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800" b="1" kern="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SIG Decoding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DAAF0FC-255B-49B0-AAE7-72C0126BCB43}"/>
              </a:ext>
            </a:extLst>
          </p:cNvPr>
          <p:cNvSpPr txBox="1"/>
          <p:nvPr/>
        </p:nvSpPr>
        <p:spPr>
          <a:xfrm rot="10800000" flipV="1">
            <a:off x="2645110" y="5689182"/>
            <a:ext cx="74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800" b="1" kern="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Data Decoding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E0C18C4-F384-452B-BB4D-FB69EA799C5D}"/>
              </a:ext>
            </a:extLst>
          </p:cNvPr>
          <p:cNvSpPr txBox="1"/>
          <p:nvPr/>
        </p:nvSpPr>
        <p:spPr>
          <a:xfrm rot="10800000" flipV="1">
            <a:off x="4742438" y="5743460"/>
            <a:ext cx="74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800" b="1" kern="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SIG Decoding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F57E1DC-C8ED-43FF-BB5B-C5FC33453D7E}"/>
              </a:ext>
            </a:extLst>
          </p:cNvPr>
          <p:cNvSpPr txBox="1"/>
          <p:nvPr/>
        </p:nvSpPr>
        <p:spPr>
          <a:xfrm rot="10800000" flipV="1">
            <a:off x="6189445" y="5730289"/>
            <a:ext cx="74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800" b="1" kern="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Data Decoding</a:t>
            </a:r>
            <a:endParaRPr kumimoji="1" lang="ko-KR" altLang="en-US" sz="800" b="1" kern="0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148" name="직선 연결선 17">
            <a:extLst>
              <a:ext uri="{FF2B5EF4-FFF2-40B4-BE49-F238E27FC236}">
                <a16:creationId xmlns:a16="http://schemas.microsoft.com/office/drawing/2014/main" id="{4A4DB11A-9011-4C94-97BE-1DBE732E826D}"/>
              </a:ext>
            </a:extLst>
          </p:cNvPr>
          <p:cNvCxnSpPr>
            <a:cxnSpLocks/>
          </p:cNvCxnSpPr>
          <p:nvPr/>
        </p:nvCxnSpPr>
        <p:spPr bwMode="auto">
          <a:xfrm>
            <a:off x="7382915" y="5087670"/>
            <a:ext cx="60383" cy="603707"/>
          </a:xfrm>
          <a:prstGeom prst="line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8B2F9E05-D649-4B02-98D0-4335D49DA4A9}"/>
              </a:ext>
            </a:extLst>
          </p:cNvPr>
          <p:cNvCxnSpPr/>
          <p:nvPr/>
        </p:nvCxnSpPr>
        <p:spPr bwMode="auto">
          <a:xfrm>
            <a:off x="3949149" y="5777430"/>
            <a:ext cx="17181" cy="3328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BAEB861E-414F-4244-B545-DA3DF495829A}"/>
              </a:ext>
            </a:extLst>
          </p:cNvPr>
          <p:cNvCxnSpPr>
            <a:cxnSpLocks/>
          </p:cNvCxnSpPr>
          <p:nvPr/>
        </p:nvCxnSpPr>
        <p:spPr bwMode="auto">
          <a:xfrm>
            <a:off x="7457679" y="5736322"/>
            <a:ext cx="74882" cy="3405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AADBC490-672F-42BA-8D78-52B4CE4F455E}"/>
              </a:ext>
            </a:extLst>
          </p:cNvPr>
          <p:cNvSpPr txBox="1"/>
          <p:nvPr/>
        </p:nvSpPr>
        <p:spPr>
          <a:xfrm>
            <a:off x="4469865" y="4259560"/>
            <a:ext cx="559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1180040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41934</TotalTime>
  <Words>1144</Words>
  <Application>Microsoft Office PowerPoint</Application>
  <PresentationFormat>On-screen Show (4:3)</PresentationFormat>
  <Paragraphs>257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802-11-Submission</vt:lpstr>
      <vt:lpstr>What Should be the HARQ Unit and Why?</vt:lpstr>
      <vt:lpstr>Background</vt:lpstr>
      <vt:lpstr>HARQ Unit</vt:lpstr>
      <vt:lpstr>Framing in 802.11</vt:lpstr>
      <vt:lpstr>MPDU Level Limitations - I</vt:lpstr>
      <vt:lpstr>MPDU Level Limitations - II</vt:lpstr>
      <vt:lpstr>CW as HARQ Unit - I</vt:lpstr>
      <vt:lpstr>Efficiency of CW as HARQ Unit</vt:lpstr>
      <vt:lpstr>Flow of CW Retransmissions</vt:lpstr>
      <vt:lpstr>Summary</vt:lpstr>
      <vt:lpstr>Conclusion: HARQ Unit = Codeword</vt:lpstr>
      <vt:lpstr>Straw-Poll </vt:lpstr>
      <vt:lpstr>References</vt:lpstr>
      <vt:lpstr>PowerPoint Presentation</vt:lpstr>
      <vt:lpstr>What about BCC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harq_framing</dc:title>
  <dc:creator>ilatif@quantenna.com</dc:creator>
  <cp:lastModifiedBy>Imran Latif</cp:lastModifiedBy>
  <cp:revision>730</cp:revision>
  <cp:lastPrinted>1998-02-10T13:28:00Z</cp:lastPrinted>
  <dcterms:created xsi:type="dcterms:W3CDTF">2007-05-21T21:00:00Z</dcterms:created>
  <dcterms:modified xsi:type="dcterms:W3CDTF">2019-09-13T23:41:04Z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