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7" r:id="rId3"/>
    <p:sldId id="295" r:id="rId4"/>
    <p:sldId id="292" r:id="rId5"/>
    <p:sldId id="293" r:id="rId6"/>
    <p:sldId id="294" r:id="rId7"/>
    <p:sldId id="296" r:id="rId8"/>
    <p:sldId id="297" r:id="rId9"/>
    <p:sldId id="298" r:id="rId10"/>
    <p:sldId id="291" r:id="rId11"/>
    <p:sldId id="272" r:id="rId1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690"/>
    <a:srgbClr val="FD9491"/>
    <a:srgbClr val="DFB7D9"/>
    <a:srgbClr val="C2C2FE"/>
    <a:srgbClr val="1E1EFA"/>
    <a:srgbClr val="90FA93"/>
    <a:srgbClr val="F49088"/>
    <a:srgbClr val="FFABFF"/>
    <a:srgbClr val="FFCC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28" y="-9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2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Philip Levis, Stanford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2159" y="6475413"/>
            <a:ext cx="15317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Genadiy Tsodik, Huawei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9524" y="332601"/>
            <a:ext cx="3795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802.11-19/1579-00-0be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95615"/>
              </p:ext>
            </p:extLst>
          </p:nvPr>
        </p:nvGraphicFramePr>
        <p:xfrm>
          <a:off x="382588" y="2519363"/>
          <a:ext cx="993775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" name="Document" r:id="rId4" imgW="8240717" imgH="4440012" progId="Word.Document.8">
                  <p:embed/>
                </p:oleObj>
              </mc:Choice>
              <mc:Fallback>
                <p:oleObj name="Document" r:id="rId4" imgW="8240717" imgH="4440012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519363"/>
                        <a:ext cx="9937750" cy="533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 smtClean="0"/>
              <a:t>September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763000" cy="7620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Adapting the 802.11be Channel Model to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Modern (Doppler)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2019-09-12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Unlike a decade ago, smartphone usage today means Wi-Fi STAs are – in many cases – moving at pedestrian speeds in various indoor cases; such movement creates a Doppler PSD which should be accounted for in the 802.11be channel model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 presented </a:t>
            </a:r>
            <a:r>
              <a:rPr lang="en-US" sz="2200" b="0" dirty="0" smtClean="0"/>
              <a:t>the </a:t>
            </a:r>
            <a:r>
              <a:rPr lang="en-US" sz="2200" b="0" dirty="0" smtClean="0"/>
              <a:t>PSD corresponding to various measurements in an office scenario, with and without movements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We’ve shown that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 Doppler PSD does not reflect the true PSD generated by STA movement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The 11be group should work on accommodating real-life Doppler such that simulations capture the real-life impact of indoor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Potential f</a:t>
            </a:r>
            <a:r>
              <a:rPr lang="en-US" sz="2200" b="0" dirty="0" smtClean="0"/>
              <a:t>uture </a:t>
            </a:r>
            <a:r>
              <a:rPr lang="en-US" sz="2200" b="0" dirty="0" smtClean="0"/>
              <a:t>work: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Measurements at the 5GHz band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Measurements with multiple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Evaluate how to accommodate practical/real-life Doppler within the 11be channel model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11-03-0940-04-000n-tgn-channel-models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11-09-0308-12-00ac-tgac-channel-model-addendum-document</a:t>
            </a:r>
            <a:endParaRPr lang="en-US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/>
              <a:t>Shimi Shilo et al, Huawei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</a:t>
            </a:r>
            <a:r>
              <a:rPr lang="en-US" b="0" dirty="0" err="1" smtClean="0"/>
              <a:t>TGn</a:t>
            </a:r>
            <a:r>
              <a:rPr lang="en-US" b="0" dirty="0" smtClean="0"/>
              <a:t> indoor channel models A-E defined a temporal Doppler component corresponding to an environmental speed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motivation for using the ‘environmental speed’ is given by the following passage from Section 4.7.1 of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[1]: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In indoor wireless systems transmitter and receiver are stationary and people are moving in between, while in outdoor mobile systems the user terminal is often moving through an environment.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the </a:t>
            </a:r>
            <a:r>
              <a:rPr lang="en-US" b="0" dirty="0" err="1" smtClean="0"/>
              <a:t>TGac</a:t>
            </a:r>
            <a:r>
              <a:rPr lang="en-US" b="0" dirty="0" smtClean="0"/>
              <a:t> model [2] the environmental speed was reduced to 0.089km/h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An additional Doppler component due to fluorescent lights was also incorporated (removed in 11-09-0308-04-00ac and re-introduced in 11-09-0308-05-00ac)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this contribution, we will discuss the applicability of these Doppler models to prevalent scenarios today; we will also present lab measurement results showing the Doppler PSD with movements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 smtClean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01675"/>
              </p:ext>
            </p:extLst>
          </p:nvPr>
        </p:nvGraphicFramePr>
        <p:xfrm>
          <a:off x="4936815" y="1726375"/>
          <a:ext cx="1352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6815" y="1726375"/>
                        <a:ext cx="13521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Modern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Back in 2004, when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was developed, the vast majority of transmitters and receivers were indeed stationary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This was probably the case for  the </a:t>
            </a:r>
            <a:r>
              <a:rPr lang="en-US" b="0" dirty="0" err="1" smtClean="0"/>
              <a:t>TGac</a:t>
            </a:r>
            <a:r>
              <a:rPr lang="en-US" b="0" dirty="0" smtClean="0"/>
              <a:t> channel model as well, as smartphones were in their early days</a:t>
            </a:r>
            <a:endParaRPr lang="he-IL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Today, with the proliferation of smartphones, there are numerous use-cases where the STA would be moving while communicating with its AP; for example, consider: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Convention centers (e.g. IEEE F2F venues)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Airports/Train Stations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Schools &amp; Universities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Stadium</a:t>
            </a: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need to understand how this affects the channel model, so that we can more realistically evaluate the performance of various schemes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pic>
        <p:nvPicPr>
          <p:cNvPr id="35842" name="Picture 2" descr="Image result for train station web brow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8" y="3557650"/>
            <a:ext cx="3314700" cy="20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order to measure the Doppler PSD associated with moving transmitters, we used the following setup: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45569"/>
            <a:ext cx="2768537" cy="309086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6800" y="5736431"/>
            <a:ext cx="342900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err="1" smtClean="0"/>
              <a:t>Keysight</a:t>
            </a:r>
            <a:r>
              <a:rPr lang="en-US" sz="1600" b="0" kern="0" dirty="0" smtClean="0"/>
              <a:t> MXG transmitting an 80MHz 11ax signal repeatedly @2.5GHz</a:t>
            </a:r>
            <a:endParaRPr lang="en-US" sz="16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86400" y="5404246"/>
            <a:ext cx="379336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b="0" kern="0" dirty="0" err="1" smtClean="0"/>
              <a:t>Keysight</a:t>
            </a:r>
            <a:r>
              <a:rPr lang="en-US" sz="1900" b="0" kern="0" dirty="0" smtClean="0"/>
              <a:t> Scope recording the transmission over-the-air;</a:t>
            </a:r>
            <a:br>
              <a:rPr lang="en-US" sz="1900" b="0" kern="0" dirty="0" smtClean="0"/>
            </a:br>
            <a:r>
              <a:rPr lang="en-US" sz="1900" b="0" kern="0" dirty="0" smtClean="0"/>
              <a:t>analysis done via MATLAB</a:t>
            </a:r>
            <a:endParaRPr lang="en-US" sz="1900" kern="0" dirty="0" smtClean="0"/>
          </a:p>
        </p:txBody>
      </p:sp>
      <p:sp>
        <p:nvSpPr>
          <p:cNvPr id="4" name="Lightning Bolt 3"/>
          <p:cNvSpPr/>
          <p:nvPr/>
        </p:nvSpPr>
        <p:spPr bwMode="auto">
          <a:xfrm>
            <a:off x="4114800" y="3657600"/>
            <a:ext cx="1159640" cy="762000"/>
          </a:xfrm>
          <a:prstGeom prst="lightningBol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Elbow Connector 9"/>
          <p:cNvCxnSpPr>
            <a:stCxn id="2" idx="0"/>
            <a:endCxn id="13" idx="0"/>
          </p:cNvCxnSpPr>
          <p:nvPr/>
        </p:nvCxnSpPr>
        <p:spPr bwMode="auto">
          <a:xfrm rot="16200000" flipH="1">
            <a:off x="4423363" y="749475"/>
            <a:ext cx="616624" cy="4408813"/>
          </a:xfrm>
          <a:prstGeom prst="bentConnector3">
            <a:avLst>
              <a:gd name="adj1" fmla="val -3707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79040" y="2338785"/>
            <a:ext cx="2269360" cy="4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smtClean="0"/>
              <a:t>Frequency locked</a:t>
            </a:r>
            <a:endParaRPr lang="en-US" sz="1600" kern="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64" y="3262193"/>
            <a:ext cx="3044236" cy="20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763000" cy="5286376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transmitted an 11ax</a:t>
            </a:r>
            <a:br>
              <a:rPr lang="en-US" b="0" dirty="0" smtClean="0"/>
            </a:br>
            <a:r>
              <a:rPr lang="en-US" b="0" dirty="0" smtClean="0"/>
              <a:t>signal every 500usec, and</a:t>
            </a:r>
            <a:br>
              <a:rPr lang="en-US" b="0" dirty="0" smtClean="0"/>
            </a:br>
            <a:r>
              <a:rPr lang="en-US" b="0" dirty="0" smtClean="0"/>
              <a:t>recorded over </a:t>
            </a:r>
            <a:r>
              <a:rPr lang="en-US" b="0" dirty="0" smtClean="0"/>
              <a:t>0.5sec </a:t>
            </a:r>
            <a:r>
              <a:rPr lang="en-US" b="0" dirty="0" smtClean="0"/>
              <a:t>for a</a:t>
            </a:r>
            <a:br>
              <a:rPr lang="en-US" b="0" dirty="0" smtClean="0"/>
            </a:br>
            <a:r>
              <a:rPr lang="en-US" b="0" dirty="0" smtClean="0"/>
              <a:t>total of 1024 packets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Omni </a:t>
            </a:r>
            <a:r>
              <a:rPr lang="en-US" b="0" dirty="0"/>
              <a:t>antennas were </a:t>
            </a:r>
            <a:r>
              <a:rPr lang="en-US" b="0" dirty="0" smtClean="0"/>
              <a:t>used</a:t>
            </a:r>
            <a:br>
              <a:rPr lang="en-US" b="0" dirty="0" smtClean="0"/>
            </a:br>
            <a:r>
              <a:rPr lang="en-US" b="0" dirty="0" smtClean="0"/>
              <a:t>at </a:t>
            </a:r>
            <a:r>
              <a:rPr lang="en-US" b="0" dirty="0"/>
              <a:t>both </a:t>
            </a:r>
            <a:r>
              <a:rPr lang="en-US" b="0" dirty="0" err="1"/>
              <a:t>Tx</a:t>
            </a:r>
            <a:r>
              <a:rPr lang="en-US" b="0" dirty="0"/>
              <a:t> &amp; Rx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Instead of using directional </a:t>
            </a:r>
            <a:r>
              <a:rPr lang="en-US" dirty="0" smtClean="0"/>
              <a:t>antennas, which</a:t>
            </a:r>
            <a:br>
              <a:rPr lang="en-US" dirty="0" smtClean="0"/>
            </a:br>
            <a:r>
              <a:rPr lang="en-US" dirty="0" smtClean="0"/>
              <a:t>suppress the </a:t>
            </a:r>
            <a:r>
              <a:rPr lang="en-US" dirty="0"/>
              <a:t>multipath and hence the impact of </a:t>
            </a:r>
            <a:r>
              <a:rPr lang="en-US" dirty="0" smtClean="0"/>
              <a:t>‘environmental’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measurements were carried out for several scenarios: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no movement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person moving between them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Transmitter moves away/towards the receiver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91491"/>
            <a:ext cx="6172200" cy="32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every packet (of the 1024) we perform channel estimation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compute the channel taps in the delay domain, and for each tap we compute the PSD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Finally, we average the PSD for all taps to obtain a single PSD for the measurement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expect the Doppler spread to be very narrow for static measurements, and wider with movements; we further expect to see the impact of a moving transmitter in the form of a peak around the maximal Doppler shift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713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movement towards the receiver at ~2km/h (~=0.5m/sec), the corresponding maximum Doppler shift is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Similarly for movement away from the receiver the shift is -4.6Hz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hence expect to see the measured Doppler PSD around these (approximate) values for the measurements with a moving transmitter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performed several measurements for each movement direction in order to see that results are consistent and adhere to theory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04216"/>
              </p:ext>
            </p:extLst>
          </p:nvPr>
        </p:nvGraphicFramePr>
        <p:xfrm>
          <a:off x="3149600" y="24384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Equation" r:id="rId4" imgW="1523880" imgH="419040" progId="Equation.DSMT4">
                  <p:embed/>
                </p:oleObj>
              </mc:Choice>
              <mc:Fallback>
                <p:oleObj name="Equation" r:id="rId4" imgW="1523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0" y="2438400"/>
                        <a:ext cx="3048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71800"/>
            <a:ext cx="9590514" cy="44792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case of stationary measurements, the PSD is very narrow (similar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0.089km/h PSD)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the moving person case, the PSD is wider and 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1.2km/h </a:t>
            </a:r>
            <a:r>
              <a:rPr lang="en-US" b="0" dirty="0" smtClean="0"/>
              <a:t>PSD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41797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1798"/>
            <a:ext cx="10426410" cy="48696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results for the moving transmitter cases, compared with</a:t>
            </a:r>
            <a:br>
              <a:rPr lang="en-US" b="0" dirty="0" smtClean="0"/>
            </a:br>
            <a:r>
              <a:rPr lang="en-US" b="0" dirty="0" err="1" smtClean="0"/>
              <a:t>TGn</a:t>
            </a:r>
            <a:r>
              <a:rPr lang="en-US" b="0" dirty="0" smtClean="0"/>
              <a:t>-D NLOS (using both 0.089km/h &amp; 1.2km/h environmental speeds) are shown below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29000" y="3579167"/>
            <a:ext cx="741727" cy="1242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31932" y="3472543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away from Rx, </a:t>
            </a:r>
            <a:br>
              <a:rPr lang="en-US" dirty="0" smtClean="0"/>
            </a:br>
            <a:r>
              <a:rPr lang="en-US" dirty="0" smtClean="0"/>
              <a:t>PSD around ~-5Hz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8642" y="296733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towards Rx, </a:t>
            </a:r>
            <a:br>
              <a:rPr lang="en-US" dirty="0" smtClean="0"/>
            </a:br>
            <a:r>
              <a:rPr lang="en-US" dirty="0" smtClean="0"/>
              <a:t>PSD around ~+3Hz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75214" y="3368335"/>
            <a:ext cx="718991" cy="104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1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51326</TotalTime>
  <Words>891</Words>
  <Application>Microsoft Office PowerPoint</Application>
  <PresentationFormat>On-screen Show (4:3)</PresentationFormat>
  <Paragraphs>137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Times New Roman</vt:lpstr>
      <vt:lpstr>802-11-Submission</vt:lpstr>
      <vt:lpstr>Microsoft Word 97 - 2003 Document</vt:lpstr>
      <vt:lpstr>Equation</vt:lpstr>
      <vt:lpstr>Adapting the 802.11be Channel Model to Modern (Doppler) Use-Cases</vt:lpstr>
      <vt:lpstr>Introduction</vt:lpstr>
      <vt:lpstr>Modern Use-Cases</vt:lpstr>
      <vt:lpstr>Test Setup</vt:lpstr>
      <vt:lpstr>Test Setup</vt:lpstr>
      <vt:lpstr>Analysis</vt:lpstr>
      <vt:lpstr>Analysis</vt:lpstr>
      <vt:lpstr>PSD Results</vt:lpstr>
      <vt:lpstr>PSD Results</vt:lpstr>
      <vt:lpstr>Conclusions</vt:lpstr>
      <vt:lpstr>References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356</cp:revision>
  <cp:lastPrinted>1998-02-10T13:28:06Z</cp:lastPrinted>
  <dcterms:created xsi:type="dcterms:W3CDTF">2013-11-12T18:41:50Z</dcterms:created>
  <dcterms:modified xsi:type="dcterms:W3CDTF">2019-09-15T09:47:35Z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(3)6ominlLBRk65oU07XCUPUXPxblLsm6O7QgWmVcSLYHlkWuiZnu1/zEnA9tRYI5xQ3GN9qlKX
PfeqRkqW8zObyLSAq2hm7DTf8aHbiUDIzPZE55SL6cDcqU6p0uI1AkdvX/MGqlaJAUeiwa8H
zEmQP1uhc9ShmsKE5RIZrGfEDyRsEfljp8TWfKyQMi+8WbxqjqQDet7IGEW1bDp48r1Nrcg0
cNx+n+JFapoF0UqC/v</vt:lpwstr>
  </property>
  <property fmtid="{D5CDD505-2E9C-101B-9397-08002B2CF9AE}" pid="4" name="_2015_ms_pID_7253431">
    <vt:lpwstr>fCOmpcBBSpokISU9Wq5mIM18ZqESGFJk7uKUcMvf2lwb3RihzReN4G
W2qlM1YnSz/uxrrj4CFJV1RfvyOODsjZkEglXprQZbOql9OWsMt+F40UluZG3ODHEd2hH6j9
w7/mKBPoDxhWYaOo291/pXDLC53o5D4LefGiKxCSCIAXQzv+NCc4Tt14Tl0ZGu2dsNCVWsGn
JKlG2n1ykDBhM8lL5LKHzkCLYUoXi6DuEFjV</vt:lpwstr>
  </property>
  <property fmtid="{D5CDD505-2E9C-101B-9397-08002B2CF9AE}" pid="5" name="_2015_ms_pID_7253432">
    <vt:lpwstr>2A==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1537099423</vt:lpwstr>
  </property>
</Properties>
</file>