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291" r:id="rId15"/>
    <p:sldId id="27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49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4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13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8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4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5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7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5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09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0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9524" y="332601"/>
            <a:ext cx="3795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802.11-19/1578-01-0be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An HARQ Transmission Scheme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2019-11-07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45399"/>
              </p:ext>
            </p:extLst>
          </p:nvPr>
        </p:nvGraphicFramePr>
        <p:xfrm>
          <a:off x="766763" y="2549525"/>
          <a:ext cx="7037387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0" name="Document" r:id="rId4" imgW="8240717" imgH="4425597" progId="Word.Document.8">
                  <p:embed/>
                </p:oleObj>
              </mc:Choice>
              <mc:Fallback>
                <p:oleObj name="Document" r:id="rId4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9525"/>
                        <a:ext cx="7037387" cy="376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Retransmitting </a:t>
            </a:r>
            <a:r>
              <a:rPr lang="en-IE" dirty="0" err="1" smtClean="0">
                <a:solidFill>
                  <a:schemeClr val="tx1"/>
                </a:solidFill>
              </a:rPr>
              <a:t>Uncoded</a:t>
            </a:r>
            <a:r>
              <a:rPr lang="en-IE" dirty="0" smtClean="0">
                <a:solidFill>
                  <a:schemeClr val="tx1"/>
                </a:solidFill>
              </a:rPr>
              <a:t> 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, only info </a:t>
            </a:r>
            <a:r>
              <a:rPr lang="en-US" altLang="zh-CN" sz="2200" b="0" dirty="0" smtClean="0"/>
              <a:t>bits are </a:t>
            </a:r>
            <a:r>
              <a:rPr lang="en-US" altLang="zh-CN" sz="2200" b="0" dirty="0"/>
              <a:t>transmitted – </a:t>
            </a:r>
            <a:r>
              <a:rPr lang="en-US" altLang="zh-CN" sz="2200" b="0" dirty="0" smtClean="0"/>
              <a:t>no parity </a:t>
            </a:r>
            <a:r>
              <a:rPr lang="en-US" altLang="zh-CN" sz="2200" b="0" dirty="0"/>
              <a:t>bits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enables </a:t>
            </a:r>
            <a:r>
              <a:rPr lang="en-US" altLang="zh-CN" sz="2200" b="0" dirty="0" smtClean="0"/>
              <a:t>simpler processing </a:t>
            </a:r>
            <a:r>
              <a:rPr lang="en-US" altLang="zh-CN" sz="2200" b="0" dirty="0"/>
              <a:t>at receiver </a:t>
            </a:r>
            <a:r>
              <a:rPr lang="en-US" altLang="zh-CN" sz="2200" b="0" dirty="0" smtClean="0"/>
              <a:t>side, and </a:t>
            </a:r>
            <a:r>
              <a:rPr lang="en-US" altLang="zh-CN" sz="2200" b="0" dirty="0"/>
              <a:t>significantly improves </a:t>
            </a:r>
            <a:r>
              <a:rPr lang="en-US" altLang="zh-CN" sz="2200" b="0" dirty="0" smtClean="0"/>
              <a:t>the efficiency </a:t>
            </a:r>
            <a:r>
              <a:rPr lang="en-US" altLang="zh-CN" sz="2200" b="0" dirty="0"/>
              <a:t>since </a:t>
            </a:r>
            <a:r>
              <a:rPr lang="en-US" altLang="zh-CN" sz="2200" b="0" dirty="0" smtClean="0"/>
              <a:t>the </a:t>
            </a:r>
            <a:r>
              <a:rPr lang="en-US" altLang="zh-CN" sz="2200" b="0" dirty="0" err="1" smtClean="0"/>
              <a:t>reTx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is much </a:t>
            </a:r>
            <a:r>
              <a:rPr lang="en-US" altLang="zh-CN" sz="2200" b="0" dirty="0" smtClean="0"/>
              <a:t>shorter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 flipH="1" flipV="1">
            <a:off x="4138941" y="5032854"/>
            <a:ext cx="3" cy="72694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tangle 73"/>
          <p:cNvSpPr/>
          <p:nvPr/>
        </p:nvSpPr>
        <p:spPr bwMode="auto">
          <a:xfrm>
            <a:off x="3058929" y="3137329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13904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21916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29928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379409" y="3137972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319069" y="2959467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3185" y="2959467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058929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441844" y="3137972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564705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58929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3562985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4068761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3562985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4070523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4576299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4070523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573210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5078986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573210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077266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5583042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77266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5584804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090580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5584804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#6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087491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6593267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6087491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#7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6591547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097323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6591547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#8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099085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604861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7099085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#9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7601596" y="3628969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8107372" y="3633030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601596" y="3522653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#10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105652" y="414943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8611428" y="415349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105652" y="404312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#11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138942" y="5198729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219062" y="5198729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299182" y="5200461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4138941" y="5726298"/>
            <a:ext cx="2360049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</a:t>
            </a:r>
          </a:p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4020</a:t>
            </a:r>
          </a:p>
        </p:txBody>
      </p:sp>
    </p:spTree>
    <p:extLst>
      <p:ext uri="{BB962C8B-B14F-4D97-AF65-F5344CB8AC3E}">
        <p14:creationId xmlns:p14="http://schemas.microsoft.com/office/powerpoint/2010/main" val="76025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following figure compares the performance for three different HARQ schemes, assuming 2x2 MIMO with 2 </a:t>
            </a:r>
            <a:r>
              <a:rPr lang="en-US" altLang="zh-CN" sz="2200" b="0" dirty="0" smtClean="0"/>
              <a:t>streams, 1500B</a:t>
            </a:r>
            <a:r>
              <a:rPr lang="en-US" altLang="zh-CN" sz="2200" b="0" dirty="0"/>
              <a:t>, </a:t>
            </a:r>
            <a:r>
              <a:rPr lang="en-US" altLang="zh-CN" sz="2200" b="0" dirty="0" err="1"/>
              <a:t>TGn</a:t>
            </a:r>
            <a:r>
              <a:rPr lang="en-US" altLang="zh-CN" sz="2200" b="0" dirty="0"/>
              <a:t>-D NLOS, LDPC, </a:t>
            </a:r>
            <a:r>
              <a:rPr lang="en-US" altLang="zh-CN" sz="2200" b="0" dirty="0" smtClean="0"/>
              <a:t>perfect CHEST, MCSs 0-2; we compare between:</a:t>
            </a:r>
            <a:endParaRPr lang="en-US" altLang="zh-CN" sz="2200" b="0" dirty="0"/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 smtClean="0">
                <a:ea typeface="+mn-ea"/>
                <a:cs typeface="+mn-cs"/>
              </a:rPr>
              <a:t>No combining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 smtClean="0">
                <a:ea typeface="+mn-ea"/>
                <a:cs typeface="+mn-cs"/>
              </a:rPr>
              <a:t>Combining </a:t>
            </a:r>
            <a:r>
              <a:rPr lang="en-US" altLang="zh-CN" sz="1700" dirty="0">
                <a:ea typeface="+mn-ea"/>
                <a:cs typeface="+mn-cs"/>
              </a:rPr>
              <a:t>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using parity LLRs from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1st transmission (parity bits in </a:t>
            </a:r>
            <a:r>
              <a:rPr lang="en-US" altLang="zh-CN" sz="1700" dirty="0" err="1">
                <a:ea typeface="+mn-ea"/>
                <a:cs typeface="+mn-cs"/>
              </a:rPr>
              <a:t>reTx</a:t>
            </a:r>
            <a:r>
              <a:rPr lang="en-US" altLang="zh-CN" sz="1700" dirty="0">
                <a:ea typeface="+mn-ea"/>
                <a:cs typeface="+mn-cs"/>
              </a:rPr>
              <a:t/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may not be transmitted at all)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>
                <a:ea typeface="+mn-ea"/>
                <a:cs typeface="+mn-cs"/>
              </a:rPr>
              <a:t>Combining 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using parity LLRs from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2nd transmission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>
                <a:ea typeface="+mn-ea"/>
                <a:cs typeface="+mn-cs"/>
              </a:rPr>
              <a:t>Combining 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choosing (i.e. evaluating both)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parity LLRs from 1st or 2nd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transmissions (~0.2dB gain</a:t>
            </a:r>
            <a:r>
              <a:rPr lang="en-US" altLang="zh-CN" sz="1700" dirty="0" smtClean="0">
                <a:ea typeface="+mn-ea"/>
                <a:cs typeface="+mn-cs"/>
              </a:rPr>
              <a:t>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>
                <a:ea typeface="+mn-ea"/>
                <a:cs typeface="+mn-cs"/>
              </a:rPr>
              <a:t>IR HARQ combining (black dashed line) - reuse existing LDPC codes with effectively higher coding rate (more </a:t>
            </a:r>
            <a:r>
              <a:rPr lang="en-US" altLang="zh-CN" sz="1600" dirty="0" smtClean="0">
                <a:ea typeface="+mn-ea"/>
                <a:cs typeface="+mn-cs"/>
              </a:rPr>
              <a:t>puncturing, ~20% of total # of bits); </a:t>
            </a:r>
            <a:r>
              <a:rPr lang="en-US" altLang="zh-CN" sz="1600" dirty="0">
                <a:ea typeface="+mn-ea"/>
                <a:cs typeface="+mn-cs"/>
              </a:rPr>
              <a:t>the original (existing) coding rate is reproduced after combining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1" y="2286001"/>
            <a:ext cx="5155544" cy="35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5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following figures compare the throughput – assuming all overheads (Preamble, SIFS, ACK </a:t>
            </a:r>
            <a:r>
              <a:rPr lang="en-US" altLang="zh-CN" sz="2200" b="0" dirty="0" smtClean="0"/>
              <a:t>etc.); we </a:t>
            </a:r>
            <a:r>
              <a:rPr lang="en-US" altLang="zh-CN" sz="2200" b="0" dirty="0"/>
              <a:t>look at </a:t>
            </a:r>
            <a:r>
              <a:rPr lang="en-US" altLang="zh-CN" sz="2200" b="0" dirty="0" smtClean="0"/>
              <a:t>5 </a:t>
            </a:r>
            <a:r>
              <a:rPr lang="en-US" altLang="zh-CN" sz="2200" b="0" dirty="0"/>
              <a:t>schemes: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No HARQ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/>
              <a:t>Chase </a:t>
            </a:r>
            <a:r>
              <a:rPr lang="en-US" altLang="zh-CN" dirty="0" smtClean="0"/>
              <a:t>combining (everything is retransmitted)</a:t>
            </a:r>
            <a:endParaRPr lang="en-US" altLang="zh-CN" dirty="0"/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Info Only HARQ (in a </a:t>
            </a:r>
            <a:r>
              <a:rPr lang="en-US" altLang="zh-CN" dirty="0"/>
              <a:t>retransmission only info bits are </a:t>
            </a:r>
            <a:r>
              <a:rPr lang="en-US" altLang="zh-CN" dirty="0" smtClean="0"/>
              <a:t>transmitted)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CW retransmission (only failed </a:t>
            </a:r>
            <a:r>
              <a:rPr lang="en-US" altLang="zh-CN" dirty="0" err="1" smtClean="0"/>
              <a:t>codewords</a:t>
            </a:r>
            <a:r>
              <a:rPr lang="en-US" altLang="zh-CN" dirty="0" smtClean="0"/>
              <a:t> are retransmitted)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IR HARQ (where in the first transmission the last         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bits </a:t>
            </a:r>
            <a:r>
              <a:rPr lang="en-US" altLang="zh-CN" dirty="0" smtClean="0"/>
              <a:t>are punctured, and in the retransmission </a:t>
            </a:r>
            <a:r>
              <a:rPr lang="en-US" altLang="zh-CN" dirty="0" smtClean="0"/>
              <a:t>the</a:t>
            </a:r>
            <a:br>
              <a:rPr lang="en-US" altLang="zh-CN" dirty="0" smtClean="0"/>
            </a:br>
            <a:r>
              <a:rPr lang="en-US" altLang="zh-CN" dirty="0" smtClean="0"/>
              <a:t>preceding            </a:t>
            </a:r>
            <a:r>
              <a:rPr lang="en-US" altLang="zh-CN" dirty="0" smtClean="0"/>
              <a:t>bits are punctured)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For </a:t>
            </a:r>
            <a:r>
              <a:rPr lang="en-US" altLang="zh-CN" sz="2100" b="0" dirty="0"/>
              <a:t>the optimal </a:t>
            </a:r>
            <a:r>
              <a:rPr lang="en-US" altLang="zh-CN" sz="2100" b="0" dirty="0" smtClean="0"/>
              <a:t>MCS selection</a:t>
            </a:r>
            <a:r>
              <a:rPr lang="en-US" altLang="zh-CN" sz="2100" b="0" dirty="0"/>
              <a:t>, we find the </a:t>
            </a:r>
            <a:r>
              <a:rPr lang="en-US" altLang="zh-CN" sz="2100" b="0" dirty="0" smtClean="0"/>
              <a:t>MCS,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at each SNR</a:t>
            </a:r>
            <a:r>
              <a:rPr lang="en-US" altLang="zh-CN" sz="2100" b="0" dirty="0"/>
              <a:t>, which maximizes the throughput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We </a:t>
            </a:r>
            <a:r>
              <a:rPr lang="en-US" altLang="zh-CN" sz="2100" b="0" dirty="0"/>
              <a:t>can see that </a:t>
            </a:r>
            <a:r>
              <a:rPr lang="en-US" altLang="zh-CN" sz="2100" b="0" dirty="0" smtClean="0"/>
              <a:t>the info-only HARQ scheme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outperforms the no-HARQ scheme by a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significant gap; it also outperforms most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other HARQ schemes for most SNR values</a:t>
            </a:r>
            <a:endParaRPr lang="en-US" altLang="zh-CN" sz="21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6351" y="3201258"/>
            <a:ext cx="4648200" cy="3395902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17933"/>
              </p:ext>
            </p:extLst>
          </p:nvPr>
        </p:nvGraphicFramePr>
        <p:xfrm>
          <a:off x="4825387" y="3531577"/>
          <a:ext cx="469325" cy="25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5" imgW="419040" imgH="228600" progId="Equation.DSMT4">
                  <p:embed/>
                </p:oleObj>
              </mc:Choice>
              <mc:Fallback>
                <p:oleObj name="Equation" r:id="rId5" imgW="419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25387" y="3531577"/>
                        <a:ext cx="469325" cy="256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772325"/>
              </p:ext>
            </p:extLst>
          </p:nvPr>
        </p:nvGraphicFramePr>
        <p:xfrm>
          <a:off x="1839842" y="4038600"/>
          <a:ext cx="458631" cy="24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7" imgW="409492" imgH="219211" progId="Equation.DSMT4">
                  <p:embed/>
                </p:oleObj>
              </mc:Choice>
              <mc:Fallback>
                <p:oleObj name="Equation" r:id="rId7" imgW="409492" imgH="2192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9842" y="4038600"/>
                        <a:ext cx="458631" cy="245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09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figure below compares the throughout for the same 5 schemes, assuming suboptimal MCS selection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Here we </a:t>
            </a:r>
            <a:r>
              <a:rPr lang="en-US" altLang="zh-CN" sz="2100" b="0" dirty="0"/>
              <a:t>find the MCS, at each </a:t>
            </a:r>
            <a:r>
              <a:rPr lang="en-US" altLang="zh-CN" sz="2100" b="0" dirty="0" smtClean="0"/>
              <a:t>SNR, which maximizes the throughput with an additional constraint that PER </a:t>
            </a:r>
            <a:r>
              <a:rPr lang="en-US" altLang="zh-CN" sz="2100" b="0" dirty="0"/>
              <a:t>(before combining) &lt; </a:t>
            </a:r>
            <a:r>
              <a:rPr lang="en-US" altLang="zh-CN" sz="2100" b="0" dirty="0" smtClean="0"/>
              <a:t>10% (similar to [7])</a:t>
            </a:r>
            <a:endParaRPr lang="en-US" altLang="zh-CN" sz="2100" b="0" dirty="0"/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We can see that the gap between the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HARQ schemes is relatively small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For most SNR values, the HARQ 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schemes yield 3-4dB improvement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The Info-only HARQ scheme requires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relatively few changes to protocol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and design</a:t>
            </a:r>
            <a:endParaRPr lang="en-US" altLang="zh-CN" sz="21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2965411"/>
            <a:ext cx="4844948" cy="366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One of the major </a:t>
            </a:r>
            <a:r>
              <a:rPr lang="en-US" altLang="zh-CN" sz="1700" b="0" dirty="0" smtClean="0"/>
              <a:t>hurdles </a:t>
            </a:r>
            <a:r>
              <a:rPr lang="en-US" altLang="zh-CN" sz="1700" b="0" dirty="0"/>
              <a:t>for supporting HARQ in 802.11 is the (</a:t>
            </a:r>
            <a:r>
              <a:rPr lang="en-US" altLang="zh-CN" sz="1700" b="0" dirty="0" err="1"/>
              <a:t>mis</a:t>
            </a:r>
            <a:r>
              <a:rPr lang="en-US" altLang="zh-CN" sz="1700" b="0" dirty="0"/>
              <a:t>)alignment of codewords and MPDUs, which </a:t>
            </a:r>
            <a:r>
              <a:rPr lang="en-US" altLang="zh-CN" sz="1700" b="0" dirty="0" smtClean="0"/>
              <a:t>calls for a complicated </a:t>
            </a:r>
            <a:r>
              <a:rPr lang="en-US" altLang="zh-CN" sz="1700" b="0" dirty="0"/>
              <a:t>receiver implementation and additional buffers in transmitter 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We presented here an idea for supporting HARQ within </a:t>
            </a:r>
            <a:r>
              <a:rPr lang="en-US" altLang="zh-CN" sz="1700" b="0" dirty="0" smtClean="0"/>
              <a:t>11be which requires almost no design changes </a:t>
            </a:r>
            <a:r>
              <a:rPr lang="en-US" altLang="zh-CN" sz="1700" b="0" dirty="0"/>
              <a:t>at </a:t>
            </a:r>
            <a:r>
              <a:rPr lang="en-US" altLang="zh-CN" sz="1700" b="0" dirty="0" smtClean="0"/>
              <a:t>the transmitter 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The receiver implementation is relatively </a:t>
            </a:r>
            <a:r>
              <a:rPr lang="en-US" altLang="zh-CN" sz="1700" b="0" dirty="0" smtClean="0"/>
              <a:t>simple, and there is no modification to the</a:t>
            </a:r>
            <a:br>
              <a:rPr lang="en-US" altLang="zh-CN" sz="1700" b="0" dirty="0" smtClean="0"/>
            </a:br>
            <a:r>
              <a:rPr lang="en-US" altLang="zh-CN" sz="1700" b="0" dirty="0" smtClean="0"/>
              <a:t>Block-ACK protocol</a:t>
            </a:r>
            <a:endParaRPr lang="en-US" altLang="zh-CN" sz="17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 smtClean="0"/>
              <a:t>This idea allows us to freely change the MCS between the first transmission and any retransmission (any coding rate can be used)</a:t>
            </a:r>
            <a:endParaRPr lang="en-US" altLang="zh-CN" sz="17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11-19-1979: HARQ performance analysis, Jan. </a:t>
            </a:r>
            <a:r>
              <a:rPr lang="en-US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dirty="0"/>
              <a:t>11-19-780: Consideration on HARQ, </a:t>
            </a:r>
            <a:r>
              <a:rPr lang="en-US" altLang="zh-CN" dirty="0" smtClean="0"/>
              <a:t>May 2019</a:t>
            </a:r>
            <a:endParaRPr lang="en-US" alt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want to discuss some issues related to supporting HARQ in 802.11, in particular to aligning HARQ with the existing 802.11 LDPC design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then present a solution that requires minor changes to transmitter side and is relatively simple to support at receiver 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solution also has no impact on the existing Block ACK mechanism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/>
              <a:t>802.11 specs (and hence respective implementations) assume the following: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The PHY receives a PSDU from the MAC layer and is not aware of the MPDU boundaries, their length, delimiters, etc.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</a:t>
            </a:r>
            <a:r>
              <a:rPr lang="en-US" altLang="zh-CN" sz="2200" dirty="0">
                <a:ea typeface="+mn-ea"/>
                <a:cs typeface="+mn-cs"/>
              </a:rPr>
              <a:t>FEC (LDPC) operates on blocks of information bits, regardless of MPDU boundaries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 Block ACK (BA) indicates which MPDUs (within the A-MPDU) were decoded correctly, so retransmission occurs only for incorrectly decoded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Assuming </a:t>
            </a:r>
            <a:r>
              <a:rPr lang="en-US" altLang="zh-CN" b="0" dirty="0"/>
              <a:t>an A-MPDU was transmitted and some of the MPDUs were incorrectly decoded, the transmitter will have to retransmit only those MPDUs that failed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For example, in </a:t>
            </a:r>
            <a:r>
              <a:rPr lang="en-US" altLang="zh-CN" b="0" dirty="0" smtClean="0"/>
              <a:t>the</a:t>
            </a:r>
            <a:br>
              <a:rPr lang="en-US" altLang="zh-CN" b="0" dirty="0" smtClean="0"/>
            </a:br>
            <a:r>
              <a:rPr lang="en-US" altLang="zh-CN" b="0" dirty="0" smtClean="0"/>
              <a:t>figure</a:t>
            </a:r>
            <a:r>
              <a:rPr lang="en-US" altLang="zh-CN" b="0" dirty="0"/>
              <a:t>, </a:t>
            </a:r>
            <a:r>
              <a:rPr lang="en-US" altLang="zh-CN" b="0" dirty="0" smtClean="0"/>
              <a:t>an A-MPDU</a:t>
            </a:r>
            <a:br>
              <a:rPr lang="en-US" altLang="zh-CN" b="0" dirty="0" smtClean="0"/>
            </a:br>
            <a:r>
              <a:rPr lang="en-US" altLang="zh-CN" b="0" dirty="0" smtClean="0"/>
              <a:t>containing 5 MPDUs</a:t>
            </a:r>
            <a:br>
              <a:rPr lang="en-US" altLang="zh-CN" b="0" dirty="0" smtClean="0"/>
            </a:br>
            <a:r>
              <a:rPr lang="en-US" altLang="zh-CN" b="0" dirty="0" smtClean="0"/>
              <a:t>(2000 </a:t>
            </a:r>
            <a:r>
              <a:rPr lang="en-US" altLang="zh-CN" b="0" dirty="0"/>
              <a:t>bits </a:t>
            </a:r>
            <a:r>
              <a:rPr lang="en-US" altLang="zh-CN" b="0" dirty="0" smtClean="0"/>
              <a:t>each) is</a:t>
            </a:r>
            <a:br>
              <a:rPr lang="en-US" altLang="zh-CN" b="0" dirty="0" smtClean="0"/>
            </a:br>
            <a:r>
              <a:rPr lang="en-US" altLang="zh-CN" b="0" dirty="0" smtClean="0"/>
              <a:t>transmitted </a:t>
            </a:r>
            <a:r>
              <a:rPr lang="en-US" altLang="zh-CN" b="0" dirty="0"/>
              <a:t>using coding</a:t>
            </a:r>
            <a:br>
              <a:rPr lang="en-US" altLang="zh-CN" b="0" dirty="0"/>
            </a:br>
            <a:r>
              <a:rPr lang="en-US" altLang="zh-CN" b="0" dirty="0"/>
              <a:t>rate 1/2, where the 2nd and</a:t>
            </a:r>
            <a:br>
              <a:rPr lang="en-US" altLang="zh-CN" b="0" dirty="0"/>
            </a:br>
            <a:r>
              <a:rPr lang="en-US" altLang="zh-CN" b="0" dirty="0"/>
              <a:t>3rd MPDUs failed and need</a:t>
            </a:r>
            <a:br>
              <a:rPr lang="en-US" altLang="zh-CN" b="0" dirty="0"/>
            </a:br>
            <a:r>
              <a:rPr lang="en-US" altLang="zh-CN" b="0" dirty="0"/>
              <a:t>to be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32675" y="294610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279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9291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7303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53155" y="294674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92815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636931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32676" y="3418598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26868" y="3990988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60343" y="4082078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26868" y="4414692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60343" y="450578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412795" y="3200400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336083" y="3779264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36007" y="4029151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11033" y="444721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715590" y="294674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32067" y="3418599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342373" y="3418598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48376" y="3418599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58682" y="3418599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5372" y="3418596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5678" y="3418595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881408" y="3416486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391714" y="3416485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898404" y="3416482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8710" y="3416482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 retransmission of the failed MPDUs will include different coded bits due </a:t>
            </a:r>
            <a:r>
              <a:rPr lang="en-US" altLang="zh-CN" sz="2200" b="0" dirty="0" smtClean="0"/>
              <a:t>to a </a:t>
            </a:r>
            <a:r>
              <a:rPr lang="en-US" altLang="zh-CN" sz="2200" b="0" dirty="0"/>
              <a:t>different setting of the scrambler + FEC, as shown here, so the LLRs cannot be combined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is a major problem – </a:t>
            </a:r>
            <a:r>
              <a:rPr lang="en-US" altLang="zh-CN" sz="2200" b="0" dirty="0" smtClean="0"/>
              <a:t>reusing the </a:t>
            </a:r>
            <a:r>
              <a:rPr lang="en-US" altLang="zh-CN" sz="2200" b="0" dirty="0"/>
              <a:t>existing (retransmission)</a:t>
            </a:r>
            <a:br>
              <a:rPr lang="en-US" altLang="zh-CN" sz="2200" b="0" dirty="0"/>
            </a:br>
            <a:r>
              <a:rPr lang="en-US" altLang="zh-CN" sz="2200" b="0" dirty="0"/>
              <a:t>mechanism, the LLRs </a:t>
            </a:r>
            <a:r>
              <a:rPr lang="en-US" altLang="zh-CN" sz="2200" b="0" dirty="0" smtClean="0"/>
              <a:t>respective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to retransmitted </a:t>
            </a:r>
            <a:r>
              <a:rPr lang="en-US" altLang="zh-CN" sz="2200" b="0" dirty="0"/>
              <a:t>coded bits cannot</a:t>
            </a:r>
            <a:br>
              <a:rPr lang="en-US" altLang="zh-CN" sz="2200" b="0" dirty="0"/>
            </a:br>
            <a:r>
              <a:rPr lang="en-US" altLang="zh-CN" sz="2200" b="0" dirty="0"/>
              <a:t>simply be combined with</a:t>
            </a:r>
            <a:br>
              <a:rPr lang="en-US" altLang="zh-CN" sz="2200" b="0" dirty="0"/>
            </a:br>
            <a:r>
              <a:rPr lang="en-US" altLang="zh-CN" sz="2200" b="0" dirty="0"/>
              <a:t>old LLRs, as there is</a:t>
            </a:r>
            <a:br>
              <a:rPr lang="en-US" altLang="zh-CN" sz="2200" b="0" dirty="0"/>
            </a:br>
            <a:r>
              <a:rPr lang="en-US" altLang="zh-CN" sz="2200" b="0" dirty="0"/>
              <a:t>no alignment between</a:t>
            </a:r>
            <a:br>
              <a:rPr lang="en-US" altLang="zh-CN" sz="2200" b="0" dirty="0"/>
            </a:br>
            <a:r>
              <a:rPr lang="en-US" altLang="zh-CN" sz="2200" b="0" dirty="0"/>
              <a:t>old and new codewords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1326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9338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71326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79338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1100" dirty="0" smtClean="0">
                <a:solidFill>
                  <a:srgbClr val="FF0000"/>
                </a:solidFill>
                <a:latin typeface="Arial" charset="0"/>
              </a:rPr>
              <a:t>Retransmitted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525897" y="461099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659372" y="470208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525897" y="503469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659372" y="51257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127" name="Straight Connector 126"/>
          <p:cNvCxnSpPr/>
          <p:nvPr/>
        </p:nvCxnSpPr>
        <p:spPr bwMode="auto">
          <a:xfrm flipH="1">
            <a:off x="5009937" y="4413240"/>
            <a:ext cx="109102" cy="37777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127"/>
          <p:cNvSpPr/>
          <p:nvPr/>
        </p:nvSpPr>
        <p:spPr bwMode="auto">
          <a:xfrm>
            <a:off x="4428988" y="4971031"/>
            <a:ext cx="1795004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Different info bits at input to FEC, hence different coded bits at output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73504" y="355807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4724946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1612</a:t>
            </a:r>
            <a:endParaRPr lang="en-US" sz="400" dirty="0">
              <a:latin typeface="Arial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19619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674385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48113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2630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in </a:t>
            </a:r>
            <a:r>
              <a:rPr lang="en-US" altLang="zh-CN" sz="2200" b="0" dirty="0"/>
              <a:t>the previous two slides shows how the misalignment of the MPDUs and the </a:t>
            </a:r>
            <a:r>
              <a:rPr lang="en-US" altLang="zh-CN" sz="2200" b="0" dirty="0" smtClean="0"/>
              <a:t>LDPC codewords poses </a:t>
            </a:r>
            <a:r>
              <a:rPr lang="en-US" altLang="zh-CN" sz="2200" b="0" dirty="0"/>
              <a:t>a problem for </a:t>
            </a:r>
            <a:r>
              <a:rPr lang="en-US" altLang="zh-CN" sz="2200" b="0" dirty="0" smtClean="0"/>
              <a:t>HARQ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Furthermore, changing MCS between transmission and retransmissions is limited to the same coding rate, so that the same LDPC matrices are used</a:t>
            </a:r>
            <a:endParaRPr lang="en-US" altLang="zh-CN" sz="18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As mentioned earlier, our aim is to find a simple method to incorporate HARQ with as few changes as possible to existing spec/designs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We present an idea which requires very little to minimal changes at the transmitter side (no extra buffers/memory required) as well as no changes to the retransmission (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) protocol using the Block </a:t>
            </a:r>
            <a:r>
              <a:rPr lang="en-US" altLang="zh-CN" sz="2200" b="0" dirty="0" smtClean="0"/>
              <a:t>ACK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It also supports a different MCS between first transmission and retransmissions</a:t>
            </a: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978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Solution Highlights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As mentioned before, we want a simple </a:t>
            </a:r>
            <a:r>
              <a:rPr lang="en-US" altLang="zh-CN" sz="2200" b="0" dirty="0"/>
              <a:t>HARQ solution, especially simplifying the transmitter (no need for extra buffers) as well as maintaining the existing Block ACK </a:t>
            </a:r>
            <a:r>
              <a:rPr lang="en-US" altLang="zh-CN" sz="2200" b="0" dirty="0" smtClean="0"/>
              <a:t>mechanism</a:t>
            </a:r>
            <a:endParaRPr lang="en-US" altLang="zh-CN" sz="2200" b="0" dirty="0"/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highlight of our solution is the following: a Transmission </a:t>
            </a:r>
            <a:r>
              <a:rPr lang="en-US" altLang="zh-CN" sz="2200" dirty="0">
                <a:ea typeface="+mn-ea"/>
                <a:cs typeface="+mn-cs"/>
              </a:rPr>
              <a:t>scheme such that HARQ combining can be performed on the LLRs corresponding to info bits only (generally speaking – any transmission scheme, including existing mechanism, can be used); due to the systematic property of the LDPC codes being used in 802.11, we can do so easily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Combining (or evaluating different sets of) LLRs corresponding to parity bits at the (possibly multiple-hypothesis) decoding stage is an option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8820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Using Existing Transmission Scheme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figure </a:t>
            </a:r>
            <a:r>
              <a:rPr lang="en-US" altLang="zh-CN" sz="2200" b="0" dirty="0" smtClean="0"/>
              <a:t>below depicts an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for the alignment </a:t>
            </a:r>
            <a:r>
              <a:rPr lang="en-US" altLang="zh-CN" sz="2200" b="0" dirty="0"/>
              <a:t>of </a:t>
            </a:r>
            <a:r>
              <a:rPr lang="en-US" altLang="zh-CN" sz="2200" b="0" dirty="0" smtClean="0"/>
              <a:t> codewords against  MPDUs </a:t>
            </a:r>
            <a:r>
              <a:rPr lang="en-US" altLang="zh-CN" sz="2200" b="0" dirty="0"/>
              <a:t>in </a:t>
            </a:r>
            <a:r>
              <a:rPr lang="en-US" altLang="zh-CN" sz="2200" b="0" dirty="0" smtClean="0"/>
              <a:t>the 1st </a:t>
            </a:r>
            <a:r>
              <a:rPr lang="en-US" altLang="zh-CN" sz="2200" b="0" dirty="0" err="1" smtClean="0"/>
              <a:t>Tx</a:t>
            </a:r>
            <a:r>
              <a:rPr lang="en-US" altLang="zh-CN" sz="2200" b="0" dirty="0" smtClean="0"/>
              <a:t> and </a:t>
            </a:r>
            <a:r>
              <a:rPr lang="en-US" altLang="zh-CN" sz="2200" b="0" dirty="0"/>
              <a:t>the </a:t>
            </a:r>
            <a:r>
              <a:rPr lang="en-US" altLang="zh-CN" sz="2200" b="0" dirty="0" err="1" smtClean="0"/>
              <a:t>reTx</a:t>
            </a:r>
            <a:r>
              <a:rPr lang="en-US" altLang="zh-CN" sz="2200" b="0" dirty="0" smtClean="0"/>
              <a:t> (using coding </a:t>
            </a:r>
            <a:r>
              <a:rPr lang="en-US" altLang="zh-CN" sz="2200" b="0" dirty="0"/>
              <a:t>rate ½)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 the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, the </a:t>
            </a:r>
            <a:r>
              <a:rPr lang="en-US" altLang="zh-CN" sz="2200" b="0" dirty="0" smtClean="0"/>
              <a:t>failed MPDUs are retransmitted and processed </a:t>
            </a:r>
            <a:r>
              <a:rPr lang="en-US" altLang="zh-CN" sz="2200" b="0" dirty="0"/>
              <a:t>by the </a:t>
            </a:r>
            <a:r>
              <a:rPr lang="en-US" altLang="zh-CN" sz="2200" b="0" dirty="0" smtClean="0"/>
              <a:t>PHY layer like in any new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transmission (regular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operation</a:t>
            </a:r>
            <a:r>
              <a:rPr lang="en-US" altLang="zh-CN" sz="2200" b="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Info bits in the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 </a:t>
            </a:r>
            <a:r>
              <a:rPr lang="en-US" altLang="zh-CN" sz="2200" b="0" dirty="0" smtClean="0"/>
              <a:t>are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identical to </a:t>
            </a:r>
            <a:r>
              <a:rPr lang="en-US" altLang="zh-CN" sz="2200" b="0" dirty="0"/>
              <a:t>those in the </a:t>
            </a:r>
            <a:r>
              <a:rPr lang="en-US" altLang="zh-CN" sz="2200" b="0" dirty="0" smtClean="0"/>
              <a:t>1</a:t>
            </a:r>
            <a:r>
              <a:rPr lang="en-US" altLang="zh-CN" sz="2200" b="0" baseline="30000" dirty="0" smtClean="0"/>
              <a:t>st</a:t>
            </a:r>
            <a:r>
              <a:rPr lang="en-US" altLang="zh-CN" sz="2200" b="0" dirty="0" smtClean="0"/>
              <a:t/>
            </a:r>
            <a:br>
              <a:rPr lang="en-US" altLang="zh-CN" sz="2200" b="0" dirty="0" smtClean="0"/>
            </a:br>
            <a:r>
              <a:rPr lang="en-US" altLang="zh-CN" sz="2200" b="0" dirty="0" err="1" smtClean="0"/>
              <a:t>Tx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(</a:t>
            </a:r>
            <a:r>
              <a:rPr lang="en-US" altLang="zh-CN" sz="2200" b="0" dirty="0" smtClean="0"/>
              <a:t>alignment shown</a:t>
            </a:r>
            <a:r>
              <a:rPr lang="en-US" altLang="zh-CN" sz="2200" b="0" dirty="0"/>
              <a:t>), </a:t>
            </a:r>
            <a:r>
              <a:rPr lang="en-US" altLang="zh-CN" sz="2200" b="0" dirty="0" smtClean="0"/>
              <a:t>parity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bits </a:t>
            </a:r>
            <a:r>
              <a:rPr lang="en-US" altLang="zh-CN" sz="2200" b="0" dirty="0"/>
              <a:t>are </a:t>
            </a:r>
            <a:r>
              <a:rPr lang="en-US" altLang="zh-CN" sz="2200" b="0" dirty="0" smtClean="0"/>
              <a:t>different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We can also consider different</a:t>
            </a:r>
            <a:br>
              <a:rPr lang="en-US" altLang="zh-CN" sz="1800" dirty="0" smtClean="0"/>
            </a:br>
            <a:r>
              <a:rPr lang="en-US" altLang="zh-CN" sz="1800" dirty="0" smtClean="0"/>
              <a:t>puncturing of info bits between</a:t>
            </a:r>
            <a:br>
              <a:rPr lang="en-US" altLang="zh-CN" sz="1800" dirty="0" smtClean="0"/>
            </a:br>
            <a:r>
              <a:rPr lang="en-US" altLang="zh-CN" sz="1800" dirty="0" smtClean="0"/>
              <a:t>1</a:t>
            </a:r>
            <a:r>
              <a:rPr lang="en-US" altLang="zh-CN" sz="1800" baseline="30000" dirty="0" smtClean="0"/>
              <a:t>st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reTx</a:t>
            </a: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 flipV="1">
            <a:off x="5182292" y="4153886"/>
            <a:ext cx="6439" cy="1218803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stCxn id="69" idx="1"/>
          </p:cNvCxnSpPr>
          <p:nvPr/>
        </p:nvCxnSpPr>
        <p:spPr bwMode="auto">
          <a:xfrm flipH="1" flipV="1">
            <a:off x="5625713" y="4170505"/>
            <a:ext cx="11750" cy="183769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122672" y="4676876"/>
            <a:ext cx="1720" cy="70774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3" idx="1"/>
          </p:cNvCxnSpPr>
          <p:nvPr/>
        </p:nvCxnSpPr>
        <p:spPr bwMode="auto">
          <a:xfrm flipH="1" flipV="1">
            <a:off x="4689993" y="3633420"/>
            <a:ext cx="1" cy="238110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>
            <a:stCxn id="60" idx="1"/>
          </p:cNvCxnSpPr>
          <p:nvPr/>
        </p:nvCxnSpPr>
        <p:spPr bwMode="auto">
          <a:xfrm flipH="1" flipV="1">
            <a:off x="4204213" y="4644700"/>
            <a:ext cx="1" cy="759119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/>
          <p:nvPr/>
        </p:nvSpPr>
        <p:spPr bwMode="auto">
          <a:xfrm>
            <a:off x="3124200" y="2781351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20432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28444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36456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444680" y="2781994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384340" y="2603489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428456" y="2603489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124200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8507115" y="2781994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629976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124200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628256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134032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28256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35794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641570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35794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638481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144257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638481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142537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648313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42537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650075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155851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650075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#6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152762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658538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152762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#7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656818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7162594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656818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164356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670132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164356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666867" y="327299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172643" y="327705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666867" y="316667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70923" y="379345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676699" y="379751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8170923" y="368714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204213" y="4842751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284333" y="4842751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364453" y="484448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204213" y="5455229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638481" y="5459290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808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204214" y="5348913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4689993" y="6065934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124261" y="6069995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689994" y="5959618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182292" y="5454046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616560" y="5458107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182293" y="5347730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637462" y="6059605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71730" y="6063666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637463" y="5953289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6124451" y="5453123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558719" y="5457184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124452" y="5346807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</p:spTree>
    <p:extLst>
      <p:ext uri="{BB962C8B-B14F-4D97-AF65-F5344CB8AC3E}">
        <p14:creationId xmlns:p14="http://schemas.microsoft.com/office/powerpoint/2010/main" val="127844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Using Existing Transmission Scheme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Transmission block diagram is unchanged, and no MAC/PHY interaction is needed (minor MAC changes may be required)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>
                <a:ea typeface="+mn-ea"/>
                <a:cs typeface="+mn-cs"/>
              </a:rPr>
              <a:t>Block-ACK mechanism is unchanged</a:t>
            </a:r>
            <a:endParaRPr lang="en-US" altLang="zh-CN" dirty="0">
              <a:ea typeface="+mn-ea"/>
              <a:cs typeface="+mn-cs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Changes required for receiver side:</a:t>
            </a:r>
            <a:endParaRPr lang="en-US" altLang="zh-CN" sz="2200" b="0" dirty="0"/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ea typeface="+mn-ea"/>
                <a:cs typeface="+mn-cs"/>
              </a:rPr>
              <a:t>Needs to know if bits are retransmitted</a:t>
            </a:r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ea typeface="+mn-ea"/>
                <a:cs typeface="+mn-cs"/>
              </a:rPr>
              <a:t>Need </a:t>
            </a:r>
            <a:r>
              <a:rPr lang="en-US" altLang="zh-CN" dirty="0">
                <a:ea typeface="+mn-ea"/>
                <a:cs typeface="+mn-cs"/>
              </a:rPr>
              <a:t>to combine new LLRs associated with info bits with respective old LLRs of info bits; LLRs of parity bits, to be fed also into the FEC decoder, can be taken from first transmission or later retransmission(s)</a:t>
            </a:r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MAC layer would probably need to indicate to the PHY layer which LLRs to discard and which to maintain for future combining (based on MPDUs which were successfully decoded)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1439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49995</TotalTime>
  <Words>1803</Words>
  <Application>Microsoft Office PowerPoint</Application>
  <PresentationFormat>On-screen Show (4:3)</PresentationFormat>
  <Paragraphs>374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宋体</vt:lpstr>
      <vt:lpstr>Arial</vt:lpstr>
      <vt:lpstr>Times New Roman</vt:lpstr>
      <vt:lpstr>802-11-Submission</vt:lpstr>
      <vt:lpstr>Document</vt:lpstr>
      <vt:lpstr>Equation</vt:lpstr>
      <vt:lpstr>An HARQ Transmission Scheme for 11be</vt:lpstr>
      <vt:lpstr>Background</vt:lpstr>
      <vt:lpstr>Existing Rules and Restrictions</vt:lpstr>
      <vt:lpstr>Existing Rules and Restrictions</vt:lpstr>
      <vt:lpstr>Existing Rules and Restrictions</vt:lpstr>
      <vt:lpstr>Existing Rules and Restrictions</vt:lpstr>
      <vt:lpstr>Solution Highlights</vt:lpstr>
      <vt:lpstr>Using Existing Transmission Scheme</vt:lpstr>
      <vt:lpstr>Using Existing Transmission Scheme</vt:lpstr>
      <vt:lpstr>Retransmitting Uncoded Bits</vt:lpstr>
      <vt:lpstr>Simulation Results</vt:lpstr>
      <vt:lpstr>Simulation Results</vt:lpstr>
      <vt:lpstr>Simulation Results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319</cp:revision>
  <cp:lastPrinted>1998-02-10T13:28:06Z</cp:lastPrinted>
  <dcterms:created xsi:type="dcterms:W3CDTF">2013-11-12T18:41:50Z</dcterms:created>
  <dcterms:modified xsi:type="dcterms:W3CDTF">2019-11-10T16:10:28Z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(3)awPZxOZomojbGUZHvlNIyHVRGeCDHL0OY7IixrFts6eOiTdxJfgKbDo2yUKkjehpVQ1tdOTN
yjluG+uWvxFw9TTGoF/Stkk6dIpaChRiUWBUDjqQm3fr6WMw1/qka4HpkJxrJqqahiL5q9md
5ymwTEMz+q+7AOmg8zm4tia79ABdtMz1RKRvbzMFWf7erN/AnMUYmvq4LJDZ2I8gpFkQ8jNu
aBC7k4lR5KhO1KlinW</vt:lpwstr>
  </property>
  <property fmtid="{D5CDD505-2E9C-101B-9397-08002B2CF9AE}" pid="4" name="_2015_ms_pID_7253431">
    <vt:lpwstr>81a/W1fW5dVzJUePmhJeyNu8lvR7cWZn3bkGP3qRP+fH5Iucsnn79w
4YkAyE/7CkeXDbvHcRDa9VA4keXCRBNMXPNatJV30HKcPnYOTzgO2bzgHi9ngkyifwh0gzYC
/oFk4/0CPNyaXWoPIyUPPmQPC0gSTlbFLDR2YhhdA10nBnjUAbY8R3cvhoPy7Z3vLe34U4gP
gWrPjOTW+HYc9l7eTC2/evme+8JVGaCRe7KK</vt:lpwstr>
  </property>
  <property fmtid="{D5CDD505-2E9C-101B-9397-08002B2CF9AE}" pid="5" name="_2015_ms_pID_7253432">
    <vt:lpwstr>Eg==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