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91" r:id="rId14"/>
    <p:sldId id="27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749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4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13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0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4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56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37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59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09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0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9524" y="332601"/>
            <a:ext cx="37959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802.11-19/1578-00-0be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An HARQ Transmission Scheme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2019-09-15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345399"/>
              </p:ext>
            </p:extLst>
          </p:nvPr>
        </p:nvGraphicFramePr>
        <p:xfrm>
          <a:off x="766763" y="2549525"/>
          <a:ext cx="7037387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7" name="Document" r:id="rId4" imgW="8240717" imgH="4425597" progId="Word.Document.8">
                  <p:embed/>
                </p:oleObj>
              </mc:Choice>
              <mc:Fallback>
                <p:oleObj name="Document" r:id="rId4" imgW="8240717" imgH="442559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2549525"/>
                        <a:ext cx="7037387" cy="376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Retransmitting </a:t>
            </a:r>
            <a:r>
              <a:rPr lang="en-IE" dirty="0" err="1" smtClean="0">
                <a:solidFill>
                  <a:schemeClr val="tx1"/>
                </a:solidFill>
              </a:rPr>
              <a:t>Uncoded</a:t>
            </a:r>
            <a:r>
              <a:rPr lang="en-IE" dirty="0" smtClean="0">
                <a:solidFill>
                  <a:schemeClr val="tx1"/>
                </a:solidFill>
              </a:rPr>
              <a:t> 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In 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, only info </a:t>
            </a:r>
            <a:r>
              <a:rPr lang="en-US" altLang="zh-CN" sz="2200" b="0" dirty="0" smtClean="0"/>
              <a:t>bits are </a:t>
            </a:r>
            <a:r>
              <a:rPr lang="en-US" altLang="zh-CN" sz="2200" b="0" dirty="0"/>
              <a:t>transmitted – </a:t>
            </a:r>
            <a:r>
              <a:rPr lang="en-US" altLang="zh-CN" sz="2200" b="0" dirty="0" smtClean="0"/>
              <a:t>no parity </a:t>
            </a:r>
            <a:r>
              <a:rPr lang="en-US" altLang="zh-CN" sz="2200" b="0" dirty="0"/>
              <a:t>bits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enables </a:t>
            </a:r>
            <a:r>
              <a:rPr lang="en-US" altLang="zh-CN" sz="2200" b="0" dirty="0" smtClean="0"/>
              <a:t>simpler processing </a:t>
            </a:r>
            <a:r>
              <a:rPr lang="en-US" altLang="zh-CN" sz="2200" b="0" dirty="0"/>
              <a:t>at receiver </a:t>
            </a:r>
            <a:r>
              <a:rPr lang="en-US" altLang="zh-CN" sz="2200" b="0" dirty="0" smtClean="0"/>
              <a:t>side, and </a:t>
            </a:r>
            <a:r>
              <a:rPr lang="en-US" altLang="zh-CN" sz="2200" b="0" dirty="0"/>
              <a:t>significantly improves </a:t>
            </a:r>
            <a:r>
              <a:rPr lang="en-US" altLang="zh-CN" sz="2200" b="0" dirty="0" smtClean="0"/>
              <a:t>the efficiency </a:t>
            </a:r>
            <a:r>
              <a:rPr lang="en-US" altLang="zh-CN" sz="2200" b="0" dirty="0"/>
              <a:t>since </a:t>
            </a:r>
            <a:r>
              <a:rPr lang="en-US" altLang="zh-CN" sz="2200" b="0" dirty="0" smtClean="0"/>
              <a:t>the </a:t>
            </a:r>
            <a:r>
              <a:rPr lang="en-US" altLang="zh-CN" sz="2200" b="0" dirty="0" err="1" smtClean="0"/>
              <a:t>reTx</a:t>
            </a:r>
            <a:r>
              <a:rPr lang="en-US" altLang="zh-CN" sz="2200" b="0" dirty="0" smtClean="0"/>
              <a:t> </a:t>
            </a:r>
            <a:r>
              <a:rPr lang="en-US" altLang="zh-CN" sz="2200" b="0" dirty="0"/>
              <a:t>is much </a:t>
            </a:r>
            <a:r>
              <a:rPr lang="en-US" altLang="zh-CN" sz="2200" b="0" dirty="0" smtClean="0"/>
              <a:t>shorter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 flipH="1" flipV="1">
            <a:off x="4138941" y="5032854"/>
            <a:ext cx="3" cy="726944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tangle 73"/>
          <p:cNvSpPr/>
          <p:nvPr/>
        </p:nvSpPr>
        <p:spPr bwMode="auto">
          <a:xfrm>
            <a:off x="3058929" y="3137329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139049" y="3137972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219169" y="3137972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6299289" y="3137972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7379409" y="3137972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319069" y="2959467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3185" y="2959467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3058929" y="363377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910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8441844" y="3137972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564705" y="363783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58929" y="352745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3562985" y="415423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4068761" y="415829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3562985" y="404792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4070523" y="467242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4576299" y="467648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4070523" y="456611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4573210" y="363377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5078986" y="363783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573210" y="352745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5077266" y="415423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5583042" y="415829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5077266" y="404792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5584804" y="467242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6090580" y="467648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5584804" y="456611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#6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087491" y="363377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6593267" y="363783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6087491" y="352745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#7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6591547" y="415423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097323" y="415829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6591547" y="404792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#8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099085" y="467242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604861" y="467648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7099085" y="456611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#9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7601596" y="3628969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8107372" y="3633030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601596" y="3522653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#10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105652" y="4149436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 911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8611428" y="4153497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parity911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105652" y="4043120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#11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138942" y="5198729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219062" y="5198729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299182" y="5200461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4138941" y="5726298"/>
            <a:ext cx="2360049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Info</a:t>
            </a:r>
          </a:p>
          <a:p>
            <a:pPr algn="ctr">
              <a:buClr>
                <a:srgbClr val="CC9900"/>
              </a:buClr>
            </a:pPr>
            <a:r>
              <a:rPr lang="en-US" sz="700" dirty="0">
                <a:latin typeface="Arial" charset="0"/>
              </a:rPr>
              <a:t>4020</a:t>
            </a:r>
          </a:p>
        </p:txBody>
      </p:sp>
    </p:spTree>
    <p:extLst>
      <p:ext uri="{BB962C8B-B14F-4D97-AF65-F5344CB8AC3E}">
        <p14:creationId xmlns:p14="http://schemas.microsoft.com/office/powerpoint/2010/main" val="76025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following figure compares the performance for three different HARQ schemes, assuming 2x2 MIMO with 2 </a:t>
            </a:r>
            <a:r>
              <a:rPr lang="en-US" altLang="zh-CN" sz="2200" b="0" dirty="0" smtClean="0"/>
              <a:t>streams, 1500B</a:t>
            </a:r>
            <a:r>
              <a:rPr lang="en-US" altLang="zh-CN" sz="2200" b="0" dirty="0"/>
              <a:t>, </a:t>
            </a:r>
            <a:r>
              <a:rPr lang="en-US" altLang="zh-CN" sz="2200" b="0" dirty="0" err="1"/>
              <a:t>TGn</a:t>
            </a:r>
            <a:r>
              <a:rPr lang="en-US" altLang="zh-CN" sz="2200" b="0" dirty="0"/>
              <a:t>-D NLOS, LDPC, </a:t>
            </a:r>
            <a:r>
              <a:rPr lang="en-US" altLang="zh-CN" sz="2200" b="0" dirty="0" smtClean="0"/>
              <a:t>perfect CHEST, MCSs 0-2; we compare between:</a:t>
            </a:r>
            <a:endParaRPr lang="en-US" altLang="zh-CN" sz="2200" b="0" dirty="0"/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 smtClean="0">
                <a:ea typeface="+mn-ea"/>
                <a:cs typeface="+mn-cs"/>
              </a:rPr>
              <a:t>No combining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 smtClean="0">
                <a:ea typeface="+mn-ea"/>
                <a:cs typeface="+mn-cs"/>
              </a:rPr>
              <a:t>Combining </a:t>
            </a:r>
            <a:r>
              <a:rPr lang="en-US" altLang="zh-CN" sz="1700" dirty="0">
                <a:ea typeface="+mn-ea"/>
                <a:cs typeface="+mn-cs"/>
              </a:rPr>
              <a:t>LLRs of info bits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and using parity LLRs from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1st transmission (parity bits in </a:t>
            </a:r>
            <a:r>
              <a:rPr lang="en-US" altLang="zh-CN" sz="1700" dirty="0" err="1">
                <a:ea typeface="+mn-ea"/>
                <a:cs typeface="+mn-cs"/>
              </a:rPr>
              <a:t>reTx</a:t>
            </a:r>
            <a:r>
              <a:rPr lang="en-US" altLang="zh-CN" sz="1700" dirty="0">
                <a:ea typeface="+mn-ea"/>
                <a:cs typeface="+mn-cs"/>
              </a:rPr>
              <a:t/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may not be transmitted at all)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>
                <a:ea typeface="+mn-ea"/>
                <a:cs typeface="+mn-cs"/>
              </a:rPr>
              <a:t>Combining LLRs of info bits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and using parity LLRs from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2nd transmission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dirty="0">
                <a:ea typeface="+mn-ea"/>
                <a:cs typeface="+mn-cs"/>
              </a:rPr>
              <a:t>Combining LLRs of info bits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and choosing (i.e. evaluating both)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parity LLRs from 1st or 2nd</a:t>
            </a:r>
            <a:br>
              <a:rPr lang="en-US" altLang="zh-CN" sz="1700" dirty="0">
                <a:ea typeface="+mn-ea"/>
                <a:cs typeface="+mn-cs"/>
              </a:rPr>
            </a:br>
            <a:r>
              <a:rPr lang="en-US" altLang="zh-CN" sz="1700" dirty="0">
                <a:ea typeface="+mn-ea"/>
                <a:cs typeface="+mn-cs"/>
              </a:rPr>
              <a:t>transmissions (~0.2dB gain</a:t>
            </a:r>
            <a:r>
              <a:rPr lang="en-US" altLang="zh-CN" sz="1700" dirty="0" smtClean="0">
                <a:ea typeface="+mn-ea"/>
                <a:cs typeface="+mn-cs"/>
              </a:rPr>
              <a:t>)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600" dirty="0">
                <a:ea typeface="+mn-ea"/>
                <a:cs typeface="+mn-cs"/>
              </a:rPr>
              <a:t>IR HARQ combining (black dashed line) - reuse existing LDPC codes with effectively higher coding rate (more </a:t>
            </a:r>
            <a:r>
              <a:rPr lang="en-US" altLang="zh-CN" sz="1600" dirty="0" smtClean="0">
                <a:ea typeface="+mn-ea"/>
                <a:cs typeface="+mn-cs"/>
              </a:rPr>
              <a:t>puncturing, ~20% of total # of bits); </a:t>
            </a:r>
            <a:r>
              <a:rPr lang="en-US" altLang="zh-CN" sz="1600" dirty="0">
                <a:ea typeface="+mn-ea"/>
                <a:cs typeface="+mn-cs"/>
              </a:rPr>
              <a:t>the original (existing) coding rate is reproduced after combining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801" y="2286001"/>
            <a:ext cx="5155544" cy="35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5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Results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following figures compare the throughput – assuming all overheads (Preamble, SIFS, ACK </a:t>
            </a:r>
            <a:r>
              <a:rPr lang="en-US" altLang="zh-CN" sz="2200" b="0" dirty="0" smtClean="0"/>
              <a:t>etc.); we </a:t>
            </a:r>
            <a:r>
              <a:rPr lang="en-US" altLang="zh-CN" sz="2200" b="0" dirty="0"/>
              <a:t>look at </a:t>
            </a:r>
            <a:r>
              <a:rPr lang="en-US" altLang="zh-CN" sz="2200" b="0" dirty="0" smtClean="0"/>
              <a:t>2 </a:t>
            </a:r>
            <a:r>
              <a:rPr lang="en-US" altLang="zh-CN" sz="2200" b="0" dirty="0"/>
              <a:t>schemes: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ea typeface="+mn-ea"/>
                <a:cs typeface="+mn-cs"/>
              </a:rPr>
              <a:t>No HARQ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Info Only HARQ, </a:t>
            </a:r>
            <a:r>
              <a:rPr lang="en-US" altLang="zh-CN" dirty="0"/>
              <a:t>where in a retransmission only info bits are transmitted (as presented earlier)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 smtClean="0"/>
              <a:t>For </a:t>
            </a:r>
            <a:r>
              <a:rPr lang="en-US" altLang="zh-CN" sz="2100" b="0" dirty="0"/>
              <a:t>the optimal </a:t>
            </a:r>
            <a:r>
              <a:rPr lang="en-US" altLang="zh-CN" sz="2100" b="0" dirty="0" smtClean="0"/>
              <a:t>MCS selection</a:t>
            </a:r>
            <a:r>
              <a:rPr lang="en-US" altLang="zh-CN" sz="2100" b="0" dirty="0"/>
              <a:t>, we find the MCS, at each </a:t>
            </a:r>
            <a:r>
              <a:rPr lang="en-US" altLang="zh-CN" sz="2100" b="0" dirty="0" smtClean="0"/>
              <a:t>SNR</a:t>
            </a:r>
            <a:r>
              <a:rPr lang="en-US" altLang="zh-CN" sz="2100" b="0" dirty="0"/>
              <a:t>, which maximizes the throughput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/>
              <a:t>For the suboptimal </a:t>
            </a:r>
            <a:r>
              <a:rPr lang="en-US" altLang="zh-CN" sz="2100" b="0" dirty="0" smtClean="0"/>
              <a:t>MCS selection</a:t>
            </a:r>
            <a:r>
              <a:rPr lang="en-US" altLang="zh-CN" sz="2100" b="0" dirty="0"/>
              <a:t>, </a:t>
            </a:r>
            <a:r>
              <a:rPr lang="en-US" altLang="zh-CN" sz="2100" b="0" dirty="0" smtClean="0"/>
              <a:t>we </a:t>
            </a:r>
            <a:r>
              <a:rPr lang="en-US" altLang="zh-CN" sz="2100" b="0" dirty="0"/>
              <a:t>find the MCS, at each </a:t>
            </a:r>
            <a:r>
              <a:rPr lang="en-US" altLang="zh-CN" sz="2100" b="0" dirty="0" smtClean="0"/>
              <a:t>SNR, which maximizes the throughput with an additional constraint that PER </a:t>
            </a:r>
            <a:r>
              <a:rPr lang="en-US" altLang="zh-CN" sz="2100" b="0" dirty="0"/>
              <a:t>(before combining) &lt; </a:t>
            </a:r>
            <a:r>
              <a:rPr lang="en-US" altLang="zh-CN" sz="2100" b="0" dirty="0" smtClean="0"/>
              <a:t>10% (</a:t>
            </a:r>
            <a:r>
              <a:rPr lang="en-US" altLang="zh-CN" sz="2100" b="0" dirty="0" smtClean="0"/>
              <a:t>similar to [7])</a:t>
            </a:r>
            <a:endParaRPr lang="en-US" altLang="zh-CN" sz="2100" b="0" dirty="0"/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100" b="0" dirty="0"/>
              <a:t>We can see that </a:t>
            </a:r>
            <a:r>
              <a:rPr lang="en-US" altLang="zh-CN" sz="2100" b="0" dirty="0" smtClean="0"/>
              <a:t>the inf</a:t>
            </a:r>
            <a:r>
              <a:rPr lang="en-US" altLang="zh-CN" sz="2100" b="0" dirty="0" smtClean="0"/>
              <a:t>o-only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HARQ scheme outperforms the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no-HARQ scheme by a significant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gap</a:t>
            </a:r>
            <a:r>
              <a:rPr lang="en-US" altLang="zh-CN" sz="2100" b="0" dirty="0" smtClean="0"/>
              <a:t>; </a:t>
            </a:r>
            <a:r>
              <a:rPr lang="en-US" altLang="zh-CN" sz="2100" b="0" dirty="0" smtClean="0"/>
              <a:t>for </a:t>
            </a:r>
            <a:r>
              <a:rPr lang="en-US" altLang="zh-CN" sz="2100" b="0" dirty="0" smtClean="0"/>
              <a:t>the sub-optimal MCS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selection</a:t>
            </a:r>
            <a:r>
              <a:rPr lang="en-US" altLang="zh-CN" sz="2100" b="0" dirty="0" smtClean="0"/>
              <a:t>, which </a:t>
            </a:r>
            <a:r>
              <a:rPr lang="en-US" altLang="zh-CN" sz="2100" b="0" dirty="0" smtClean="0"/>
              <a:t>is more practical,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there </a:t>
            </a:r>
            <a:r>
              <a:rPr lang="en-US" altLang="zh-CN" sz="2100" b="0" dirty="0" smtClean="0"/>
              <a:t>is a ~3-4dB </a:t>
            </a:r>
            <a:r>
              <a:rPr lang="en-US" altLang="zh-CN" sz="2100" b="0" dirty="0" smtClean="0"/>
              <a:t>gain for </a:t>
            </a:r>
            <a:r>
              <a:rPr lang="en-US" altLang="zh-CN" sz="2100" b="0" dirty="0" smtClean="0"/>
              <a:t>a </a:t>
            </a:r>
            <a:r>
              <a:rPr lang="en-US" altLang="zh-CN" sz="2100" b="0" dirty="0" smtClean="0"/>
              <a:t>large</a:t>
            </a:r>
            <a:br>
              <a:rPr lang="en-US" altLang="zh-CN" sz="2100" b="0" dirty="0" smtClean="0"/>
            </a:br>
            <a:r>
              <a:rPr lang="en-US" altLang="zh-CN" sz="2100" b="0" dirty="0" smtClean="0"/>
              <a:t>portion </a:t>
            </a:r>
            <a:r>
              <a:rPr lang="en-US" altLang="zh-CN" sz="2100" b="0" dirty="0" smtClean="0"/>
              <a:t>of the SNR </a:t>
            </a:r>
            <a:r>
              <a:rPr lang="en-US" altLang="zh-CN" sz="2100" b="0" dirty="0" smtClean="0"/>
              <a:t>range</a:t>
            </a:r>
            <a:endParaRPr lang="en-US" altLang="zh-CN" sz="21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000" y="4024775"/>
            <a:ext cx="4055625" cy="304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5400" y="4024775"/>
            <a:ext cx="4055625" cy="30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/>
              <a:t>One of the major </a:t>
            </a:r>
            <a:r>
              <a:rPr lang="en-US" altLang="zh-CN" sz="1700" b="0" dirty="0" smtClean="0"/>
              <a:t>hurdles </a:t>
            </a:r>
            <a:r>
              <a:rPr lang="en-US" altLang="zh-CN" sz="1700" b="0" dirty="0"/>
              <a:t>for supporting HARQ in 802.11 is the (</a:t>
            </a:r>
            <a:r>
              <a:rPr lang="en-US" altLang="zh-CN" sz="1700" b="0" dirty="0" err="1"/>
              <a:t>mis</a:t>
            </a:r>
            <a:r>
              <a:rPr lang="en-US" altLang="zh-CN" sz="1700" b="0" dirty="0"/>
              <a:t>)alignment of codewords and MPDUs, which </a:t>
            </a:r>
            <a:r>
              <a:rPr lang="en-US" altLang="zh-CN" sz="1700" b="0" dirty="0" smtClean="0"/>
              <a:t>calls for a complicated </a:t>
            </a:r>
            <a:r>
              <a:rPr lang="en-US" altLang="zh-CN" sz="1700" b="0" dirty="0"/>
              <a:t>receiver implementation and additional buffers in transmitter side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/>
              <a:t>We presented here an idea for supporting HARQ within </a:t>
            </a:r>
            <a:r>
              <a:rPr lang="en-US" altLang="zh-CN" sz="1700" b="0" dirty="0" smtClean="0"/>
              <a:t>11be which requires </a:t>
            </a:r>
            <a:r>
              <a:rPr lang="en-US" altLang="zh-CN" sz="1700" b="0" dirty="0" smtClean="0"/>
              <a:t>almost no </a:t>
            </a:r>
            <a:r>
              <a:rPr lang="en-US" altLang="zh-CN" sz="1700" b="0" dirty="0" smtClean="0"/>
              <a:t>design changes </a:t>
            </a:r>
            <a:r>
              <a:rPr lang="en-US" altLang="zh-CN" sz="1700" b="0" dirty="0"/>
              <a:t>at </a:t>
            </a:r>
            <a:r>
              <a:rPr lang="en-US" altLang="zh-CN" sz="1700" b="0" dirty="0" smtClean="0"/>
              <a:t>the transmitter </a:t>
            </a:r>
            <a:r>
              <a:rPr lang="en-US" altLang="zh-CN" sz="1700" b="0" dirty="0" smtClean="0"/>
              <a:t>side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/>
              <a:t>The receiver implementation is relatively </a:t>
            </a:r>
            <a:r>
              <a:rPr lang="en-US" altLang="zh-CN" sz="1700" b="0" dirty="0" smtClean="0"/>
              <a:t>simple, and there is no modification to the</a:t>
            </a:r>
            <a:br>
              <a:rPr lang="en-US" altLang="zh-CN" sz="1700" b="0" dirty="0" smtClean="0"/>
            </a:br>
            <a:r>
              <a:rPr lang="en-US" altLang="zh-CN" sz="1700" b="0" dirty="0" smtClean="0"/>
              <a:t>Block-ACK protocol</a:t>
            </a:r>
            <a:endParaRPr lang="en-US" altLang="zh-CN" sz="17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700" b="0" dirty="0" smtClean="0"/>
              <a:t>This </a:t>
            </a:r>
            <a:r>
              <a:rPr lang="en-US" altLang="zh-CN" sz="1700" b="0" dirty="0" smtClean="0"/>
              <a:t>idea allows us to freely change the MCS between the first transmission and any retransmission (any coding rate can be used</a:t>
            </a:r>
            <a:r>
              <a:rPr lang="en-US" altLang="zh-CN" sz="1700" b="0" dirty="0" smtClean="0"/>
              <a:t>)</a:t>
            </a:r>
            <a:endParaRPr lang="en-US" altLang="zh-CN" sz="17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11-19-1979: HARQ performance analysis, Jan. </a:t>
            </a:r>
            <a:r>
              <a:rPr lang="en-US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dirty="0"/>
              <a:t>11-19-780: Consideration on HARQ, </a:t>
            </a:r>
            <a:r>
              <a:rPr lang="en-US" altLang="zh-CN" dirty="0" smtClean="0"/>
              <a:t>May 2019</a:t>
            </a:r>
            <a:endParaRPr lang="en-US" alt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[1-7]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want to discuss some issues related to supporting HARQ in 802.11, in particular to aligning HARQ with the existing 802.11 LDPC design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then present a solution that requires </a:t>
            </a:r>
            <a:r>
              <a:rPr lang="en-US" b="0" dirty="0" smtClean="0"/>
              <a:t>minor changes </a:t>
            </a:r>
            <a:r>
              <a:rPr lang="en-US" b="0" dirty="0" smtClean="0"/>
              <a:t>to transmitter side and </a:t>
            </a:r>
            <a:r>
              <a:rPr lang="en-US" b="0" dirty="0" smtClean="0"/>
              <a:t>is relatively </a:t>
            </a:r>
            <a:r>
              <a:rPr lang="en-US" b="0" dirty="0" smtClean="0"/>
              <a:t>simple to support at receiver side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solution also has no impact on the existing Block ACK mechanism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 </a:t>
            </a:r>
            <a:r>
              <a:rPr lang="en-US" altLang="zh-CN" b="0" dirty="0"/>
              <a:t>802.11 specs (and hence respective implementations) assume the following: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The PHY receives a PSDU from the MAC layer and is not aware of the MPDU boundaries, their length, delimiters, etc.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</a:t>
            </a:r>
            <a:r>
              <a:rPr lang="en-US" altLang="zh-CN" sz="2200" dirty="0">
                <a:ea typeface="+mn-ea"/>
                <a:cs typeface="+mn-cs"/>
              </a:rPr>
              <a:t>FEC (LDPC) operates on blocks of information bits, regardless of MPDU boundaries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>
                <a:ea typeface="+mn-ea"/>
                <a:cs typeface="+mn-cs"/>
              </a:rPr>
              <a:t>A Block ACK (BA) indicates which MPDUs (within the A-MPDU) were decoded correctly, so retransmission occurs only for incorrectly decoded </a:t>
            </a:r>
            <a:r>
              <a:rPr lang="en-US" altLang="zh-CN" sz="2200" dirty="0" smtClean="0">
                <a:ea typeface="+mn-ea"/>
                <a:cs typeface="+mn-cs"/>
              </a:rPr>
              <a:t>MPDUs</a:t>
            </a:r>
            <a:endParaRPr lang="en-US" altLang="zh-CN" sz="2200" dirty="0"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5457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</a:t>
            </a:r>
            <a:r>
              <a:rPr lang="en-IE" smtClean="0">
                <a:solidFill>
                  <a:schemeClr val="tx1"/>
                </a:solidFill>
              </a:rPr>
              <a:t>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Assuming </a:t>
            </a:r>
            <a:r>
              <a:rPr lang="en-US" altLang="zh-CN" b="0" dirty="0"/>
              <a:t>an A-MPDU was transmitted and some of the MPDUs were incorrectly decoded, the transmitter will have to retransmit only those MPDUs that failed</a:t>
            </a:r>
          </a:p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/>
              <a:t>For example, in </a:t>
            </a:r>
            <a:r>
              <a:rPr lang="en-US" altLang="zh-CN" b="0" dirty="0" smtClean="0"/>
              <a:t>the</a:t>
            </a:r>
            <a:br>
              <a:rPr lang="en-US" altLang="zh-CN" b="0" dirty="0" smtClean="0"/>
            </a:br>
            <a:r>
              <a:rPr lang="en-US" altLang="zh-CN" b="0" dirty="0" smtClean="0"/>
              <a:t>figure</a:t>
            </a:r>
            <a:r>
              <a:rPr lang="en-US" altLang="zh-CN" b="0" dirty="0"/>
              <a:t>, </a:t>
            </a:r>
            <a:r>
              <a:rPr lang="en-US" altLang="zh-CN" b="0" dirty="0" smtClean="0"/>
              <a:t>an A-MPDU</a:t>
            </a:r>
            <a:br>
              <a:rPr lang="en-US" altLang="zh-CN" b="0" dirty="0" smtClean="0"/>
            </a:br>
            <a:r>
              <a:rPr lang="en-US" altLang="zh-CN" b="0" dirty="0" smtClean="0"/>
              <a:t>containing 5 MPDUs</a:t>
            </a:r>
            <a:br>
              <a:rPr lang="en-US" altLang="zh-CN" b="0" dirty="0" smtClean="0"/>
            </a:br>
            <a:r>
              <a:rPr lang="en-US" altLang="zh-CN" b="0" dirty="0" smtClean="0"/>
              <a:t>(2000 </a:t>
            </a:r>
            <a:r>
              <a:rPr lang="en-US" altLang="zh-CN" b="0" dirty="0"/>
              <a:t>bits </a:t>
            </a:r>
            <a:r>
              <a:rPr lang="en-US" altLang="zh-CN" b="0" dirty="0" smtClean="0"/>
              <a:t>each) is</a:t>
            </a:r>
            <a:br>
              <a:rPr lang="en-US" altLang="zh-CN" b="0" dirty="0" smtClean="0"/>
            </a:br>
            <a:r>
              <a:rPr lang="en-US" altLang="zh-CN" b="0" dirty="0" smtClean="0"/>
              <a:t>transmitted </a:t>
            </a:r>
            <a:r>
              <a:rPr lang="en-US" altLang="zh-CN" b="0" dirty="0"/>
              <a:t>using coding</a:t>
            </a:r>
            <a:br>
              <a:rPr lang="en-US" altLang="zh-CN" b="0" dirty="0"/>
            </a:br>
            <a:r>
              <a:rPr lang="en-US" altLang="zh-CN" b="0" dirty="0"/>
              <a:t>rate 1/2, where the 2nd and</a:t>
            </a:r>
            <a:br>
              <a:rPr lang="en-US" altLang="zh-CN" b="0" dirty="0"/>
            </a:br>
            <a:r>
              <a:rPr lang="en-US" altLang="zh-CN" b="0" dirty="0"/>
              <a:t>3rd MPDUs failed and need</a:t>
            </a:r>
            <a:br>
              <a:rPr lang="en-US" altLang="zh-CN" b="0" dirty="0"/>
            </a:br>
            <a:r>
              <a:rPr lang="en-US" altLang="zh-CN" b="0" dirty="0"/>
              <a:t>to be retransmitted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32675" y="2946100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1279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9291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73035" y="29467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53155" y="2946743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92815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636931" y="2768238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332676" y="3418598"/>
            <a:ext cx="506690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1820</a:t>
            </a:r>
            <a:endParaRPr lang="en-US" sz="4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226868" y="3990988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360343" y="4082078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226868" y="4414692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360343" y="450578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412795" y="3200400"/>
            <a:ext cx="0" cy="82875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336083" y="3779264"/>
            <a:ext cx="0" cy="685352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4336007" y="4029151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Boundary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11033" y="4447212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Boundary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715590" y="294674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832067" y="3418599"/>
            <a:ext cx="506690" cy="360666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342373" y="3418598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48376" y="3418599"/>
            <a:ext cx="506690" cy="3606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358682" y="3418599"/>
            <a:ext cx="506690" cy="36066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65372" y="3418596"/>
            <a:ext cx="506690" cy="36067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#6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375678" y="3418595"/>
            <a:ext cx="506690" cy="36067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#7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881408" y="3416486"/>
            <a:ext cx="506690" cy="362782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#8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391714" y="3416485"/>
            <a:ext cx="506690" cy="362784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#9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7898404" y="3416482"/>
            <a:ext cx="506690" cy="36278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#10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408710" y="3416482"/>
            <a:ext cx="506690" cy="362788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911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1822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</a:t>
            </a:r>
            <a:r>
              <a:rPr lang="en-IE" smtClean="0">
                <a:solidFill>
                  <a:schemeClr val="tx1"/>
                </a:solidFill>
              </a:rPr>
              <a:t>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 retransmission of the failed MPDUs will include different coded bits due </a:t>
            </a:r>
            <a:r>
              <a:rPr lang="en-US" altLang="zh-CN" sz="2200" b="0" dirty="0" smtClean="0"/>
              <a:t>to a </a:t>
            </a:r>
            <a:r>
              <a:rPr lang="en-US" altLang="zh-CN" sz="2200" b="0" dirty="0"/>
              <a:t>different setting of the scrambler + FEC, as shown here, so the LLRs cannot be combined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This is a major problem – </a:t>
            </a:r>
            <a:r>
              <a:rPr lang="en-US" altLang="zh-CN" sz="2200" b="0" dirty="0" smtClean="0"/>
              <a:t>reusing the </a:t>
            </a:r>
            <a:r>
              <a:rPr lang="en-US" altLang="zh-CN" sz="2200" b="0" dirty="0"/>
              <a:t>existing (retransmission)</a:t>
            </a:r>
            <a:br>
              <a:rPr lang="en-US" altLang="zh-CN" sz="2200" b="0" dirty="0"/>
            </a:br>
            <a:r>
              <a:rPr lang="en-US" altLang="zh-CN" sz="2200" b="0" dirty="0"/>
              <a:t>mechanism, the LLRs </a:t>
            </a:r>
            <a:r>
              <a:rPr lang="en-US" altLang="zh-CN" sz="2200" b="0" dirty="0" smtClean="0"/>
              <a:t>respective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to retransmitted </a:t>
            </a:r>
            <a:r>
              <a:rPr lang="en-US" altLang="zh-CN" sz="2200" b="0" dirty="0"/>
              <a:t>coded bits cannot</a:t>
            </a:r>
            <a:br>
              <a:rPr lang="en-US" altLang="zh-CN" sz="2200" b="0" dirty="0"/>
            </a:br>
            <a:r>
              <a:rPr lang="en-US" altLang="zh-CN" sz="2200" b="0" dirty="0"/>
              <a:t>simply be combined with</a:t>
            </a:r>
            <a:br>
              <a:rPr lang="en-US" altLang="zh-CN" sz="2200" b="0" dirty="0"/>
            </a:br>
            <a:r>
              <a:rPr lang="en-US" altLang="zh-CN" sz="2200" b="0" dirty="0"/>
              <a:t>old LLRs, as there is</a:t>
            </a:r>
            <a:br>
              <a:rPr lang="en-US" altLang="zh-CN" sz="2200" b="0" dirty="0"/>
            </a:br>
            <a:r>
              <a:rPr lang="en-US" altLang="zh-CN" sz="2200" b="0" dirty="0"/>
              <a:t>no alignment between</a:t>
            </a:r>
            <a:br>
              <a:rPr lang="en-US" altLang="zh-CN" sz="2200" b="0" dirty="0"/>
            </a:br>
            <a:r>
              <a:rPr lang="en-US" altLang="zh-CN" sz="2200" b="0" dirty="0"/>
              <a:t>old and new codewords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en-US" altLang="zh-CN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471326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793384" y="3556343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471326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Retransmitted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793384" y="3377838"/>
            <a:ext cx="108012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1100" dirty="0" smtClean="0">
                <a:solidFill>
                  <a:srgbClr val="FF0000"/>
                </a:solidFill>
                <a:latin typeface="Arial" charset="0"/>
              </a:rPr>
              <a:t>Retransmitted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525897" y="4610990"/>
            <a:ext cx="144016" cy="36004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659372" y="4702080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MPDU of size 2000 bits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525897" y="5034694"/>
            <a:ext cx="144016" cy="360041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659372" y="5125784"/>
            <a:ext cx="1408428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宋体" charset="-122"/>
              </a:rPr>
              <a:t>FEC block</a:t>
            </a:r>
          </a:p>
        </p:txBody>
      </p:sp>
      <p:cxnSp>
        <p:nvCxnSpPr>
          <p:cNvPr id="127" name="Straight Connector 126"/>
          <p:cNvCxnSpPr/>
          <p:nvPr/>
        </p:nvCxnSpPr>
        <p:spPr bwMode="auto">
          <a:xfrm flipH="1">
            <a:off x="5009937" y="4413240"/>
            <a:ext cx="109102" cy="377771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Rectangle 127"/>
          <p:cNvSpPr/>
          <p:nvPr/>
        </p:nvSpPr>
        <p:spPr bwMode="auto">
          <a:xfrm>
            <a:off x="4428988" y="4971031"/>
            <a:ext cx="1795004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Different info bits at input to FEC, hence different coded bits at output</a:t>
            </a:r>
            <a:endParaRPr kumimoji="0" lang="en-US" sz="10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宋体" charset="-122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73504" y="3558075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4724946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#1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1612</a:t>
            </a:r>
            <a:endParaRPr lang="en-US" sz="400" dirty="0">
              <a:latin typeface="Arial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519619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#2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5674385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#3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48113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26304" y="4038600"/>
            <a:ext cx="471248" cy="356367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FEC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#5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Info: 804</a:t>
            </a:r>
          </a:p>
          <a:p>
            <a:pPr algn="ctr">
              <a:buClr>
                <a:srgbClr val="CC9900"/>
              </a:buClr>
            </a:pPr>
            <a:r>
              <a:rPr lang="en-US" sz="400" dirty="0" smtClean="0">
                <a:latin typeface="Arial" charset="0"/>
              </a:rPr>
              <a:t>Coded: 1613</a:t>
            </a:r>
            <a:endParaRPr lang="en-US" sz="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3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Existing Rules </a:t>
            </a:r>
            <a:r>
              <a:rPr lang="en-IE" smtClean="0">
                <a:solidFill>
                  <a:schemeClr val="tx1"/>
                </a:solidFill>
              </a:rPr>
              <a:t>and Restrictions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example </a:t>
            </a:r>
            <a:r>
              <a:rPr lang="en-US" altLang="zh-CN" sz="2200" b="0" dirty="0" smtClean="0"/>
              <a:t>in </a:t>
            </a:r>
            <a:r>
              <a:rPr lang="en-US" altLang="zh-CN" sz="2200" b="0" dirty="0"/>
              <a:t>the previous two slides shows how the misalignment of the MPDUs and the </a:t>
            </a:r>
            <a:r>
              <a:rPr lang="en-US" altLang="zh-CN" sz="2200" b="0" dirty="0" smtClean="0"/>
              <a:t>LDPC codewords poses </a:t>
            </a:r>
            <a:r>
              <a:rPr lang="en-US" altLang="zh-CN" sz="2200" b="0" dirty="0"/>
              <a:t>a problem for </a:t>
            </a:r>
            <a:r>
              <a:rPr lang="en-US" altLang="zh-CN" sz="2200" b="0" dirty="0" smtClean="0"/>
              <a:t>HARQ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Furthermore, changing MCS between transmission and retransmissions is limited to the same coding rate, so that the same LDPC matrices are used</a:t>
            </a:r>
            <a:endParaRPr lang="en-US" altLang="zh-CN" sz="1800" b="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As mentioned earlier, our aim is to find a simple method to incorporate HARQ with as few changes as possible to existing spec/designs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We present an idea which requires very little to minimal changes at the transmitter side (no extra buffers/memory required) as well as no changes to the retransmission (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) protocol using the Block </a:t>
            </a:r>
            <a:r>
              <a:rPr lang="en-US" altLang="zh-CN" sz="2200" b="0" dirty="0" smtClean="0"/>
              <a:t>ACK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It also supports a different MCS between first transmission and retransmissions</a:t>
            </a:r>
            <a:endParaRPr lang="en-US" altLang="zh-CN" sz="18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978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Solution Highlights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As mentioned before, we want a simple </a:t>
            </a:r>
            <a:r>
              <a:rPr lang="en-US" altLang="zh-CN" sz="2200" b="0" dirty="0"/>
              <a:t>HARQ solution, especially simplifying the transmitter (no need for extra buffers) as well as maintaining the existing Block ACK </a:t>
            </a:r>
            <a:r>
              <a:rPr lang="en-US" altLang="zh-CN" sz="2200" b="0" dirty="0" smtClean="0"/>
              <a:t>mechanism</a:t>
            </a:r>
            <a:endParaRPr lang="en-US" altLang="zh-CN" sz="2200" b="0" dirty="0"/>
          </a:p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dirty="0" smtClean="0">
                <a:ea typeface="+mn-ea"/>
                <a:cs typeface="+mn-cs"/>
              </a:rPr>
              <a:t>The highlight of our solution is the following: a Transmission </a:t>
            </a:r>
            <a:r>
              <a:rPr lang="en-US" altLang="zh-CN" sz="2200" dirty="0">
                <a:ea typeface="+mn-ea"/>
                <a:cs typeface="+mn-cs"/>
              </a:rPr>
              <a:t>scheme such that HARQ combining can be performed on the LLRs corresponding to info bits only (generally speaking – any transmission scheme, including existing mechanism, can be used); due to the systematic property of the LDPC codes being used in 802.11, we can do so easily</a:t>
            </a:r>
          </a:p>
          <a:p>
            <a:pPr marL="685800" lvl="2" indent="-3429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ea typeface="+mn-ea"/>
                <a:cs typeface="+mn-cs"/>
              </a:rPr>
              <a:t>Combining (or evaluating different sets of) LLRs corresponding to parity bits at the (possibly multiple-hypothesis) decoding stage is an option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8820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Using Existing Transmission Scheme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The </a:t>
            </a:r>
            <a:r>
              <a:rPr lang="en-US" altLang="zh-CN" sz="2200" b="0" dirty="0"/>
              <a:t>figure </a:t>
            </a:r>
            <a:r>
              <a:rPr lang="en-US" altLang="zh-CN" sz="2200" b="0" dirty="0" smtClean="0"/>
              <a:t>below depicts an </a:t>
            </a:r>
            <a:r>
              <a:rPr lang="en-US" altLang="zh-CN" sz="2200" b="0" dirty="0"/>
              <a:t>example </a:t>
            </a:r>
            <a:r>
              <a:rPr lang="en-US" altLang="zh-CN" sz="2200" b="0" dirty="0" smtClean="0"/>
              <a:t>for the alignment </a:t>
            </a:r>
            <a:r>
              <a:rPr lang="en-US" altLang="zh-CN" sz="2200" b="0" dirty="0"/>
              <a:t>of </a:t>
            </a:r>
            <a:r>
              <a:rPr lang="en-US" altLang="zh-CN" sz="2200" b="0" dirty="0" smtClean="0"/>
              <a:t> codewords against  MPDUs </a:t>
            </a:r>
            <a:r>
              <a:rPr lang="en-US" altLang="zh-CN" sz="2200" b="0" dirty="0"/>
              <a:t>in </a:t>
            </a:r>
            <a:r>
              <a:rPr lang="en-US" altLang="zh-CN" sz="2200" b="0" dirty="0" smtClean="0"/>
              <a:t>the 1st </a:t>
            </a:r>
            <a:r>
              <a:rPr lang="en-US" altLang="zh-CN" sz="2200" b="0" dirty="0" err="1" smtClean="0"/>
              <a:t>Tx</a:t>
            </a:r>
            <a:r>
              <a:rPr lang="en-US" altLang="zh-CN" sz="2200" b="0" dirty="0" smtClean="0"/>
              <a:t> and </a:t>
            </a:r>
            <a:r>
              <a:rPr lang="en-US" altLang="zh-CN" sz="2200" b="0" dirty="0"/>
              <a:t>the </a:t>
            </a:r>
            <a:r>
              <a:rPr lang="en-US" altLang="zh-CN" sz="2200" b="0" dirty="0" err="1" smtClean="0"/>
              <a:t>reTx</a:t>
            </a:r>
            <a:r>
              <a:rPr lang="en-US" altLang="zh-CN" sz="2200" b="0" dirty="0" smtClean="0"/>
              <a:t> (using coding </a:t>
            </a:r>
            <a:r>
              <a:rPr lang="en-US" altLang="zh-CN" sz="2200" b="0" dirty="0"/>
              <a:t>rate ½)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In the 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, the </a:t>
            </a:r>
            <a:r>
              <a:rPr lang="en-US" altLang="zh-CN" sz="2200" b="0" dirty="0" smtClean="0"/>
              <a:t>failed MPDUs are retransmitted and processed </a:t>
            </a:r>
            <a:r>
              <a:rPr lang="en-US" altLang="zh-CN" sz="2200" b="0" dirty="0"/>
              <a:t>by the </a:t>
            </a:r>
            <a:r>
              <a:rPr lang="en-US" altLang="zh-CN" sz="2200" b="0" dirty="0" smtClean="0"/>
              <a:t>PHY layer like in any new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transmission (regular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operation</a:t>
            </a:r>
            <a:r>
              <a:rPr lang="en-US" altLang="zh-CN" sz="2200" b="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/>
              <a:t>Info bits in the </a:t>
            </a:r>
            <a:r>
              <a:rPr lang="en-US" altLang="zh-CN" sz="2200" b="0" dirty="0" err="1"/>
              <a:t>reTx</a:t>
            </a:r>
            <a:r>
              <a:rPr lang="en-US" altLang="zh-CN" sz="2200" b="0" dirty="0"/>
              <a:t> </a:t>
            </a:r>
            <a:r>
              <a:rPr lang="en-US" altLang="zh-CN" sz="2200" b="0" dirty="0" smtClean="0"/>
              <a:t>are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identical to </a:t>
            </a:r>
            <a:r>
              <a:rPr lang="en-US" altLang="zh-CN" sz="2200" b="0" dirty="0"/>
              <a:t>those in the </a:t>
            </a:r>
            <a:r>
              <a:rPr lang="en-US" altLang="zh-CN" sz="2200" b="0" dirty="0" smtClean="0"/>
              <a:t>1</a:t>
            </a:r>
            <a:r>
              <a:rPr lang="en-US" altLang="zh-CN" sz="2200" b="0" baseline="30000" dirty="0" smtClean="0"/>
              <a:t>st</a:t>
            </a:r>
            <a:r>
              <a:rPr lang="en-US" altLang="zh-CN" sz="2200" b="0" dirty="0" smtClean="0"/>
              <a:t/>
            </a:r>
            <a:br>
              <a:rPr lang="en-US" altLang="zh-CN" sz="2200" b="0" dirty="0" smtClean="0"/>
            </a:br>
            <a:r>
              <a:rPr lang="en-US" altLang="zh-CN" sz="2200" b="0" dirty="0" err="1" smtClean="0"/>
              <a:t>Tx</a:t>
            </a:r>
            <a:r>
              <a:rPr lang="en-US" altLang="zh-CN" sz="2200" b="0" dirty="0" smtClean="0"/>
              <a:t> </a:t>
            </a:r>
            <a:r>
              <a:rPr lang="en-US" altLang="zh-CN" sz="2200" b="0" dirty="0"/>
              <a:t>(</a:t>
            </a:r>
            <a:r>
              <a:rPr lang="en-US" altLang="zh-CN" sz="2200" b="0" dirty="0" smtClean="0"/>
              <a:t>alignment shown</a:t>
            </a:r>
            <a:r>
              <a:rPr lang="en-US" altLang="zh-CN" sz="2200" b="0" dirty="0"/>
              <a:t>), </a:t>
            </a:r>
            <a:r>
              <a:rPr lang="en-US" altLang="zh-CN" sz="2200" b="0" dirty="0" smtClean="0"/>
              <a:t>parity</a:t>
            </a:r>
            <a:br>
              <a:rPr lang="en-US" altLang="zh-CN" sz="2200" b="0" dirty="0" smtClean="0"/>
            </a:br>
            <a:r>
              <a:rPr lang="en-US" altLang="zh-CN" sz="2200" b="0" dirty="0" smtClean="0"/>
              <a:t>bits </a:t>
            </a:r>
            <a:r>
              <a:rPr lang="en-US" altLang="zh-CN" sz="2200" b="0" dirty="0"/>
              <a:t>are </a:t>
            </a:r>
            <a:r>
              <a:rPr lang="en-US" altLang="zh-CN" sz="2200" b="0" dirty="0" smtClean="0"/>
              <a:t>different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1800" dirty="0" smtClean="0"/>
              <a:t>We can also consider different</a:t>
            </a:r>
            <a:br>
              <a:rPr lang="en-US" altLang="zh-CN" sz="1800" dirty="0" smtClean="0"/>
            </a:br>
            <a:r>
              <a:rPr lang="en-US" altLang="zh-CN" sz="1800" dirty="0" smtClean="0"/>
              <a:t>puncturing of info bits between</a:t>
            </a:r>
            <a:br>
              <a:rPr lang="en-US" altLang="zh-CN" sz="1800" dirty="0" smtClean="0"/>
            </a:br>
            <a:r>
              <a:rPr lang="en-US" altLang="zh-CN" sz="1800" dirty="0" smtClean="0"/>
              <a:t>1</a:t>
            </a:r>
            <a:r>
              <a:rPr lang="en-US" altLang="zh-CN" sz="1800" baseline="30000" dirty="0" smtClean="0"/>
              <a:t>st</a:t>
            </a:r>
            <a:r>
              <a:rPr lang="en-US" altLang="zh-CN" sz="1800" dirty="0" smtClean="0"/>
              <a:t> </a:t>
            </a:r>
            <a:r>
              <a:rPr lang="en-US" altLang="zh-CN" sz="1800" dirty="0" err="1" smtClean="0"/>
              <a:t>Tx</a:t>
            </a:r>
            <a:r>
              <a:rPr lang="en-US" altLang="zh-CN" sz="1800" dirty="0" smtClean="0"/>
              <a:t> and </a:t>
            </a:r>
            <a:r>
              <a:rPr lang="en-US" altLang="zh-CN" sz="1800" dirty="0" err="1" smtClean="0"/>
              <a:t>reTx</a:t>
            </a:r>
            <a:endParaRPr lang="en-US" altLang="zh-CN" sz="1800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 flipH="1" flipV="1">
            <a:off x="5182292" y="4153886"/>
            <a:ext cx="6439" cy="1218803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>
            <a:stCxn id="69" idx="1"/>
          </p:cNvCxnSpPr>
          <p:nvPr/>
        </p:nvCxnSpPr>
        <p:spPr bwMode="auto">
          <a:xfrm flipH="1" flipV="1">
            <a:off x="5625713" y="4170505"/>
            <a:ext cx="11750" cy="183769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6122672" y="4676876"/>
            <a:ext cx="1720" cy="70774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stCxn id="63" idx="1"/>
          </p:cNvCxnSpPr>
          <p:nvPr/>
        </p:nvCxnSpPr>
        <p:spPr bwMode="auto">
          <a:xfrm flipH="1" flipV="1">
            <a:off x="4689993" y="3633420"/>
            <a:ext cx="1" cy="2381104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>
            <a:stCxn id="60" idx="1"/>
          </p:cNvCxnSpPr>
          <p:nvPr/>
        </p:nvCxnSpPr>
        <p:spPr bwMode="auto">
          <a:xfrm flipH="1" flipV="1">
            <a:off x="4204213" y="4644700"/>
            <a:ext cx="1" cy="759119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tangle 13"/>
          <p:cNvSpPr/>
          <p:nvPr/>
        </p:nvSpPr>
        <p:spPr bwMode="auto">
          <a:xfrm>
            <a:off x="3124200" y="2781351"/>
            <a:ext cx="1080120" cy="35636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000" dirty="0" smtClean="0">
                <a:latin typeface="Arial" charset="0"/>
              </a:rPr>
              <a:t>Bits 0-1999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204320" y="2781994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284440" y="2781994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364560" y="2781994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#4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6000-7999</a:t>
            </a:r>
            <a:endParaRPr lang="en-US" sz="9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444680" y="2781994"/>
            <a:ext cx="107868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#5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8000-9999</a:t>
            </a:r>
            <a:endParaRPr lang="en-US" sz="1000" dirty="0"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384340" y="2603489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428456" y="2603489"/>
            <a:ext cx="720080" cy="1778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failed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124200" y="3277793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8507115" y="2781994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629976" y="3281854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124200" y="3171477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628256" y="379826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134032" y="380232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28256" y="369194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35794" y="431644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641570" y="432050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35794" y="421013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638481" y="3277793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144257" y="3281854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638481" y="3171477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142537" y="379826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648313" y="380232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42537" y="369194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650075" y="431644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155851" y="432050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650075" y="421013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#6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152762" y="3277793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658538" y="3281854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152762" y="3171477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#7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656818" y="3798260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7162594" y="3802321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656818" y="3691944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#8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7164356" y="431644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7670132" y="432050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164356" y="421013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666867" y="3272991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172643" y="3277052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666867" y="3166675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170923" y="3793458"/>
            <a:ext cx="504056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911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676699" y="3797519"/>
            <a:ext cx="425068" cy="356367"/>
          </a:xfrm>
          <a:prstGeom prst="rect">
            <a:avLst/>
          </a:prstGeom>
          <a:solidFill>
            <a:srgbClr val="FAE69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parity911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8170923" y="3687142"/>
            <a:ext cx="930843" cy="106316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#11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204213" y="4842751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#2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2000-3999</a:t>
            </a:r>
            <a:endParaRPr lang="en-US" sz="900" dirty="0">
              <a:latin typeface="Arial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284333" y="4842751"/>
            <a:ext cx="1080120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MPDU #3</a:t>
            </a:r>
          </a:p>
          <a:p>
            <a:pPr algn="ctr">
              <a:buClr>
                <a:srgbClr val="CC9900"/>
              </a:buClr>
            </a:pPr>
            <a:r>
              <a:rPr lang="en-US" sz="1000" dirty="0">
                <a:latin typeface="Arial" charset="0"/>
              </a:rPr>
              <a:t>Bits </a:t>
            </a:r>
            <a:r>
              <a:rPr lang="en-US" sz="1000" dirty="0" smtClean="0">
                <a:latin typeface="Arial" charset="0"/>
              </a:rPr>
              <a:t>4000-5999</a:t>
            </a:r>
            <a:endParaRPr lang="en-US" sz="900" dirty="0">
              <a:latin typeface="Arial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364453" y="4844483"/>
            <a:ext cx="199809" cy="3557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Padding 20 bits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204213" y="5455229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638481" y="5459290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808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204214" y="5348913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4689993" y="6065934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124261" y="6069995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689994" y="5959618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#2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182292" y="5454046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616560" y="5458107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182293" y="5347730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#3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637462" y="6059605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71730" y="6063666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637463" y="5953289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#4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6124451" y="5453123"/>
            <a:ext cx="434268" cy="360993"/>
          </a:xfrm>
          <a:prstGeom prst="rect">
            <a:avLst/>
          </a:prstGeom>
          <a:solidFill>
            <a:srgbClr val="FD949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Info 804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558719" y="5457184"/>
            <a:ext cx="428156" cy="35636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smtClean="0">
                <a:latin typeface="Arial" charset="0"/>
              </a:rPr>
              <a:t>Parity</a:t>
            </a:r>
            <a:br>
              <a:rPr lang="en-US" sz="700" dirty="0" smtClean="0">
                <a:latin typeface="Arial" charset="0"/>
              </a:rPr>
            </a:br>
            <a:r>
              <a:rPr lang="en-US" sz="700" dirty="0" smtClean="0">
                <a:latin typeface="Arial" charset="0"/>
              </a:rPr>
              <a:t>809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124452" y="5346807"/>
            <a:ext cx="862424" cy="109812"/>
          </a:xfrm>
          <a:prstGeom prst="rect">
            <a:avLst/>
          </a:prstGeom>
          <a:solidFill>
            <a:srgbClr val="DC94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700" dirty="0" err="1" smtClean="0">
                <a:latin typeface="Arial" charset="0"/>
              </a:rPr>
              <a:t>Codeword</a:t>
            </a:r>
            <a:r>
              <a:rPr lang="en-US" sz="700" dirty="0" smtClean="0">
                <a:latin typeface="Arial" charset="0"/>
              </a:rPr>
              <a:t> #5</a:t>
            </a:r>
          </a:p>
        </p:txBody>
      </p:sp>
    </p:spTree>
    <p:extLst>
      <p:ext uri="{BB962C8B-B14F-4D97-AF65-F5344CB8AC3E}">
        <p14:creationId xmlns:p14="http://schemas.microsoft.com/office/powerpoint/2010/main" val="127844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Using Existing Transmission Scheme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Transmission block diagram is unchanged, and no MAC/PHY interaction is </a:t>
            </a:r>
            <a:r>
              <a:rPr lang="en-US" altLang="zh-CN" sz="2200" b="0" dirty="0" smtClean="0"/>
              <a:t>needed (minor MAC changes may be required)</a:t>
            </a:r>
            <a:endParaRPr lang="en-US" altLang="zh-CN" sz="2200" b="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>
                <a:ea typeface="+mn-ea"/>
                <a:cs typeface="+mn-cs"/>
              </a:rPr>
              <a:t>Block-ACK mechanism is unchanged</a:t>
            </a:r>
            <a:endParaRPr lang="en-US" altLang="zh-CN" dirty="0">
              <a:ea typeface="+mn-ea"/>
              <a:cs typeface="+mn-cs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sz="2200" b="0" dirty="0" smtClean="0"/>
              <a:t>Changes required for receiver side:</a:t>
            </a:r>
            <a:endParaRPr lang="en-US" altLang="zh-CN" sz="2200" b="0" dirty="0"/>
          </a:p>
          <a:p>
            <a:pPr marL="6858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ea typeface="+mn-ea"/>
                <a:cs typeface="+mn-cs"/>
              </a:rPr>
              <a:t>Needs to know if bits are retransmitted</a:t>
            </a:r>
          </a:p>
          <a:p>
            <a:pPr marL="6858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ea typeface="+mn-ea"/>
                <a:cs typeface="+mn-cs"/>
              </a:rPr>
              <a:t>Need </a:t>
            </a:r>
            <a:r>
              <a:rPr lang="en-US" altLang="zh-CN" dirty="0">
                <a:ea typeface="+mn-ea"/>
                <a:cs typeface="+mn-cs"/>
              </a:rPr>
              <a:t>to combine new LLRs associated with info bits with respective old LLRs of info bits; LLRs of parity bits, to be fed also into the FEC decoder, can be taken from first transmission or later retransmission(s)</a:t>
            </a:r>
          </a:p>
          <a:p>
            <a:pPr marL="685800" lvl="2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ea typeface="+mn-ea"/>
                <a:cs typeface="+mn-cs"/>
              </a:rPr>
              <a:t>MAC layer would probably need to indicate to the PHY layer which LLRs to discard and which to maintain for future combining (based on MPDUs which were successfully decoded)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1439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47299</TotalTime>
  <Words>1763</Words>
  <Application>Microsoft Office PowerPoint</Application>
  <PresentationFormat>On-screen Show (4:3)</PresentationFormat>
  <Paragraphs>359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MS PGothic</vt:lpstr>
      <vt:lpstr>SimSun</vt:lpstr>
      <vt:lpstr>Arial</vt:lpstr>
      <vt:lpstr>Times New Roman</vt:lpstr>
      <vt:lpstr>802-11-Submission</vt:lpstr>
      <vt:lpstr>Document</vt:lpstr>
      <vt:lpstr>An HARQ Transmission Scheme for 11be</vt:lpstr>
      <vt:lpstr>Background</vt:lpstr>
      <vt:lpstr>Existing Rules and Restrictions</vt:lpstr>
      <vt:lpstr>Existing Rules and Restrictions</vt:lpstr>
      <vt:lpstr>Existing Rules and Restrictions</vt:lpstr>
      <vt:lpstr>Existing Rules and Restrictions</vt:lpstr>
      <vt:lpstr>Solution Highlights</vt:lpstr>
      <vt:lpstr>Using Existing Transmission Scheme</vt:lpstr>
      <vt:lpstr>Using Existing Transmission Scheme</vt:lpstr>
      <vt:lpstr>Retransmitting Uncoded Bits</vt:lpstr>
      <vt:lpstr>Simulation Results</vt:lpstr>
      <vt:lpstr>Simulation Results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315</cp:revision>
  <cp:lastPrinted>1998-02-10T13:28:06Z</cp:lastPrinted>
  <dcterms:created xsi:type="dcterms:W3CDTF">2013-11-12T18:41:50Z</dcterms:created>
  <dcterms:modified xsi:type="dcterms:W3CDTF">2019-09-15T14:45:47Z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(3)Niq5xwSbgkiPdy+ASW2qc6Q9nqEpz2hNFaJj/f30ScuxpvmIvCJx3YoERuvyDN4QxTum03G+
Jsf1rln7Ap83m9BqW1tGc2mI4A/Bhnef7vinCz3oYOgWbHj/dZPksrKTkKMUo8Z8efDAXS2I
1k7KaY/ZDhTMsuuF1KCKkf55gwUNNqAUwZl5nMcDUKh1Jy3V6bOCS/fVr7TxXw7sSALTARqK
KOGlXlZB53SAbAUSa3</vt:lpwstr>
  </property>
  <property fmtid="{D5CDD505-2E9C-101B-9397-08002B2CF9AE}" pid="4" name="_2015_ms_pID_7253431">
    <vt:lpwstr>3AdFxIwGrxqGts/d922I9PU/uiK9I7OF4TT+fATAy0JMwnMS31Go68
/40V+H5BRe/kKo4zlTuS78oCwC5EgabdiR9/OkTGycEGD60rlh50EPLi71PE1RS7KqHsLwdP
wdgyS2Tw9KM4hq/LjcVPYOwqdpL/F+i5i9hMoST3or87N39gxtK75dqDsRQhEnJcjSJ88vFE
x8wH4TihM/SsMXlb7oCMARrjeERcfg2b1Lbp</vt:lpwstr>
  </property>
  <property fmtid="{D5CDD505-2E9C-101B-9397-08002B2CF9AE}" pid="5" name="_2015_ms_pID_7253432">
    <vt:lpwstr>EQ==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