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31" r:id="rId2"/>
    <p:sldId id="930" r:id="rId3"/>
    <p:sldId id="941" r:id="rId4"/>
    <p:sldId id="925" r:id="rId5"/>
    <p:sldId id="974" r:id="rId6"/>
    <p:sldId id="975" r:id="rId7"/>
    <p:sldId id="976" r:id="rId8"/>
    <p:sldId id="977" r:id="rId9"/>
    <p:sldId id="978" r:id="rId10"/>
    <p:sldId id="979" r:id="rId11"/>
    <p:sldId id="980" r:id="rId12"/>
    <p:sldId id="945" r:id="rId13"/>
    <p:sldId id="949" r:id="rId14"/>
    <p:sldId id="968" r:id="rId15"/>
    <p:sldId id="981" r:id="rId16"/>
    <p:sldId id="948" r:id="rId17"/>
    <p:sldId id="953" r:id="rId18"/>
    <p:sldId id="954" r:id="rId19"/>
    <p:sldId id="955" r:id="rId20"/>
    <p:sldId id="956" r:id="rId21"/>
    <p:sldId id="985" r:id="rId22"/>
    <p:sldId id="986" r:id="rId23"/>
    <p:sldId id="987" r:id="rId24"/>
    <p:sldId id="988" r:id="rId25"/>
    <p:sldId id="983" r:id="rId2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FFCCFF"/>
    <a:srgbClr val="FFFFCC"/>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0" autoAdjust="0"/>
    <p:restoredTop sz="96649" autoAdjust="0"/>
  </p:normalViewPr>
  <p:slideViewPr>
    <p:cSldViewPr>
      <p:cViewPr>
        <p:scale>
          <a:sx n="120" d="100"/>
          <a:sy n="120" d="100"/>
        </p:scale>
        <p:origin x="-708"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802.11-19/1575r0</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802.11-19/1575r0</a:t>
            </a:r>
            <a:endParaRPr lang="en-GB" dirty="0"/>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3958880" y="117931"/>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a:t>
            </a:r>
            <a:r>
              <a:rPr lang="en-GB" altLang="en-US" sz="1400" dirty="0" smtClean="0"/>
              <a:t>802.11-19/1575r0</a:t>
            </a:r>
            <a:endParaRPr lang="en-GB" altLang="en-US" sz="1400" dirty="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September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802.11-19/1575r0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821-02-00be-multiple-band-discussion.pptx" TargetMode="External"/><Relationship Id="rId2" Type="http://schemas.openxmlformats.org/officeDocument/2006/relationships/hyperlink" Target="https://mentor.ieee.org/802.11/dcn/19/11-19-1116-00-00be-channel-access-in-multi-band-op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082-00-00be-multi-link-operation-dynamic-tid-transfer.pptx" TargetMode="External"/><Relationship Id="rId4" Type="http://schemas.openxmlformats.org/officeDocument/2006/relationships/hyperlink" Target="https://mentor.ieee.org/802.11/dcn/19/11-19-0773-02-00be-multi-link-operation-framework.pptx" TargetMode="Externa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Multi-link BA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2019-08-23</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538585255"/>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Chunyu Hu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a:t>
                      </a:r>
                      <a:r>
                        <a:rPr lang="en-US" sz="1100" baseline="0" dirty="0" smtClean="0"/>
                        <a:t> </a:t>
                      </a:r>
                      <a:r>
                        <a:rPr lang="en-US" sz="1100" baseline="0" dirty="0" err="1" smtClean="0"/>
                        <a:t>K</a:t>
                      </a:r>
                      <a:r>
                        <a:rPr lang="en-US" sz="1100" dirty="0" err="1" smtClean="0"/>
                        <a:t>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Peyush</a:t>
                      </a:r>
                      <a:r>
                        <a:rPr lang="en-US" sz="1100" kern="1200" baseline="0" dirty="0" smtClean="0">
                          <a:solidFill>
                            <a:schemeClr val="dk1"/>
                          </a:solidFill>
                          <a:latin typeface="+mn-lt"/>
                          <a:ea typeface="+mn-ea"/>
                          <a:cs typeface="+mn-cs"/>
                        </a:rPr>
                        <a:t> A</a:t>
                      </a:r>
                      <a:r>
                        <a:rPr lang="en-US" sz="1100" kern="1200" dirty="0" smtClean="0">
                          <a:solidFill>
                            <a:schemeClr val="dk1"/>
                          </a:solidFill>
                          <a:latin typeface="+mn-lt"/>
                          <a:ea typeface="+mn-ea"/>
                          <a:cs typeface="+mn-cs"/>
                        </a:rPr>
                        <a:t>garwal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Srinath</a:t>
                      </a:r>
                      <a:r>
                        <a:rPr lang="en-US" sz="1100" dirty="0" smtClean="0"/>
                        <a:t> </a:t>
                      </a:r>
                      <a:r>
                        <a:rPr lang="en-US" sz="1100" dirty="0" err="1" smtClean="0"/>
                        <a:t>Puducheri</a:t>
                      </a: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579600" cy="276999"/>
          </a:xfrm>
        </p:spPr>
        <p:txBody>
          <a:bodyPr/>
          <a:lstStyle/>
          <a:p>
            <a:pPr>
              <a:defRPr/>
            </a:pPr>
            <a:r>
              <a:rPr lang="en-US" altLang="en-US" dirty="0" smtClean="0"/>
              <a:t>September </a:t>
            </a:r>
            <a:r>
              <a:rPr lang="en-US" altLang="en-US" dirty="0"/>
              <a:t>2019</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main requirement of the high MAC split is sequencing information available at the high end of the MAC</a:t>
            </a:r>
          </a:p>
          <a:p>
            <a:pPr lvl="1"/>
            <a:r>
              <a:rPr lang="en-US" dirty="0" smtClean="0"/>
              <a:t>E.g. per MSDU sequencing information</a:t>
            </a:r>
          </a:p>
          <a:p>
            <a:r>
              <a:rPr lang="en-US" dirty="0" smtClean="0"/>
              <a:t>MSDU sequencing information can be:</a:t>
            </a:r>
          </a:p>
          <a:p>
            <a:pPr lvl="1"/>
            <a:r>
              <a:rPr lang="en-US" dirty="0" smtClean="0"/>
              <a:t>In addition to MPDU sequencing</a:t>
            </a:r>
          </a:p>
          <a:p>
            <a:pPr lvl="1"/>
            <a:r>
              <a:rPr lang="en-US" dirty="0" smtClean="0"/>
              <a:t>Tightly coupled to MPDU sequencing</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High MAC Split Requirement</a:t>
            </a:r>
            <a:endParaRPr lang="en-US" dirty="0"/>
          </a:p>
        </p:txBody>
      </p:sp>
    </p:spTree>
    <p:extLst>
      <p:ext uri="{BB962C8B-B14F-4D97-AF65-F5344CB8AC3E}">
        <p14:creationId xmlns:p14="http://schemas.microsoft.com/office/powerpoint/2010/main" val="198389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Each MSDU could contain its own MSDU sequencing numbering</a:t>
            </a:r>
          </a:p>
          <a:p>
            <a:pPr lvl="1"/>
            <a:r>
              <a:rPr lang="en-US" dirty="0" smtClean="0"/>
              <a:t>GSN = Global Sequence Number</a:t>
            </a:r>
          </a:p>
          <a:p>
            <a:pPr lvl="1"/>
            <a:r>
              <a:rPr lang="en-US" dirty="0" smtClean="0"/>
              <a:t>Only needed by high MAC devices</a:t>
            </a:r>
          </a:p>
          <a:p>
            <a:pPr lvl="1"/>
            <a:r>
              <a:rPr lang="en-US" dirty="0" smtClean="0"/>
              <a:t>Could be negotiated to be used, only on links that need it</a:t>
            </a:r>
          </a:p>
          <a:p>
            <a:r>
              <a:rPr lang="en-US" dirty="0" smtClean="0"/>
              <a:t>Can be zero-overhead</a:t>
            </a:r>
          </a:p>
          <a:p>
            <a:pPr lvl="1"/>
            <a:r>
              <a:rPr lang="en-US" dirty="0" smtClean="0"/>
              <a:t>See next slides</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Separate MSDU Sequencing</a:t>
            </a:r>
            <a:endParaRPr lang="en-US" dirty="0"/>
          </a:p>
        </p:txBody>
      </p:sp>
    </p:spTree>
    <p:extLst>
      <p:ext uri="{BB962C8B-B14F-4D97-AF65-F5344CB8AC3E}">
        <p14:creationId xmlns:p14="http://schemas.microsoft.com/office/powerpoint/2010/main" val="197426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pPr marL="342900" lvl="1" indent="-342900">
              <a:buFontTx/>
              <a:buChar char="•"/>
            </a:pPr>
            <a:r>
              <a:rPr lang="en-US" sz="1800" b="1" dirty="0" smtClean="0">
                <a:ea typeface="+mn-ea"/>
                <a:cs typeface="+mn-cs"/>
              </a:rPr>
              <a:t>Use LLC/SNAP headers to pass the global MSDU sequence number</a:t>
            </a:r>
          </a:p>
          <a:p>
            <a:pPr marL="1028700" lvl="3" indent="-342900"/>
            <a:r>
              <a:rPr lang="en-US" sz="1400" dirty="0" smtClean="0">
                <a:ea typeface="+mn-ea"/>
                <a:cs typeface="+mn-cs"/>
              </a:rPr>
              <a:t>LLC/SNAP protocol (802.2) is used to encapsulate all MSDUs when forming an 802.11 frame</a:t>
            </a:r>
          </a:p>
          <a:p>
            <a:pPr marL="1028700" lvl="3" indent="-342900"/>
            <a:r>
              <a:rPr lang="en-US" sz="1400" dirty="0" smtClean="0">
                <a:ea typeface="+mn-ea"/>
                <a:cs typeface="+mn-cs"/>
              </a:rPr>
              <a:t>The SNAP/DSAP and SNAP/SSAP fields are set to 0xAA to create a SNAP header and this value is not changed while the frame is inside of the 802.11 domain</a:t>
            </a:r>
          </a:p>
          <a:p>
            <a:pPr marL="1028700" lvl="3" indent="-342900"/>
            <a:r>
              <a:rPr lang="en-US" sz="1400" dirty="0" smtClean="0">
                <a:ea typeface="+mn-ea"/>
                <a:cs typeface="+mn-cs"/>
              </a:rPr>
              <a:t>Proposal: At the TX side, replace SNAP/DSAP and SNAP/SSAP field values 0xAAAA with the GSN when creating the 802.11 frame from the MSDU and replace the GSN with 0xAAAA when leaving the 802.11 domain (i.e. top of the MLLE at the RX side)</a:t>
            </a:r>
            <a:endParaRPr lang="en-US" sz="1400" dirty="0" smtClean="0">
              <a:solidFill>
                <a:srgbClr val="FF0000"/>
              </a:solidFill>
              <a:ea typeface="+mn-ea"/>
              <a:cs typeface="+mn-cs"/>
            </a:endParaRPr>
          </a:p>
          <a:p>
            <a:pPr marL="685800" lvl="2" indent="-342900"/>
            <a:endParaRPr lang="en-US" sz="1600" dirty="0"/>
          </a:p>
          <a:p>
            <a:pPr lvl="1"/>
            <a:endParaRPr lang="en-US" sz="1400" dirty="0" smtClean="0"/>
          </a:p>
          <a:p>
            <a:pPr lvl="1"/>
            <a:endParaRPr lang="en-US" sz="14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a:xfrm>
            <a:off x="685800" y="457200"/>
            <a:ext cx="7772400" cy="1066800"/>
          </a:xfrm>
        </p:spPr>
        <p:txBody>
          <a:bodyPr/>
          <a:lstStyle/>
          <a:p>
            <a:r>
              <a:rPr lang="en-US" dirty="0" smtClean="0"/>
              <a:t>Zero Overhead GSN SNAP</a:t>
            </a:r>
            <a:endParaRPr lang="en-US" dirty="0"/>
          </a:p>
        </p:txBody>
      </p:sp>
      <p:sp>
        <p:nvSpPr>
          <p:cNvPr id="7" name="Rectangle 6"/>
          <p:cNvSpPr/>
          <p:nvPr/>
        </p:nvSpPr>
        <p:spPr bwMode="auto">
          <a:xfrm>
            <a:off x="1676400" y="4953000"/>
            <a:ext cx="2297464" cy="886493"/>
          </a:xfrm>
          <a:prstGeom prst="rect">
            <a:avLst/>
          </a:prstGeom>
          <a:solidFill>
            <a:schemeClr val="bg1">
              <a:alpha val="0"/>
            </a:schemeClr>
          </a:solidFill>
          <a:ln w="158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944230099"/>
              </p:ext>
            </p:extLst>
          </p:nvPr>
        </p:nvGraphicFramePr>
        <p:xfrm>
          <a:off x="838200" y="3789363"/>
          <a:ext cx="7134225" cy="2049462"/>
        </p:xfrm>
        <a:graphic>
          <a:graphicData uri="http://schemas.openxmlformats.org/presentationml/2006/ole">
            <mc:AlternateContent xmlns:mc="http://schemas.openxmlformats.org/markup-compatibility/2006">
              <mc:Choice xmlns:v="urn:schemas-microsoft-com:vml" Requires="v">
                <p:oleObj spid="_x0000_s4165" name="Visio" r:id="rId3" imgW="4182886" imgH="1202068" progId="Visio.Drawing.11">
                  <p:embed/>
                </p:oleObj>
              </mc:Choice>
              <mc:Fallback>
                <p:oleObj name="Visio" r:id="rId3" imgW="4182886" imgH="1202068" progId="Visio.Drawing.11">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789363"/>
                        <a:ext cx="7134225" cy="204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79154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8"/>
            <a:ext cx="7772400" cy="2201862"/>
          </a:xfrm>
        </p:spPr>
        <p:txBody>
          <a:bodyPr/>
          <a:lstStyle/>
          <a:p>
            <a:r>
              <a:rPr lang="en-US" dirty="0" smtClean="0"/>
              <a:t>GSN uses existing SEQCON Field </a:t>
            </a:r>
          </a:p>
          <a:p>
            <a:pPr lvl="1"/>
            <a:r>
              <a:rPr lang="en-US" dirty="0" smtClean="0"/>
              <a:t>i.e. SEQCON of MAC header</a:t>
            </a:r>
          </a:p>
          <a:p>
            <a:pPr lvl="1"/>
            <a:r>
              <a:rPr lang="en-US" i="1" u="sng" dirty="0" smtClean="0"/>
              <a:t>Nearly</a:t>
            </a:r>
            <a:r>
              <a:rPr lang="en-US" dirty="0" smtClean="0"/>
              <a:t> transparent vs architectural choices</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13</a:t>
            </a:fld>
            <a:endParaRPr lang="en-GB" altLang="en-US" dirty="0"/>
          </a:p>
        </p:txBody>
      </p:sp>
      <p:sp>
        <p:nvSpPr>
          <p:cNvPr id="6" name="Title 5"/>
          <p:cNvSpPr>
            <a:spLocks noGrp="1"/>
          </p:cNvSpPr>
          <p:nvPr>
            <p:ph type="title"/>
          </p:nvPr>
        </p:nvSpPr>
        <p:spPr/>
        <p:txBody>
          <a:bodyPr/>
          <a:lstStyle/>
          <a:p>
            <a:r>
              <a:rPr lang="en-US" dirty="0" smtClean="0"/>
              <a:t>Zero Overhead GSN MACSEQ</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 y="3983482"/>
            <a:ext cx="8353425" cy="2137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bwMode="auto">
          <a:xfrm>
            <a:off x="4267200" y="4516882"/>
            <a:ext cx="1066800" cy="761999"/>
          </a:xfrm>
          <a:prstGeom prst="rect">
            <a:avLst/>
          </a:prstGeom>
          <a:solidFill>
            <a:schemeClr val="bg1">
              <a:alpha val="0"/>
            </a:schemeClr>
          </a:solidFill>
          <a:ln w="158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4953000" y="6019800"/>
            <a:ext cx="9144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FRAG (4)</a:t>
            </a:r>
          </a:p>
        </p:txBody>
      </p:sp>
      <p:sp>
        <p:nvSpPr>
          <p:cNvPr id="15" name="Rectangle 14"/>
          <p:cNvSpPr/>
          <p:nvPr/>
        </p:nvSpPr>
        <p:spPr bwMode="auto">
          <a:xfrm>
            <a:off x="5867400" y="6019800"/>
            <a:ext cx="14478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SEQ (12)</a:t>
            </a:r>
          </a:p>
        </p:txBody>
      </p:sp>
      <p:cxnSp>
        <p:nvCxnSpPr>
          <p:cNvPr id="17" name="Straight Arrow Connector 16"/>
          <p:cNvCxnSpPr/>
          <p:nvPr/>
        </p:nvCxnSpPr>
        <p:spPr bwMode="auto">
          <a:xfrm flipH="1" flipV="1">
            <a:off x="4343400" y="5126482"/>
            <a:ext cx="609600" cy="89331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 name="Straight Arrow Connector 17"/>
          <p:cNvCxnSpPr/>
          <p:nvPr/>
        </p:nvCxnSpPr>
        <p:spPr bwMode="auto">
          <a:xfrm flipH="1" flipV="1">
            <a:off x="5181600" y="5126482"/>
            <a:ext cx="2133600" cy="89331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2362200" y="6047601"/>
            <a:ext cx="2433680" cy="276999"/>
          </a:xfrm>
          <a:prstGeom prst="rect">
            <a:avLst/>
          </a:prstGeom>
          <a:noFill/>
        </p:spPr>
        <p:txBody>
          <a:bodyPr wrap="none" rtlCol="0">
            <a:spAutoFit/>
          </a:bodyPr>
          <a:lstStyle/>
          <a:p>
            <a:r>
              <a:rPr lang="en-US" b="1" dirty="0" smtClean="0"/>
              <a:t>Existing SEQ Con field definition:</a:t>
            </a:r>
            <a:endParaRPr lang="en-US" b="1" dirty="0"/>
          </a:p>
        </p:txBody>
      </p:sp>
    </p:spTree>
    <p:extLst>
      <p:ext uri="{BB962C8B-B14F-4D97-AF65-F5344CB8AC3E}">
        <p14:creationId xmlns:p14="http://schemas.microsoft.com/office/powerpoint/2010/main" val="834621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we need to repartition the SEQ Control field?</a:t>
            </a:r>
          </a:p>
          <a:p>
            <a:r>
              <a:rPr lang="en-US" dirty="0" smtClean="0"/>
              <a:t>Existing MAC SEQCON Sequence field is 12 bits</a:t>
            </a:r>
          </a:p>
          <a:p>
            <a:pPr lvl="1"/>
            <a:r>
              <a:rPr lang="en-US" dirty="0" smtClean="0"/>
              <a:t>New BA limit of 1024 (10 bits)</a:t>
            </a:r>
          </a:p>
          <a:p>
            <a:pPr lvl="2"/>
            <a:r>
              <a:rPr lang="en-US" dirty="0" smtClean="0">
                <a:solidFill>
                  <a:srgbClr val="0000FF"/>
                </a:solidFill>
              </a:rPr>
              <a:t>Only half of SEQ space is usable to avoid ambiguity &gt; vs &lt;</a:t>
            </a:r>
          </a:p>
          <a:p>
            <a:pPr lvl="1"/>
            <a:r>
              <a:rPr lang="en-US" dirty="0" smtClean="0"/>
              <a:t>Existing field permits AMSDU aggregation average of 2 MSDU</a:t>
            </a:r>
          </a:p>
          <a:p>
            <a:pPr lvl="2"/>
            <a:r>
              <a:rPr lang="en-US" dirty="0" smtClean="0"/>
              <a:t>I.e. MPDU count remains the same if BA limit is increased to 2048</a:t>
            </a:r>
          </a:p>
          <a:p>
            <a:r>
              <a:rPr lang="en-US" dirty="0" smtClean="0"/>
              <a:t>Desire higher average AMSDU aggregation</a:t>
            </a:r>
          </a:p>
          <a:p>
            <a:pPr lvl="1"/>
            <a:r>
              <a:rPr lang="en-US" dirty="0"/>
              <a:t>SEQ </a:t>
            </a:r>
            <a:r>
              <a:rPr lang="en-US" dirty="0" smtClean="0"/>
              <a:t>14 bits = BA x 1024 (10 bits), AMSDU x 8 (4 bits)</a:t>
            </a:r>
          </a:p>
          <a:p>
            <a:pPr lvl="2"/>
            <a:r>
              <a:rPr lang="en-US" dirty="0" smtClean="0"/>
              <a:t>FRAG 2 bits (Level </a:t>
            </a:r>
            <a:r>
              <a:rPr lang="en-US" dirty="0"/>
              <a:t>3 </a:t>
            </a:r>
            <a:r>
              <a:rPr lang="en-US" dirty="0" smtClean="0"/>
              <a:t>MAX)</a:t>
            </a:r>
          </a:p>
          <a:p>
            <a:pPr lvl="1"/>
            <a:r>
              <a:rPr lang="en-US" dirty="0" smtClean="0"/>
              <a:t>Increase BA Window max to 8192 (8192 MSDU =&gt; 1024 MPDU)</a:t>
            </a:r>
          </a:p>
          <a:p>
            <a:pPr lvl="1"/>
            <a:r>
              <a:rPr lang="en-US" dirty="0" smtClean="0">
                <a:solidFill>
                  <a:srgbClr val="C00000"/>
                </a:solidFill>
              </a:rPr>
              <a:t>New DATA Subtype</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14</a:t>
            </a:fld>
            <a:endParaRPr lang="en-GB" altLang="en-US" dirty="0"/>
          </a:p>
        </p:txBody>
      </p:sp>
      <p:sp>
        <p:nvSpPr>
          <p:cNvPr id="6" name="Title 5"/>
          <p:cNvSpPr>
            <a:spLocks noGrp="1"/>
          </p:cNvSpPr>
          <p:nvPr>
            <p:ph type="title"/>
          </p:nvPr>
        </p:nvSpPr>
        <p:spPr/>
        <p:txBody>
          <a:bodyPr/>
          <a:lstStyle/>
          <a:p>
            <a:r>
              <a:rPr lang="en-US" dirty="0" smtClean="0"/>
              <a:t>GSN MACSEQ Field Size</a:t>
            </a:r>
            <a:endParaRPr lang="en-US" dirty="0"/>
          </a:p>
        </p:txBody>
      </p:sp>
    </p:spTree>
    <p:extLst>
      <p:ext uri="{BB962C8B-B14F-4D97-AF65-F5344CB8AC3E}">
        <p14:creationId xmlns:p14="http://schemas.microsoft.com/office/powerpoint/2010/main" val="683110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114800"/>
          </a:xfrm>
        </p:spPr>
        <p:txBody>
          <a:bodyPr/>
          <a:lstStyle/>
          <a:p>
            <a:r>
              <a:rPr lang="en-US" dirty="0" smtClean="0"/>
              <a:t>Do we need a BA function for the GSN?</a:t>
            </a:r>
          </a:p>
          <a:p>
            <a:pPr lvl="1"/>
            <a:r>
              <a:rPr lang="en-US" dirty="0" smtClean="0"/>
              <a:t>In the case of a TX queued MSDU that has a timeout or for some other reason is deleted from the TX queue, the RX side needs to move past the GSN hole</a:t>
            </a:r>
          </a:p>
          <a:p>
            <a:pPr lvl="2"/>
            <a:r>
              <a:rPr lang="en-US" dirty="0" smtClean="0"/>
              <a:t>In MACSEQ case, this is done by sending a BAR</a:t>
            </a:r>
          </a:p>
          <a:p>
            <a:pPr lvl="2"/>
            <a:r>
              <a:rPr lang="en-US" dirty="0" smtClean="0"/>
              <a:t>Need something similar for GSN</a:t>
            </a:r>
          </a:p>
          <a:p>
            <a:pPr lvl="2"/>
            <a:r>
              <a:rPr lang="en-US" dirty="0" smtClean="0"/>
              <a:t>If single BA, then no need for GSN BA action, use regular BAR</a:t>
            </a:r>
          </a:p>
          <a:p>
            <a:pPr lvl="2"/>
            <a:r>
              <a:rPr lang="en-US" dirty="0" smtClean="0">
                <a:solidFill>
                  <a:srgbClr val="FF0000"/>
                </a:solidFill>
              </a:rPr>
              <a:t>BAR </a:t>
            </a:r>
            <a:r>
              <a:rPr lang="en-US" dirty="0">
                <a:solidFill>
                  <a:srgbClr val="FF0000"/>
                </a:solidFill>
              </a:rPr>
              <a:t>and BA </a:t>
            </a:r>
            <a:r>
              <a:rPr lang="en-US" dirty="0" smtClean="0">
                <a:solidFill>
                  <a:srgbClr val="FF0000"/>
                </a:solidFill>
              </a:rPr>
              <a:t>must be transmitted on </a:t>
            </a:r>
            <a:r>
              <a:rPr lang="en-US" dirty="0">
                <a:solidFill>
                  <a:srgbClr val="FF0000"/>
                </a:solidFill>
              </a:rPr>
              <a:t>the link associated with the frames of reference</a:t>
            </a:r>
          </a:p>
          <a:p>
            <a:pPr lvl="1"/>
            <a:r>
              <a:rPr lang="en-US" dirty="0" smtClean="0"/>
              <a:t>If multiple BA, then need to define at least GSN BAR</a:t>
            </a:r>
          </a:p>
          <a:p>
            <a:pPr lvl="2"/>
            <a:r>
              <a:rPr lang="en-US" dirty="0" smtClean="0"/>
              <a:t>GSN ADDBA, GSN DELBA optional</a:t>
            </a:r>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GSN BAR</a:t>
            </a:r>
            <a:endParaRPr lang="en-US" dirty="0"/>
          </a:p>
        </p:txBody>
      </p:sp>
    </p:spTree>
    <p:extLst>
      <p:ext uri="{BB962C8B-B14F-4D97-AF65-F5344CB8AC3E}">
        <p14:creationId xmlns:p14="http://schemas.microsoft.com/office/powerpoint/2010/main" val="2016808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114800"/>
          </a:xfrm>
        </p:spPr>
        <p:txBody>
          <a:bodyPr/>
          <a:lstStyle/>
          <a:p>
            <a:r>
              <a:rPr lang="en-US" dirty="0" smtClean="0"/>
              <a:t>If GSN is embedded in MSDU</a:t>
            </a:r>
          </a:p>
          <a:p>
            <a:pPr lvl="1"/>
            <a:r>
              <a:rPr lang="en-US" dirty="0" smtClean="0"/>
              <a:t>E.g. GSN in SNAP</a:t>
            </a:r>
          </a:p>
          <a:p>
            <a:pPr lvl="1"/>
            <a:r>
              <a:rPr lang="en-US" dirty="0" smtClean="0"/>
              <a:t>GSN use is negotiated</a:t>
            </a:r>
          </a:p>
          <a:p>
            <a:r>
              <a:rPr lang="en-US" dirty="0" smtClean="0"/>
              <a:t>If GSN is embedded in MACSEQCON</a:t>
            </a:r>
          </a:p>
          <a:p>
            <a:pPr lvl="1"/>
            <a:r>
              <a:rPr lang="en-US" dirty="0" smtClean="0"/>
              <a:t>No GSN negotiation needed</a:t>
            </a:r>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Negotiate use of GSN</a:t>
            </a:r>
            <a:endParaRPr lang="en-US" dirty="0"/>
          </a:p>
        </p:txBody>
      </p:sp>
    </p:spTree>
    <p:extLst>
      <p:ext uri="{BB962C8B-B14F-4D97-AF65-F5344CB8AC3E}">
        <p14:creationId xmlns:p14="http://schemas.microsoft.com/office/powerpoint/2010/main" val="2034789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RSNA using MAC SAP addresses</a:t>
            </a:r>
          </a:p>
          <a:p>
            <a:pPr lvl="1"/>
            <a:r>
              <a:rPr lang="en-US" dirty="0" smtClean="0"/>
              <a:t>Generally agreed, not formally agreed</a:t>
            </a:r>
          </a:p>
          <a:p>
            <a:r>
              <a:rPr lang="en-US" dirty="0" smtClean="0"/>
              <a:t>Beacons using LMAC addresses?</a:t>
            </a:r>
          </a:p>
          <a:p>
            <a:pPr lvl="1"/>
            <a:r>
              <a:rPr lang="en-US" dirty="0" smtClean="0"/>
              <a:t>Or all Beacons using common TA, but indicating other MAC addresses within elements in the Beacon?</a:t>
            </a:r>
          </a:p>
          <a:p>
            <a:r>
              <a:rPr lang="en-US" dirty="0" smtClean="0"/>
              <a:t>Data MPDUs use which addresses?</a:t>
            </a:r>
          </a:p>
          <a:p>
            <a:r>
              <a:rPr lang="en-US" dirty="0" smtClean="0"/>
              <a:t>How many BA sessions?</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RA TA Values and BA Sessions</a:t>
            </a:r>
            <a:endParaRPr lang="en-US" dirty="0"/>
          </a:p>
        </p:txBody>
      </p:sp>
    </p:spTree>
    <p:extLst>
      <p:ext uri="{BB962C8B-B14F-4D97-AF65-F5344CB8AC3E}">
        <p14:creationId xmlns:p14="http://schemas.microsoft.com/office/powerpoint/2010/main" val="305026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 MAC SAP address for everything</a:t>
            </a:r>
          </a:p>
          <a:p>
            <a:r>
              <a:rPr lang="en-US" dirty="0" smtClean="0"/>
              <a:t>No need for other addresses</a:t>
            </a:r>
          </a:p>
          <a:p>
            <a:r>
              <a:rPr lang="en-US" dirty="0"/>
              <a:t>Loss of explicit link differentiate within MPDU</a:t>
            </a:r>
          </a:p>
          <a:p>
            <a:r>
              <a:rPr lang="en-US" dirty="0" smtClean="0"/>
              <a:t>Single BA across links</a:t>
            </a:r>
          </a:p>
          <a:p>
            <a:pPr lvl="1"/>
            <a:r>
              <a:rPr lang="en-US" dirty="0" smtClean="0"/>
              <a:t>Multiple BA session is difficult</a:t>
            </a:r>
          </a:p>
          <a:p>
            <a:r>
              <a:rPr lang="en-US" dirty="0" smtClean="0"/>
              <a:t>What about non-MLLE STA?</a:t>
            </a:r>
          </a:p>
          <a:p>
            <a:pPr lvl="1"/>
            <a:r>
              <a:rPr lang="en-US" dirty="0" smtClean="0"/>
              <a:t>E.g. non-MLLE 11be and 11ax STA</a:t>
            </a:r>
          </a:p>
          <a:p>
            <a:pPr lvl="1"/>
            <a:r>
              <a:rPr lang="en-US" dirty="0" smtClean="0"/>
              <a:t>Scanning </a:t>
            </a:r>
            <a:r>
              <a:rPr lang="en-US" dirty="0"/>
              <a:t>Non-MLLE </a:t>
            </a:r>
            <a:r>
              <a:rPr lang="en-US" dirty="0" smtClean="0"/>
              <a:t>device sees same BSS in Beacons on multiple link channels</a:t>
            </a:r>
          </a:p>
          <a:p>
            <a:pPr lvl="2"/>
            <a:r>
              <a:rPr lang="en-US" dirty="0" smtClean="0"/>
              <a:t>Confusing at best</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Option 1: 1 Address</a:t>
            </a:r>
            <a:endParaRPr lang="en-US" dirty="0"/>
          </a:p>
        </p:txBody>
      </p:sp>
    </p:spTree>
    <p:extLst>
      <p:ext uri="{BB962C8B-B14F-4D97-AF65-F5344CB8AC3E}">
        <p14:creationId xmlns:p14="http://schemas.microsoft.com/office/powerpoint/2010/main" val="22746305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Use </a:t>
            </a:r>
            <a:r>
              <a:rPr lang="en-US" dirty="0" smtClean="0"/>
              <a:t>WM Addresses for everything ON THE AIR</a:t>
            </a:r>
          </a:p>
          <a:p>
            <a:r>
              <a:rPr lang="en-US" dirty="0" smtClean="0"/>
              <a:t>Use MAC SAP address for RSNA only:</a:t>
            </a:r>
          </a:p>
          <a:p>
            <a:pPr lvl="1"/>
            <a:r>
              <a:rPr lang="en-US" dirty="0" smtClean="0"/>
              <a:t>Perform address substitution for encrypt/decrypt if MLLE device</a:t>
            </a:r>
          </a:p>
          <a:p>
            <a:pPr lvl="1"/>
            <a:r>
              <a:rPr lang="en-US" dirty="0" smtClean="0"/>
              <a:t>No substitution if non-MLLE device</a:t>
            </a:r>
          </a:p>
          <a:p>
            <a:r>
              <a:rPr lang="en-US" dirty="0" smtClean="0"/>
              <a:t>BA per link</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Option 2: Multiple Addresses</a:t>
            </a:r>
            <a:endParaRPr lang="en-US" dirty="0"/>
          </a:p>
        </p:txBody>
      </p:sp>
    </p:spTree>
    <p:extLst>
      <p:ext uri="{BB962C8B-B14F-4D97-AF65-F5344CB8AC3E}">
        <p14:creationId xmlns:p14="http://schemas.microsoft.com/office/powerpoint/2010/main" val="2768422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64473"/>
            <a:ext cx="7772400" cy="4126727"/>
          </a:xfrm>
        </p:spPr>
        <p:txBody>
          <a:bodyPr/>
          <a:lstStyle/>
          <a:p>
            <a:r>
              <a:rPr lang="en-US" sz="2000" b="0" dirty="0" smtClean="0"/>
              <a:t>Multi-Link Operation (MLO) has been discussed as a major 11be feature for throughput improvement and latency reduction</a:t>
            </a:r>
            <a:endParaRPr lang="en-US" sz="1600" b="0" dirty="0" smtClean="0"/>
          </a:p>
          <a:p>
            <a:pPr lvl="1"/>
            <a:r>
              <a:rPr lang="en-US" sz="1600" b="0" dirty="0" smtClean="0"/>
              <a:t>[1, 2] discusses the synchronized and </a:t>
            </a:r>
            <a:r>
              <a:rPr lang="en-US" sz="1600" b="0" dirty="0" err="1" smtClean="0"/>
              <a:t>asynchronized</a:t>
            </a:r>
            <a:r>
              <a:rPr lang="en-US" sz="1600" b="0" dirty="0" smtClean="0"/>
              <a:t> MLO rules</a:t>
            </a:r>
          </a:p>
          <a:p>
            <a:pPr lvl="1"/>
            <a:r>
              <a:rPr lang="en-US" sz="1600" dirty="0" smtClean="0"/>
              <a:t>[3, 4] discusses the terminology and architecture </a:t>
            </a:r>
          </a:p>
          <a:p>
            <a:pPr lvl="1"/>
            <a:r>
              <a:rPr lang="en-US" sz="1600" b="0" dirty="0" smtClean="0"/>
              <a:t>[4] discusses the multi link aggregation</a:t>
            </a:r>
          </a:p>
          <a:p>
            <a:pPr lvl="2"/>
            <a:r>
              <a:rPr lang="en-US" sz="1400" dirty="0" smtClean="0"/>
              <a:t>Packet switch, TID mapping, common BA session etc. </a:t>
            </a:r>
            <a:endParaRPr lang="en-US" sz="1400" b="0" dirty="0" smtClean="0"/>
          </a:p>
          <a:p>
            <a:r>
              <a:rPr lang="en-US" sz="2000" b="0" dirty="0"/>
              <a:t>This </a:t>
            </a:r>
            <a:r>
              <a:rPr lang="en-US" sz="2000" b="0" dirty="0" smtClean="0"/>
              <a:t>presentation discusses MLO operation that supports the flexibility of accommodating different implementation architectures</a:t>
            </a:r>
          </a:p>
          <a:p>
            <a:endParaRPr lang="en-US" sz="2000" b="0" dirty="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Recap of the Current Discussions</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Use MAC SAP address for </a:t>
            </a:r>
            <a:r>
              <a:rPr lang="en-US" dirty="0" smtClean="0"/>
              <a:t>MLLE devices</a:t>
            </a:r>
            <a:endParaRPr lang="en-US" dirty="0"/>
          </a:p>
          <a:p>
            <a:r>
              <a:rPr lang="en-US" dirty="0"/>
              <a:t>Use WM Addresses for </a:t>
            </a:r>
            <a:r>
              <a:rPr lang="en-US" dirty="0" smtClean="0"/>
              <a:t>non-MLLE devices</a:t>
            </a:r>
          </a:p>
          <a:p>
            <a:pPr lvl="1"/>
            <a:r>
              <a:rPr lang="en-US" dirty="0" smtClean="0"/>
              <a:t>And Beacons, Probe Responses, </a:t>
            </a:r>
            <a:r>
              <a:rPr lang="en-US" dirty="0" err="1" smtClean="0"/>
              <a:t>etc</a:t>
            </a:r>
            <a:endParaRPr lang="en-US" dirty="0"/>
          </a:p>
          <a:p>
            <a:r>
              <a:rPr lang="en-US" dirty="0" smtClean="0"/>
              <a:t>Loss of explicit link differentiate within MPDU</a:t>
            </a:r>
            <a:endParaRPr lang="en-US" dirty="0"/>
          </a:p>
          <a:p>
            <a:r>
              <a:rPr lang="en-US" dirty="0" smtClean="0"/>
              <a:t>One BA negotiated per device connection</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smtClean="0"/>
              <a:t>Option 3: Mixed Addresses</a:t>
            </a:r>
            <a:endParaRPr lang="en-US" dirty="0"/>
          </a:p>
        </p:txBody>
      </p:sp>
    </p:spTree>
    <p:extLst>
      <p:ext uri="{BB962C8B-B14F-4D97-AF65-F5344CB8AC3E}">
        <p14:creationId xmlns:p14="http://schemas.microsoft.com/office/powerpoint/2010/main" val="17025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that </a:t>
            </a:r>
          </a:p>
          <a:p>
            <a:pPr lvl="1"/>
            <a:r>
              <a:rPr lang="en-US" dirty="0">
                <a:solidFill>
                  <a:srgbClr val="FF0000"/>
                </a:solidFill>
              </a:rPr>
              <a:t>BAR and BA </a:t>
            </a:r>
            <a:r>
              <a:rPr lang="en-US" dirty="0" smtClean="0">
                <a:solidFill>
                  <a:srgbClr val="FF0000"/>
                </a:solidFill>
              </a:rPr>
              <a:t>shall </a:t>
            </a:r>
            <a:r>
              <a:rPr lang="en-US" dirty="0">
                <a:solidFill>
                  <a:srgbClr val="FF0000"/>
                </a:solidFill>
              </a:rPr>
              <a:t>be transmitted on the link associated with the frames of </a:t>
            </a:r>
            <a:r>
              <a:rPr lang="en-US" dirty="0" smtClean="0">
                <a:solidFill>
                  <a:srgbClr val="FF0000"/>
                </a:solidFill>
              </a:rPr>
              <a:t>reference?</a:t>
            </a:r>
            <a:endParaRPr lang="en-US" dirty="0">
              <a:solidFill>
                <a:srgbClr val="FF0000"/>
              </a:solidFill>
            </a:endParaRPr>
          </a:p>
          <a:p>
            <a:pPr lvl="1"/>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21</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53096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that </a:t>
            </a:r>
          </a:p>
          <a:p>
            <a:pPr lvl="1"/>
            <a:r>
              <a:rPr lang="en-US" dirty="0" smtClean="0">
                <a:solidFill>
                  <a:srgbClr val="FF0000"/>
                </a:solidFill>
              </a:rPr>
              <a:t>A new DATA Subtype is defined with SEQCON redefined as 2 bits of FRAG and 14 bits of SEQ?</a:t>
            </a:r>
          </a:p>
          <a:p>
            <a:pPr lvl="1"/>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22</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8007237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that </a:t>
            </a:r>
          </a:p>
          <a:p>
            <a:pPr lvl="1"/>
            <a:r>
              <a:rPr lang="en-US" dirty="0" smtClean="0">
                <a:solidFill>
                  <a:srgbClr val="FF0000"/>
                </a:solidFill>
              </a:rPr>
              <a:t>A BAR may be aggregated within an AMPDU that includes DATA Subtypes?</a:t>
            </a:r>
          </a:p>
          <a:p>
            <a:pPr lvl="1"/>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23</a:t>
            </a:fld>
            <a:endParaRPr lang="en-GB" altLang="en-US" dirty="0"/>
          </a:p>
        </p:txBody>
      </p:sp>
      <p:sp>
        <p:nvSpPr>
          <p:cNvPr id="6" name="Title 5"/>
          <p:cNvSpPr>
            <a:spLocks noGrp="1"/>
          </p:cNvSpPr>
          <p:nvPr>
            <p:ph type="title"/>
          </p:nvPr>
        </p:nvSpPr>
        <p:spPr/>
        <p:txBody>
          <a:bodyPr/>
          <a:lstStyle/>
          <a:p>
            <a:r>
              <a:rPr lang="en-US" dirty="0" smtClean="0"/>
              <a:t>Straw poll 3</a:t>
            </a:r>
            <a:endParaRPr lang="en-US" dirty="0"/>
          </a:p>
        </p:txBody>
      </p:sp>
    </p:spTree>
    <p:extLst>
      <p:ext uri="{BB962C8B-B14F-4D97-AF65-F5344CB8AC3E}">
        <p14:creationId xmlns:p14="http://schemas.microsoft.com/office/powerpoint/2010/main" val="736340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that </a:t>
            </a:r>
          </a:p>
          <a:p>
            <a:pPr lvl="1"/>
            <a:r>
              <a:rPr lang="en-US" dirty="0" smtClean="0">
                <a:solidFill>
                  <a:srgbClr val="FF0000"/>
                </a:solidFill>
              </a:rPr>
              <a:t>There is a negotiation of whether there is one BA session per link or one BA session, per TID per MLLE pair?</a:t>
            </a:r>
          </a:p>
          <a:p>
            <a:pPr lvl="1"/>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24</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550976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pPr marL="342900" lvl="1" indent="-342900">
              <a:buFontTx/>
              <a:buChar char="•"/>
            </a:pPr>
            <a:endParaRPr lang="en-US" sz="2400" b="1" dirty="0" smtClean="0">
              <a:ea typeface="+mn-ea"/>
              <a:cs typeface="+mn-cs"/>
            </a:endParaRPr>
          </a:p>
          <a:p>
            <a:pPr marL="800100" lvl="1" indent="-342900">
              <a:buFont typeface="+mj-lt"/>
              <a:buAutoNum type="arabicPeriod"/>
            </a:pPr>
            <a:r>
              <a:rPr lang="en-US" sz="1800" dirty="0">
                <a:hlinkClick r:id="rId2"/>
              </a:rPr>
              <a:t>https://</a:t>
            </a:r>
            <a:r>
              <a:rPr lang="en-US" sz="1800" dirty="0" smtClean="0">
                <a:hlinkClick r:id="rId2"/>
              </a:rPr>
              <a:t>mentor.ieee.org/802.11/dcn/19/11-19-1116-00-00be-channel-access-in-multi-band-operation.pptx</a:t>
            </a:r>
            <a:endParaRPr lang="en-US" sz="1800" dirty="0" smtClean="0"/>
          </a:p>
          <a:p>
            <a:pPr marL="800100" lvl="1" indent="-342900">
              <a:buFont typeface="+mj-lt"/>
              <a:buAutoNum type="arabicPeriod"/>
            </a:pPr>
            <a:r>
              <a:rPr lang="en-US" sz="1800" dirty="0">
                <a:hlinkClick r:id="rId3"/>
              </a:rPr>
              <a:t>https://</a:t>
            </a:r>
            <a:r>
              <a:rPr lang="en-US" sz="1800" dirty="0" smtClean="0">
                <a:hlinkClick r:id="rId3"/>
              </a:rPr>
              <a:t>mentor.ieee.org/802.11/dcn/19/11-19-0821-02-00be-multiple-band-discussion.pptx</a:t>
            </a:r>
            <a:endParaRPr lang="en-US" sz="1800" dirty="0" smtClean="0"/>
          </a:p>
          <a:p>
            <a:pPr marL="800100" lvl="1" indent="-342900">
              <a:buFont typeface="+mj-lt"/>
              <a:buAutoNum type="arabicPeriod"/>
            </a:pPr>
            <a:r>
              <a:rPr lang="en-US" sz="1800" dirty="0">
                <a:hlinkClick r:id="rId4"/>
              </a:rPr>
              <a:t>https://</a:t>
            </a:r>
            <a:r>
              <a:rPr lang="en-US" sz="1800" dirty="0" smtClean="0">
                <a:hlinkClick r:id="rId4"/>
              </a:rPr>
              <a:t>mentor.ieee.org/802.11/dcn/19/11-19-0773-02-00be-multi-link-operation-framework.pptx</a:t>
            </a:r>
            <a:endParaRPr lang="en-US" sz="1800" dirty="0" smtClean="0"/>
          </a:p>
          <a:p>
            <a:pPr marL="800100" lvl="1" indent="-342900">
              <a:buFont typeface="+mj-lt"/>
              <a:buAutoNum type="arabicPeriod"/>
            </a:pPr>
            <a:r>
              <a:rPr lang="en-US" sz="1800" dirty="0">
                <a:hlinkClick r:id="rId5"/>
              </a:rPr>
              <a:t>https://</a:t>
            </a:r>
            <a:r>
              <a:rPr lang="en-US" sz="1800" dirty="0" smtClean="0">
                <a:hlinkClick r:id="rId5"/>
              </a:rPr>
              <a:t>mentor.ieee.org/802.11/dcn/19/11-19-1082-00-00be-multi-link-operation-dynamic-tid-transfer.pptx</a:t>
            </a:r>
            <a:endParaRPr lang="en-US" sz="1800" dirty="0" smtClean="0"/>
          </a:p>
          <a:p>
            <a:pPr marL="800100" lvl="1" indent="-342900">
              <a:buFont typeface="+mj-lt"/>
              <a:buAutoNum type="arabicPeriod"/>
            </a:pPr>
            <a:endParaRPr lang="en-US" sz="18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Reference</a:t>
            </a:r>
            <a:endParaRPr lang="en-US" dirty="0"/>
          </a:p>
        </p:txBody>
      </p:sp>
    </p:spTree>
    <p:extLst>
      <p:ext uri="{BB962C8B-B14F-4D97-AF65-F5344CB8AC3E}">
        <p14:creationId xmlns:p14="http://schemas.microsoft.com/office/powerpoint/2010/main" val="3248098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p:txBody>
          <a:bodyPr/>
          <a:lstStyle/>
          <a:p>
            <a:r>
              <a:rPr lang="en-US" dirty="0" smtClean="0"/>
              <a:t>Assuming that a single TID between two MLO STAs is split across &gt;1 link</a:t>
            </a:r>
          </a:p>
          <a:p>
            <a:r>
              <a:rPr lang="en-US" dirty="0" smtClean="0"/>
              <a:t>How many BA sessions are negotiated?</a:t>
            </a:r>
          </a:p>
          <a:p>
            <a:pPr lvl="3"/>
            <a:endParaRPr lang="en-US" dirty="0" smtClean="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a:t>
            </a:fld>
            <a:endParaRPr lang="en-GB" altLang="en-US" dirty="0"/>
          </a:p>
        </p:txBody>
      </p:sp>
      <p:sp>
        <p:nvSpPr>
          <p:cNvPr id="6" name="Title 5"/>
          <p:cNvSpPr>
            <a:spLocks noGrp="1"/>
          </p:cNvSpPr>
          <p:nvPr>
            <p:ph type="title"/>
          </p:nvPr>
        </p:nvSpPr>
        <p:spPr/>
        <p:txBody>
          <a:bodyPr/>
          <a:lstStyle/>
          <a:p>
            <a:r>
              <a:rPr lang="en-US" dirty="0" smtClean="0"/>
              <a:t>Common BA Session?  </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131170142"/>
              </p:ext>
            </p:extLst>
          </p:nvPr>
        </p:nvGraphicFramePr>
        <p:xfrm>
          <a:off x="2438400" y="3352800"/>
          <a:ext cx="4375150" cy="2849563"/>
        </p:xfrm>
        <a:graphic>
          <a:graphicData uri="http://schemas.openxmlformats.org/presentationml/2006/ole">
            <mc:AlternateContent xmlns:mc="http://schemas.openxmlformats.org/markup-compatibility/2006">
              <mc:Choice xmlns:v="urn:schemas-microsoft-com:vml" Requires="v">
                <p:oleObj spid="_x0000_s5140" name="Visio" r:id="rId3" imgW="4984012" imgH="3245708" progId="Visio.Drawing.11">
                  <p:embed/>
                </p:oleObj>
              </mc:Choice>
              <mc:Fallback>
                <p:oleObj name="Visio" r:id="rId3" imgW="4984012" imgH="324570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352800"/>
                        <a:ext cx="43751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96043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342900" lvl="1" indent="-342900">
              <a:buFontTx/>
              <a:buChar char="•"/>
            </a:pPr>
            <a:r>
              <a:rPr lang="en-US" sz="1800" b="1" dirty="0" smtClean="0">
                <a:ea typeface="+mn-ea"/>
                <a:cs typeface="+mn-cs"/>
              </a:rPr>
              <a:t>Define an architecture that supports the benefits of the MLO operation while accommodating different implementation choices</a:t>
            </a:r>
          </a:p>
          <a:p>
            <a:pPr lvl="1">
              <a:buFontTx/>
              <a:buChar char="–"/>
            </a:pPr>
            <a:r>
              <a:rPr lang="en-US" sz="1800" dirty="0" smtClean="0"/>
              <a:t>TX: Packet flow is split between links somewhere between the MAC SAP and the WM</a:t>
            </a:r>
          </a:p>
          <a:p>
            <a:pPr lvl="1">
              <a:buFontTx/>
              <a:buChar char="–"/>
            </a:pPr>
            <a:r>
              <a:rPr lang="en-US" sz="1800" dirty="0" smtClean="0"/>
              <a:t>RX: Packet flow from different links is merged somewhere between the antenna and the MAC SAP</a:t>
            </a:r>
          </a:p>
          <a:p>
            <a:pPr lvl="1">
              <a:buFontTx/>
              <a:buChar char="–"/>
            </a:pPr>
            <a:r>
              <a:rPr lang="en-US" sz="1800" dirty="0" smtClean="0"/>
              <a:t>Desire a protocol that allows packet flow split location to be an implementation choice</a:t>
            </a:r>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Proposal</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5508594"/>
            <a:ext cx="7772400" cy="595344"/>
          </a:xfrm>
        </p:spPr>
        <p:txBody>
          <a:bodyPr/>
          <a:lstStyle/>
          <a:p>
            <a:r>
              <a:rPr lang="en-US" dirty="0" smtClean="0"/>
              <a:t>Low split</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Low MAC MLLE Link Split</a:t>
            </a:r>
            <a:endParaRPr lang="en-US" dirty="0"/>
          </a:p>
        </p:txBody>
      </p:sp>
      <p:sp>
        <p:nvSpPr>
          <p:cNvPr id="9" name="Rectangle 8"/>
          <p:cNvSpPr/>
          <p:nvPr/>
        </p:nvSpPr>
        <p:spPr bwMode="auto">
          <a:xfrm>
            <a:off x="15240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EDCA0</a:t>
            </a:r>
          </a:p>
        </p:txBody>
      </p:sp>
      <p:sp>
        <p:nvSpPr>
          <p:cNvPr id="10" name="Rectangle 9"/>
          <p:cNvSpPr/>
          <p:nvPr/>
        </p:nvSpPr>
        <p:spPr bwMode="auto">
          <a:xfrm>
            <a:off x="25146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EDCA1</a:t>
            </a:r>
          </a:p>
        </p:txBody>
      </p:sp>
      <p:sp>
        <p:nvSpPr>
          <p:cNvPr id="11" name="Rectangle 10"/>
          <p:cNvSpPr/>
          <p:nvPr/>
        </p:nvSpPr>
        <p:spPr bwMode="auto">
          <a:xfrm>
            <a:off x="15240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PHY0</a:t>
            </a:r>
          </a:p>
        </p:txBody>
      </p:sp>
      <p:sp>
        <p:nvSpPr>
          <p:cNvPr id="12" name="Rectangle 11"/>
          <p:cNvSpPr/>
          <p:nvPr/>
        </p:nvSpPr>
        <p:spPr bwMode="auto">
          <a:xfrm>
            <a:off x="25146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PHY1</a:t>
            </a:r>
          </a:p>
        </p:txBody>
      </p:sp>
      <p:cxnSp>
        <p:nvCxnSpPr>
          <p:cNvPr id="14" name="Straight Arrow Connector 13"/>
          <p:cNvCxnSpPr>
            <a:stCxn id="62" idx="2"/>
            <a:endCxn id="9" idx="0"/>
          </p:cNvCxnSpPr>
          <p:nvPr/>
        </p:nvCxnSpPr>
        <p:spPr bwMode="auto">
          <a:xfrm flipH="1">
            <a:off x="1943100" y="3688743"/>
            <a:ext cx="533400" cy="34985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5" name="Straight Arrow Connector 14"/>
          <p:cNvCxnSpPr>
            <a:stCxn id="62" idx="2"/>
            <a:endCxn id="10" idx="0"/>
          </p:cNvCxnSpPr>
          <p:nvPr/>
        </p:nvCxnSpPr>
        <p:spPr bwMode="auto">
          <a:xfrm>
            <a:off x="2476500" y="3688743"/>
            <a:ext cx="457200" cy="34985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Rectangle 17"/>
          <p:cNvSpPr/>
          <p:nvPr/>
        </p:nvSpPr>
        <p:spPr bwMode="auto">
          <a:xfrm>
            <a:off x="5638801" y="2438400"/>
            <a:ext cx="838200" cy="88491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R</a:t>
            </a:r>
            <a:r>
              <a:rPr kumimoji="0" lang="en-US" sz="1050" b="0" i="0" u="none" strike="noStrike" cap="none" normalizeH="0" baseline="0" dirty="0" smtClean="0">
                <a:ln>
                  <a:noFill/>
                </a:ln>
                <a:solidFill>
                  <a:schemeClr val="tx1"/>
                </a:solidFill>
                <a:effectLst/>
              </a:rPr>
              <a:t>X</a:t>
            </a:r>
          </a:p>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DEFRAG</a:t>
            </a:r>
            <a:endParaRPr kumimoji="0" lang="en-US" sz="1050" b="0" i="0" u="none" strike="noStrike" cap="none" normalizeH="0" baseline="0" dirty="0" smtClean="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DEAGG</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dirty="0" smtClean="0">
                <a:ln>
                  <a:noFill/>
                </a:ln>
                <a:solidFill>
                  <a:schemeClr val="tx1"/>
                </a:solidFill>
                <a:effectLst/>
              </a:rPr>
              <a:t>REORDER</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EDCA0</a:t>
            </a:r>
          </a:p>
        </p:txBody>
      </p:sp>
      <p:sp>
        <p:nvSpPr>
          <p:cNvPr id="20" name="Rectangle 19"/>
          <p:cNvSpPr/>
          <p:nvPr/>
        </p:nvSpPr>
        <p:spPr bwMode="auto">
          <a:xfrm>
            <a:off x="60960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EDCA1</a:t>
            </a:r>
          </a:p>
        </p:txBody>
      </p:sp>
      <p:sp>
        <p:nvSpPr>
          <p:cNvPr id="21" name="Rectangle 20"/>
          <p:cNvSpPr/>
          <p:nvPr/>
        </p:nvSpPr>
        <p:spPr bwMode="auto">
          <a:xfrm>
            <a:off x="51054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PHY0</a:t>
            </a:r>
          </a:p>
        </p:txBody>
      </p:sp>
      <p:sp>
        <p:nvSpPr>
          <p:cNvPr id="22" name="Rectangle 21"/>
          <p:cNvSpPr/>
          <p:nvPr/>
        </p:nvSpPr>
        <p:spPr bwMode="auto">
          <a:xfrm>
            <a:off x="60960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PHY1</a:t>
            </a:r>
          </a:p>
        </p:txBody>
      </p:sp>
      <p:cxnSp>
        <p:nvCxnSpPr>
          <p:cNvPr id="23" name="Straight Arrow Connector 22"/>
          <p:cNvCxnSpPr>
            <a:stCxn id="67" idx="2"/>
            <a:endCxn id="19" idx="0"/>
          </p:cNvCxnSpPr>
          <p:nvPr/>
        </p:nvCxnSpPr>
        <p:spPr bwMode="auto">
          <a:xfrm flipH="1">
            <a:off x="5524500" y="3583057"/>
            <a:ext cx="533400" cy="45554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4" name="Straight Arrow Connector 23"/>
          <p:cNvCxnSpPr>
            <a:stCxn id="67" idx="2"/>
            <a:endCxn id="20" idx="0"/>
          </p:cNvCxnSpPr>
          <p:nvPr/>
        </p:nvCxnSpPr>
        <p:spPr bwMode="auto">
          <a:xfrm>
            <a:off x="6057900" y="3583057"/>
            <a:ext cx="457200" cy="455544"/>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29" name="Rectangle 28"/>
          <p:cNvSpPr/>
          <p:nvPr/>
        </p:nvSpPr>
        <p:spPr bwMode="auto">
          <a:xfrm>
            <a:off x="2057400" y="1981200"/>
            <a:ext cx="838200" cy="2286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Times New Roman" pitchFamily="18" charset="0"/>
              </a:rPr>
              <a:t>MAC SAP</a:t>
            </a:r>
          </a:p>
        </p:txBody>
      </p:sp>
      <p:sp>
        <p:nvSpPr>
          <p:cNvPr id="30" name="Rectangle 29"/>
          <p:cNvSpPr/>
          <p:nvPr/>
        </p:nvSpPr>
        <p:spPr bwMode="auto">
          <a:xfrm>
            <a:off x="5638800" y="1981200"/>
            <a:ext cx="838200" cy="228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Times New Roman" pitchFamily="18" charset="0"/>
              </a:rPr>
              <a:t>MAC SAP</a:t>
            </a:r>
          </a:p>
        </p:txBody>
      </p:sp>
      <p:sp>
        <p:nvSpPr>
          <p:cNvPr id="31" name="Right Arrow 30"/>
          <p:cNvSpPr/>
          <p:nvPr/>
        </p:nvSpPr>
        <p:spPr bwMode="auto">
          <a:xfrm>
            <a:off x="1943100" y="5029201"/>
            <a:ext cx="3581400"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ight Arrow 35"/>
          <p:cNvSpPr/>
          <p:nvPr/>
        </p:nvSpPr>
        <p:spPr bwMode="auto">
          <a:xfrm rot="5400000">
            <a:off x="1715660" y="4762503"/>
            <a:ext cx="457199"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ight Arrow 36"/>
          <p:cNvSpPr/>
          <p:nvPr/>
        </p:nvSpPr>
        <p:spPr bwMode="auto">
          <a:xfrm rot="16200000">
            <a:off x="5285134" y="4789834"/>
            <a:ext cx="478733"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ight Arrow 37"/>
          <p:cNvSpPr/>
          <p:nvPr/>
        </p:nvSpPr>
        <p:spPr bwMode="auto">
          <a:xfrm>
            <a:off x="2895600" y="5356195"/>
            <a:ext cx="3581400"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ight Arrow 38"/>
          <p:cNvSpPr/>
          <p:nvPr/>
        </p:nvSpPr>
        <p:spPr bwMode="auto">
          <a:xfrm rot="5400000">
            <a:off x="2512946" y="4934284"/>
            <a:ext cx="767628"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ight Arrow 39"/>
          <p:cNvSpPr/>
          <p:nvPr/>
        </p:nvSpPr>
        <p:spPr bwMode="auto">
          <a:xfrm rot="16200000">
            <a:off x="6075109" y="4954303"/>
            <a:ext cx="803784"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1137628" y="1981199"/>
            <a:ext cx="806631" cy="276999"/>
          </a:xfrm>
          <a:prstGeom prst="rect">
            <a:avLst/>
          </a:prstGeom>
          <a:noFill/>
        </p:spPr>
        <p:txBody>
          <a:bodyPr wrap="none" rtlCol="0">
            <a:spAutoFit/>
          </a:bodyPr>
          <a:lstStyle/>
          <a:p>
            <a:r>
              <a:rPr lang="en-US" dirty="0" smtClean="0">
                <a:solidFill>
                  <a:srgbClr val="FF0000"/>
                </a:solidFill>
              </a:rPr>
              <a:t>ADDR_A</a:t>
            </a:r>
            <a:endParaRPr lang="en-US" dirty="0">
              <a:solidFill>
                <a:srgbClr val="FF0000"/>
              </a:solidFill>
            </a:endParaRPr>
          </a:p>
        </p:txBody>
      </p:sp>
      <p:sp>
        <p:nvSpPr>
          <p:cNvPr id="42" name="TextBox 41"/>
          <p:cNvSpPr txBox="1"/>
          <p:nvPr/>
        </p:nvSpPr>
        <p:spPr>
          <a:xfrm>
            <a:off x="506588" y="4038601"/>
            <a:ext cx="798617" cy="276999"/>
          </a:xfrm>
          <a:prstGeom prst="rect">
            <a:avLst/>
          </a:prstGeom>
          <a:noFill/>
        </p:spPr>
        <p:txBody>
          <a:bodyPr wrap="none" rtlCol="0">
            <a:spAutoFit/>
          </a:bodyPr>
          <a:lstStyle/>
          <a:p>
            <a:r>
              <a:rPr lang="en-US" dirty="0" smtClean="0">
                <a:solidFill>
                  <a:srgbClr val="FF0000"/>
                </a:solidFill>
              </a:rPr>
              <a:t>ADDR_B</a:t>
            </a:r>
            <a:endParaRPr lang="en-US" dirty="0">
              <a:solidFill>
                <a:srgbClr val="FF0000"/>
              </a:solidFill>
            </a:endParaRPr>
          </a:p>
        </p:txBody>
      </p:sp>
      <p:sp>
        <p:nvSpPr>
          <p:cNvPr id="43" name="TextBox 42"/>
          <p:cNvSpPr txBox="1"/>
          <p:nvPr/>
        </p:nvSpPr>
        <p:spPr>
          <a:xfrm>
            <a:off x="3505200" y="4038600"/>
            <a:ext cx="798617" cy="276999"/>
          </a:xfrm>
          <a:prstGeom prst="rect">
            <a:avLst/>
          </a:prstGeom>
          <a:noFill/>
        </p:spPr>
        <p:txBody>
          <a:bodyPr wrap="none" rtlCol="0">
            <a:spAutoFit/>
          </a:bodyPr>
          <a:lstStyle/>
          <a:p>
            <a:r>
              <a:rPr lang="en-US" dirty="0" smtClean="0">
                <a:solidFill>
                  <a:srgbClr val="FF0000"/>
                </a:solidFill>
              </a:rPr>
              <a:t>ADDR_C</a:t>
            </a:r>
            <a:endParaRPr lang="en-US" dirty="0">
              <a:solidFill>
                <a:srgbClr val="FF0000"/>
              </a:solidFill>
            </a:endParaRPr>
          </a:p>
        </p:txBody>
      </p:sp>
      <p:sp>
        <p:nvSpPr>
          <p:cNvPr id="44" name="TextBox 43"/>
          <p:cNvSpPr txBox="1"/>
          <p:nvPr/>
        </p:nvSpPr>
        <p:spPr>
          <a:xfrm>
            <a:off x="4306783" y="4038601"/>
            <a:ext cx="806631" cy="276999"/>
          </a:xfrm>
          <a:prstGeom prst="rect">
            <a:avLst/>
          </a:prstGeom>
          <a:noFill/>
        </p:spPr>
        <p:txBody>
          <a:bodyPr wrap="none" rtlCol="0">
            <a:spAutoFit/>
          </a:bodyPr>
          <a:lstStyle/>
          <a:p>
            <a:r>
              <a:rPr lang="en-US" dirty="0" smtClean="0">
                <a:solidFill>
                  <a:srgbClr val="FF0000"/>
                </a:solidFill>
              </a:rPr>
              <a:t>ADDR_Y</a:t>
            </a:r>
            <a:endParaRPr lang="en-US" dirty="0">
              <a:solidFill>
                <a:srgbClr val="FF0000"/>
              </a:solidFill>
            </a:endParaRPr>
          </a:p>
        </p:txBody>
      </p:sp>
      <p:sp>
        <p:nvSpPr>
          <p:cNvPr id="45" name="TextBox 44"/>
          <p:cNvSpPr txBox="1"/>
          <p:nvPr/>
        </p:nvSpPr>
        <p:spPr>
          <a:xfrm>
            <a:off x="7041969" y="4038601"/>
            <a:ext cx="790601" cy="276999"/>
          </a:xfrm>
          <a:prstGeom prst="rect">
            <a:avLst/>
          </a:prstGeom>
          <a:noFill/>
        </p:spPr>
        <p:txBody>
          <a:bodyPr wrap="none" rtlCol="0">
            <a:spAutoFit/>
          </a:bodyPr>
          <a:lstStyle/>
          <a:p>
            <a:r>
              <a:rPr lang="en-US" dirty="0" smtClean="0">
                <a:solidFill>
                  <a:srgbClr val="FF0000"/>
                </a:solidFill>
              </a:rPr>
              <a:t>ADDR_Z</a:t>
            </a:r>
            <a:endParaRPr lang="en-US" dirty="0">
              <a:solidFill>
                <a:srgbClr val="FF0000"/>
              </a:solidFill>
            </a:endParaRPr>
          </a:p>
        </p:txBody>
      </p:sp>
      <p:sp>
        <p:nvSpPr>
          <p:cNvPr id="46" name="TextBox 45"/>
          <p:cNvSpPr txBox="1"/>
          <p:nvPr/>
        </p:nvSpPr>
        <p:spPr>
          <a:xfrm>
            <a:off x="6629400" y="1981200"/>
            <a:ext cx="806631" cy="276999"/>
          </a:xfrm>
          <a:prstGeom prst="rect">
            <a:avLst/>
          </a:prstGeom>
          <a:noFill/>
        </p:spPr>
        <p:txBody>
          <a:bodyPr wrap="none" rtlCol="0">
            <a:spAutoFit/>
          </a:bodyPr>
          <a:lstStyle/>
          <a:p>
            <a:r>
              <a:rPr lang="en-US" dirty="0" smtClean="0">
                <a:solidFill>
                  <a:srgbClr val="FF0000"/>
                </a:solidFill>
              </a:rPr>
              <a:t>ADDR_X</a:t>
            </a:r>
            <a:endParaRPr lang="en-US" dirty="0">
              <a:solidFill>
                <a:srgbClr val="FF0000"/>
              </a:solidFill>
            </a:endParaRPr>
          </a:p>
        </p:txBody>
      </p:sp>
      <p:sp>
        <p:nvSpPr>
          <p:cNvPr id="50" name="Rectangle 49"/>
          <p:cNvSpPr/>
          <p:nvPr/>
        </p:nvSpPr>
        <p:spPr bwMode="auto">
          <a:xfrm>
            <a:off x="2057400" y="2438400"/>
            <a:ext cx="838200" cy="2667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AMSDU</a:t>
            </a:r>
          </a:p>
        </p:txBody>
      </p:sp>
      <p:sp>
        <p:nvSpPr>
          <p:cNvPr id="53" name="Rectangle 52"/>
          <p:cNvSpPr/>
          <p:nvPr/>
        </p:nvSpPr>
        <p:spPr bwMode="auto">
          <a:xfrm>
            <a:off x="2057400" y="2964843"/>
            <a:ext cx="838200" cy="2286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AMPDU</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4" name="Rectangle 53"/>
          <p:cNvSpPr/>
          <p:nvPr/>
        </p:nvSpPr>
        <p:spPr bwMode="auto">
          <a:xfrm>
            <a:off x="2057400" y="2705100"/>
            <a:ext cx="838200" cy="259743"/>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MACSEQ</a:t>
            </a:r>
          </a:p>
        </p:txBody>
      </p:sp>
      <p:sp>
        <p:nvSpPr>
          <p:cNvPr id="55" name="Rectangle 54"/>
          <p:cNvSpPr/>
          <p:nvPr/>
        </p:nvSpPr>
        <p:spPr bwMode="auto">
          <a:xfrm>
            <a:off x="2058560" y="3193443"/>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FRAG</a:t>
            </a:r>
          </a:p>
        </p:txBody>
      </p:sp>
      <p:sp>
        <p:nvSpPr>
          <p:cNvPr id="62" name="Rectangle 61"/>
          <p:cNvSpPr/>
          <p:nvPr/>
        </p:nvSpPr>
        <p:spPr bwMode="auto">
          <a:xfrm>
            <a:off x="2057400" y="3429000"/>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sp>
        <p:nvSpPr>
          <p:cNvPr id="67" name="Rectangle 66"/>
          <p:cNvSpPr/>
          <p:nvPr/>
        </p:nvSpPr>
        <p:spPr bwMode="auto">
          <a:xfrm>
            <a:off x="5638800" y="3323314"/>
            <a:ext cx="838200" cy="25974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sp>
        <p:nvSpPr>
          <p:cNvPr id="47" name="TextBox 46"/>
          <p:cNvSpPr txBox="1"/>
          <p:nvPr/>
        </p:nvSpPr>
        <p:spPr>
          <a:xfrm>
            <a:off x="2071078" y="1704201"/>
            <a:ext cx="824522" cy="276999"/>
          </a:xfrm>
          <a:prstGeom prst="rect">
            <a:avLst/>
          </a:prstGeom>
          <a:noFill/>
        </p:spPr>
        <p:txBody>
          <a:bodyPr wrap="square" rtlCol="0">
            <a:spAutoFit/>
          </a:bodyPr>
          <a:lstStyle/>
          <a:p>
            <a:pPr algn="ctr"/>
            <a:r>
              <a:rPr lang="en-US" b="1" dirty="0" smtClean="0"/>
              <a:t>TX</a:t>
            </a:r>
            <a:endParaRPr lang="en-US" b="1" dirty="0"/>
          </a:p>
        </p:txBody>
      </p:sp>
      <p:sp>
        <p:nvSpPr>
          <p:cNvPr id="48" name="TextBox 47"/>
          <p:cNvSpPr txBox="1"/>
          <p:nvPr/>
        </p:nvSpPr>
        <p:spPr>
          <a:xfrm>
            <a:off x="5645639" y="1712951"/>
            <a:ext cx="824522" cy="276999"/>
          </a:xfrm>
          <a:prstGeom prst="rect">
            <a:avLst/>
          </a:prstGeom>
          <a:noFill/>
        </p:spPr>
        <p:txBody>
          <a:bodyPr wrap="square" rtlCol="0">
            <a:spAutoFit/>
          </a:bodyPr>
          <a:lstStyle/>
          <a:p>
            <a:pPr algn="ctr"/>
            <a:r>
              <a:rPr lang="en-US" b="1" dirty="0"/>
              <a:t>R</a:t>
            </a:r>
            <a:r>
              <a:rPr lang="en-US" b="1" dirty="0" smtClean="0"/>
              <a:t>X</a:t>
            </a:r>
            <a:endParaRPr lang="en-US" b="1" dirty="0"/>
          </a:p>
        </p:txBody>
      </p:sp>
    </p:spTree>
    <p:extLst>
      <p:ext uri="{BB962C8B-B14F-4D97-AF65-F5344CB8AC3E}">
        <p14:creationId xmlns:p14="http://schemas.microsoft.com/office/powerpoint/2010/main" val="2394966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5508594"/>
            <a:ext cx="7772400" cy="595344"/>
          </a:xfrm>
        </p:spPr>
        <p:txBody>
          <a:bodyPr/>
          <a:lstStyle/>
          <a:p>
            <a:r>
              <a:rPr lang="en-US" dirty="0" smtClean="0"/>
              <a:t>High split</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High MAC </a:t>
            </a:r>
            <a:r>
              <a:rPr lang="en-US" dirty="0"/>
              <a:t>MLLE Link </a:t>
            </a:r>
            <a:r>
              <a:rPr lang="en-US" dirty="0" smtClean="0"/>
              <a:t>Split</a:t>
            </a:r>
            <a:endParaRPr lang="en-US" dirty="0"/>
          </a:p>
        </p:txBody>
      </p:sp>
      <p:sp>
        <p:nvSpPr>
          <p:cNvPr id="9" name="Rectangle 8"/>
          <p:cNvSpPr/>
          <p:nvPr/>
        </p:nvSpPr>
        <p:spPr bwMode="auto">
          <a:xfrm>
            <a:off x="15240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EDCA0</a:t>
            </a:r>
          </a:p>
        </p:txBody>
      </p:sp>
      <p:sp>
        <p:nvSpPr>
          <p:cNvPr id="10" name="Rectangle 9"/>
          <p:cNvSpPr/>
          <p:nvPr/>
        </p:nvSpPr>
        <p:spPr bwMode="auto">
          <a:xfrm>
            <a:off x="25146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EDCA1</a:t>
            </a:r>
          </a:p>
        </p:txBody>
      </p:sp>
      <p:sp>
        <p:nvSpPr>
          <p:cNvPr id="11" name="Rectangle 10"/>
          <p:cNvSpPr/>
          <p:nvPr/>
        </p:nvSpPr>
        <p:spPr bwMode="auto">
          <a:xfrm>
            <a:off x="15240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PHY0</a:t>
            </a:r>
          </a:p>
        </p:txBody>
      </p:sp>
      <p:sp>
        <p:nvSpPr>
          <p:cNvPr id="12" name="Rectangle 11"/>
          <p:cNvSpPr/>
          <p:nvPr/>
        </p:nvSpPr>
        <p:spPr bwMode="auto">
          <a:xfrm>
            <a:off x="25146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PHY1</a:t>
            </a:r>
          </a:p>
        </p:txBody>
      </p:sp>
      <p:sp>
        <p:nvSpPr>
          <p:cNvPr id="18" name="Rectangle 17"/>
          <p:cNvSpPr/>
          <p:nvPr/>
        </p:nvSpPr>
        <p:spPr bwMode="auto">
          <a:xfrm>
            <a:off x="5638801" y="2438399"/>
            <a:ext cx="838200" cy="62517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r>
              <a:rPr kumimoji="0" lang="en-US" sz="900" b="0" i="0" u="none" strike="noStrike" cap="none" normalizeH="0" baseline="0" dirty="0" smtClean="0">
                <a:ln>
                  <a:noFill/>
                </a:ln>
                <a:solidFill>
                  <a:schemeClr val="tx1"/>
                </a:solidFill>
                <a:effectLst/>
              </a:rPr>
              <a:t>X</a:t>
            </a:r>
          </a:p>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DEFRAG</a:t>
            </a:r>
            <a:endParaRPr kumimoji="0" lang="en-US" sz="900" b="0" i="0" u="none" strike="noStrike" cap="none" normalizeH="0" baseline="0" dirty="0" smtClean="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DEAGG</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dirty="0" smtClean="0">
                <a:ln>
                  <a:noFill/>
                </a:ln>
                <a:solidFill>
                  <a:schemeClr val="tx1"/>
                </a:solidFill>
                <a:effectLst/>
              </a:rPr>
              <a:t>REORDER</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EDCA0</a:t>
            </a:r>
          </a:p>
        </p:txBody>
      </p:sp>
      <p:sp>
        <p:nvSpPr>
          <p:cNvPr id="20" name="Rectangle 19"/>
          <p:cNvSpPr/>
          <p:nvPr/>
        </p:nvSpPr>
        <p:spPr bwMode="auto">
          <a:xfrm>
            <a:off x="6096000" y="4038601"/>
            <a:ext cx="838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EDCA1</a:t>
            </a:r>
          </a:p>
        </p:txBody>
      </p:sp>
      <p:sp>
        <p:nvSpPr>
          <p:cNvPr id="21" name="Rectangle 20"/>
          <p:cNvSpPr/>
          <p:nvPr/>
        </p:nvSpPr>
        <p:spPr bwMode="auto">
          <a:xfrm>
            <a:off x="51054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PHY0</a:t>
            </a:r>
          </a:p>
        </p:txBody>
      </p:sp>
      <p:sp>
        <p:nvSpPr>
          <p:cNvPr id="22" name="Rectangle 21"/>
          <p:cNvSpPr/>
          <p:nvPr/>
        </p:nvSpPr>
        <p:spPr bwMode="auto">
          <a:xfrm>
            <a:off x="6096000" y="4419601"/>
            <a:ext cx="838200" cy="2286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PHY1</a:t>
            </a:r>
          </a:p>
        </p:txBody>
      </p:sp>
      <p:sp>
        <p:nvSpPr>
          <p:cNvPr id="29" name="Rectangle 28"/>
          <p:cNvSpPr/>
          <p:nvPr/>
        </p:nvSpPr>
        <p:spPr bwMode="auto">
          <a:xfrm>
            <a:off x="2057400" y="1981200"/>
            <a:ext cx="838200" cy="2286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Times New Roman" pitchFamily="18" charset="0"/>
              </a:rPr>
              <a:t>MAC SAP</a:t>
            </a:r>
          </a:p>
        </p:txBody>
      </p:sp>
      <p:sp>
        <p:nvSpPr>
          <p:cNvPr id="30" name="Rectangle 29"/>
          <p:cNvSpPr/>
          <p:nvPr/>
        </p:nvSpPr>
        <p:spPr bwMode="auto">
          <a:xfrm>
            <a:off x="5638800" y="1981200"/>
            <a:ext cx="838200" cy="228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Times New Roman" pitchFamily="18" charset="0"/>
              </a:rPr>
              <a:t>MAC SAP</a:t>
            </a:r>
          </a:p>
        </p:txBody>
      </p:sp>
      <p:sp>
        <p:nvSpPr>
          <p:cNvPr id="31" name="Right Arrow 30"/>
          <p:cNvSpPr/>
          <p:nvPr/>
        </p:nvSpPr>
        <p:spPr bwMode="auto">
          <a:xfrm>
            <a:off x="1943100" y="5029201"/>
            <a:ext cx="3581400"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ight Arrow 35"/>
          <p:cNvSpPr/>
          <p:nvPr/>
        </p:nvSpPr>
        <p:spPr bwMode="auto">
          <a:xfrm rot="5400000">
            <a:off x="1715660" y="4762503"/>
            <a:ext cx="457199"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ight Arrow 36"/>
          <p:cNvSpPr/>
          <p:nvPr/>
        </p:nvSpPr>
        <p:spPr bwMode="auto">
          <a:xfrm rot="16200000">
            <a:off x="5285134" y="4789834"/>
            <a:ext cx="478733"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ight Arrow 37"/>
          <p:cNvSpPr/>
          <p:nvPr/>
        </p:nvSpPr>
        <p:spPr bwMode="auto">
          <a:xfrm>
            <a:off x="2895600" y="5356195"/>
            <a:ext cx="3581400"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ight Arrow 38"/>
          <p:cNvSpPr/>
          <p:nvPr/>
        </p:nvSpPr>
        <p:spPr bwMode="auto">
          <a:xfrm rot="5400000">
            <a:off x="2512946" y="4934284"/>
            <a:ext cx="767628"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ight Arrow 39"/>
          <p:cNvSpPr/>
          <p:nvPr/>
        </p:nvSpPr>
        <p:spPr bwMode="auto">
          <a:xfrm rot="16200000">
            <a:off x="6075109" y="4954303"/>
            <a:ext cx="803784" cy="2286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1137628" y="1981199"/>
            <a:ext cx="806631" cy="276999"/>
          </a:xfrm>
          <a:prstGeom prst="rect">
            <a:avLst/>
          </a:prstGeom>
          <a:noFill/>
        </p:spPr>
        <p:txBody>
          <a:bodyPr wrap="none" rtlCol="0">
            <a:spAutoFit/>
          </a:bodyPr>
          <a:lstStyle/>
          <a:p>
            <a:r>
              <a:rPr lang="en-US" dirty="0" smtClean="0">
                <a:solidFill>
                  <a:srgbClr val="FF0000"/>
                </a:solidFill>
              </a:rPr>
              <a:t>ADDR_A</a:t>
            </a:r>
            <a:endParaRPr lang="en-US" dirty="0">
              <a:solidFill>
                <a:srgbClr val="FF0000"/>
              </a:solidFill>
            </a:endParaRPr>
          </a:p>
        </p:txBody>
      </p:sp>
      <p:sp>
        <p:nvSpPr>
          <p:cNvPr id="42" name="TextBox 41"/>
          <p:cNvSpPr txBox="1"/>
          <p:nvPr/>
        </p:nvSpPr>
        <p:spPr>
          <a:xfrm>
            <a:off x="506588" y="4038601"/>
            <a:ext cx="798617" cy="276999"/>
          </a:xfrm>
          <a:prstGeom prst="rect">
            <a:avLst/>
          </a:prstGeom>
          <a:noFill/>
        </p:spPr>
        <p:txBody>
          <a:bodyPr wrap="none" rtlCol="0">
            <a:spAutoFit/>
          </a:bodyPr>
          <a:lstStyle/>
          <a:p>
            <a:r>
              <a:rPr lang="en-US" dirty="0" smtClean="0">
                <a:solidFill>
                  <a:srgbClr val="FF0000"/>
                </a:solidFill>
              </a:rPr>
              <a:t>ADDR_B</a:t>
            </a:r>
            <a:endParaRPr lang="en-US" dirty="0">
              <a:solidFill>
                <a:srgbClr val="FF0000"/>
              </a:solidFill>
            </a:endParaRPr>
          </a:p>
        </p:txBody>
      </p:sp>
      <p:sp>
        <p:nvSpPr>
          <p:cNvPr id="43" name="TextBox 42"/>
          <p:cNvSpPr txBox="1"/>
          <p:nvPr/>
        </p:nvSpPr>
        <p:spPr>
          <a:xfrm>
            <a:off x="3505200" y="4038600"/>
            <a:ext cx="798617" cy="276999"/>
          </a:xfrm>
          <a:prstGeom prst="rect">
            <a:avLst/>
          </a:prstGeom>
          <a:noFill/>
        </p:spPr>
        <p:txBody>
          <a:bodyPr wrap="none" rtlCol="0">
            <a:spAutoFit/>
          </a:bodyPr>
          <a:lstStyle/>
          <a:p>
            <a:r>
              <a:rPr lang="en-US" dirty="0" smtClean="0">
                <a:solidFill>
                  <a:srgbClr val="FF0000"/>
                </a:solidFill>
              </a:rPr>
              <a:t>ADDR_C</a:t>
            </a:r>
            <a:endParaRPr lang="en-US" dirty="0">
              <a:solidFill>
                <a:srgbClr val="FF0000"/>
              </a:solidFill>
            </a:endParaRPr>
          </a:p>
        </p:txBody>
      </p:sp>
      <p:sp>
        <p:nvSpPr>
          <p:cNvPr id="44" name="TextBox 43"/>
          <p:cNvSpPr txBox="1"/>
          <p:nvPr/>
        </p:nvSpPr>
        <p:spPr>
          <a:xfrm>
            <a:off x="4306783" y="4038601"/>
            <a:ext cx="806631" cy="276999"/>
          </a:xfrm>
          <a:prstGeom prst="rect">
            <a:avLst/>
          </a:prstGeom>
          <a:noFill/>
        </p:spPr>
        <p:txBody>
          <a:bodyPr wrap="none" rtlCol="0">
            <a:spAutoFit/>
          </a:bodyPr>
          <a:lstStyle/>
          <a:p>
            <a:r>
              <a:rPr lang="en-US" dirty="0" smtClean="0">
                <a:solidFill>
                  <a:srgbClr val="FF0000"/>
                </a:solidFill>
              </a:rPr>
              <a:t>ADDR_Y</a:t>
            </a:r>
            <a:endParaRPr lang="en-US" dirty="0">
              <a:solidFill>
                <a:srgbClr val="FF0000"/>
              </a:solidFill>
            </a:endParaRPr>
          </a:p>
        </p:txBody>
      </p:sp>
      <p:sp>
        <p:nvSpPr>
          <p:cNvPr id="45" name="TextBox 44"/>
          <p:cNvSpPr txBox="1"/>
          <p:nvPr/>
        </p:nvSpPr>
        <p:spPr>
          <a:xfrm>
            <a:off x="7041969" y="4038601"/>
            <a:ext cx="790601" cy="276999"/>
          </a:xfrm>
          <a:prstGeom prst="rect">
            <a:avLst/>
          </a:prstGeom>
          <a:noFill/>
        </p:spPr>
        <p:txBody>
          <a:bodyPr wrap="none" rtlCol="0">
            <a:spAutoFit/>
          </a:bodyPr>
          <a:lstStyle/>
          <a:p>
            <a:r>
              <a:rPr lang="en-US" dirty="0" smtClean="0">
                <a:solidFill>
                  <a:srgbClr val="FF0000"/>
                </a:solidFill>
              </a:rPr>
              <a:t>ADDR_Z</a:t>
            </a:r>
            <a:endParaRPr lang="en-US" dirty="0">
              <a:solidFill>
                <a:srgbClr val="FF0000"/>
              </a:solidFill>
            </a:endParaRPr>
          </a:p>
        </p:txBody>
      </p:sp>
      <p:sp>
        <p:nvSpPr>
          <p:cNvPr id="46" name="TextBox 45"/>
          <p:cNvSpPr txBox="1"/>
          <p:nvPr/>
        </p:nvSpPr>
        <p:spPr>
          <a:xfrm>
            <a:off x="6629400" y="1981200"/>
            <a:ext cx="806631" cy="276999"/>
          </a:xfrm>
          <a:prstGeom prst="rect">
            <a:avLst/>
          </a:prstGeom>
          <a:noFill/>
        </p:spPr>
        <p:txBody>
          <a:bodyPr wrap="none" rtlCol="0">
            <a:spAutoFit/>
          </a:bodyPr>
          <a:lstStyle/>
          <a:p>
            <a:r>
              <a:rPr lang="en-US" dirty="0" smtClean="0">
                <a:solidFill>
                  <a:srgbClr val="FF0000"/>
                </a:solidFill>
              </a:rPr>
              <a:t>ADDR_X</a:t>
            </a:r>
            <a:endParaRPr lang="en-US" dirty="0">
              <a:solidFill>
                <a:srgbClr val="FF0000"/>
              </a:solidFill>
            </a:endParaRPr>
          </a:p>
        </p:txBody>
      </p:sp>
      <p:sp>
        <p:nvSpPr>
          <p:cNvPr id="58" name="Rectangle 57"/>
          <p:cNvSpPr/>
          <p:nvPr/>
        </p:nvSpPr>
        <p:spPr bwMode="auto">
          <a:xfrm>
            <a:off x="2058560" y="2209800"/>
            <a:ext cx="838200" cy="259743"/>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MACSEQ</a:t>
            </a:r>
          </a:p>
        </p:txBody>
      </p:sp>
      <p:cxnSp>
        <p:nvCxnSpPr>
          <p:cNvPr id="66" name="Straight Arrow Connector 65"/>
          <p:cNvCxnSpPr>
            <a:endCxn id="71" idx="0"/>
          </p:cNvCxnSpPr>
          <p:nvPr/>
        </p:nvCxnSpPr>
        <p:spPr bwMode="auto">
          <a:xfrm flipH="1">
            <a:off x="5532514" y="3063570"/>
            <a:ext cx="525387" cy="21303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67" name="Straight Arrow Connector 66"/>
          <p:cNvCxnSpPr/>
          <p:nvPr/>
        </p:nvCxnSpPr>
        <p:spPr bwMode="auto">
          <a:xfrm>
            <a:off x="6515100" y="3810000"/>
            <a:ext cx="0" cy="22860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68" name="Rectangle 67"/>
          <p:cNvSpPr/>
          <p:nvPr/>
        </p:nvSpPr>
        <p:spPr bwMode="auto">
          <a:xfrm>
            <a:off x="6096000" y="3276600"/>
            <a:ext cx="838200" cy="266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R</a:t>
            </a:r>
            <a:r>
              <a:rPr kumimoji="0" lang="en-US" sz="1200" b="0" i="0" u="none" strike="noStrike" cap="none" normalizeH="0" baseline="0" dirty="0" smtClean="0">
                <a:ln>
                  <a:noFill/>
                </a:ln>
                <a:solidFill>
                  <a:schemeClr val="tx1"/>
                </a:solidFill>
                <a:effectLst/>
                <a:latin typeface="Times New Roman" pitchFamily="18" charset="0"/>
              </a:rPr>
              <a:t>X</a:t>
            </a:r>
            <a:r>
              <a:rPr kumimoji="0" lang="en-US" sz="1200" b="0" i="0" u="none" strike="noStrike" cap="none" normalizeH="0" dirty="0" smtClean="0">
                <a:ln>
                  <a:noFill/>
                </a:ln>
                <a:solidFill>
                  <a:schemeClr val="tx1"/>
                </a:solidFill>
                <a:effectLst/>
                <a:latin typeface="Times New Roman" pitchFamily="18" charset="0"/>
              </a:rPr>
              <a:t> FIFO</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69" name="Straight Arrow Connector 68"/>
          <p:cNvCxnSpPr>
            <a:endCxn id="68" idx="0"/>
          </p:cNvCxnSpPr>
          <p:nvPr/>
        </p:nvCxnSpPr>
        <p:spPr bwMode="auto">
          <a:xfrm>
            <a:off x="6057901" y="3063570"/>
            <a:ext cx="457199" cy="21303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70" name="Straight Arrow Connector 69"/>
          <p:cNvCxnSpPr/>
          <p:nvPr/>
        </p:nvCxnSpPr>
        <p:spPr bwMode="auto">
          <a:xfrm>
            <a:off x="5532514" y="3810000"/>
            <a:ext cx="0" cy="22860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71" name="Rectangle 70"/>
          <p:cNvSpPr/>
          <p:nvPr/>
        </p:nvSpPr>
        <p:spPr bwMode="auto">
          <a:xfrm>
            <a:off x="5113414" y="3276600"/>
            <a:ext cx="838200" cy="2667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R</a:t>
            </a:r>
            <a:r>
              <a:rPr kumimoji="0" lang="en-US" sz="1200" b="0" i="0" u="none" strike="noStrike" cap="none" normalizeH="0" baseline="0" dirty="0" smtClean="0">
                <a:ln>
                  <a:noFill/>
                </a:ln>
                <a:solidFill>
                  <a:schemeClr val="tx1"/>
                </a:solidFill>
                <a:effectLst/>
                <a:latin typeface="Times New Roman" pitchFamily="18" charset="0"/>
              </a:rPr>
              <a:t>X</a:t>
            </a:r>
            <a:r>
              <a:rPr kumimoji="0" lang="en-US" sz="1200" b="0" i="0" u="none" strike="noStrike" cap="none" normalizeH="0" dirty="0" smtClean="0">
                <a:ln>
                  <a:noFill/>
                </a:ln>
                <a:solidFill>
                  <a:schemeClr val="tx1"/>
                </a:solidFill>
                <a:effectLst/>
                <a:latin typeface="Times New Roman" pitchFamily="18" charset="0"/>
              </a:rPr>
              <a:t> FIFO</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Rectangle 71"/>
          <p:cNvSpPr/>
          <p:nvPr/>
        </p:nvSpPr>
        <p:spPr bwMode="auto">
          <a:xfrm>
            <a:off x="5113414" y="3543300"/>
            <a:ext cx="838200" cy="25974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sp>
        <p:nvSpPr>
          <p:cNvPr id="73" name="Rectangle 72"/>
          <p:cNvSpPr/>
          <p:nvPr/>
        </p:nvSpPr>
        <p:spPr bwMode="auto">
          <a:xfrm>
            <a:off x="6096000" y="3543299"/>
            <a:ext cx="838200" cy="25974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cxnSp>
        <p:nvCxnSpPr>
          <p:cNvPr id="74" name="Straight Arrow Connector 73"/>
          <p:cNvCxnSpPr>
            <a:stCxn id="84" idx="2"/>
          </p:cNvCxnSpPr>
          <p:nvPr/>
        </p:nvCxnSpPr>
        <p:spPr bwMode="auto">
          <a:xfrm>
            <a:off x="1943100" y="3688743"/>
            <a:ext cx="0" cy="34985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75" name="Rectangle 74"/>
          <p:cNvSpPr/>
          <p:nvPr/>
        </p:nvSpPr>
        <p:spPr bwMode="auto">
          <a:xfrm>
            <a:off x="1524000" y="2698142"/>
            <a:ext cx="838200" cy="2667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AMSDU</a:t>
            </a:r>
          </a:p>
        </p:txBody>
      </p:sp>
      <p:sp>
        <p:nvSpPr>
          <p:cNvPr id="76" name="Rectangle 75"/>
          <p:cNvSpPr/>
          <p:nvPr/>
        </p:nvSpPr>
        <p:spPr bwMode="auto">
          <a:xfrm>
            <a:off x="1524000" y="2964842"/>
            <a:ext cx="838200" cy="2286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AMPDU</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Rectangle 76"/>
          <p:cNvSpPr/>
          <p:nvPr/>
        </p:nvSpPr>
        <p:spPr bwMode="auto">
          <a:xfrm>
            <a:off x="1525160" y="3193442"/>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FRAG</a:t>
            </a:r>
          </a:p>
        </p:txBody>
      </p:sp>
      <p:sp>
        <p:nvSpPr>
          <p:cNvPr id="78" name="Rectangle 77"/>
          <p:cNvSpPr/>
          <p:nvPr/>
        </p:nvSpPr>
        <p:spPr bwMode="auto">
          <a:xfrm>
            <a:off x="2514600" y="2698142"/>
            <a:ext cx="838200" cy="2667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AMSDU</a:t>
            </a:r>
          </a:p>
        </p:txBody>
      </p:sp>
      <p:sp>
        <p:nvSpPr>
          <p:cNvPr id="79" name="Rectangle 78"/>
          <p:cNvSpPr/>
          <p:nvPr/>
        </p:nvSpPr>
        <p:spPr bwMode="auto">
          <a:xfrm>
            <a:off x="2514600" y="2964842"/>
            <a:ext cx="838200" cy="2286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AMPDU</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0" name="Rectangle 79"/>
          <p:cNvSpPr/>
          <p:nvPr/>
        </p:nvSpPr>
        <p:spPr bwMode="auto">
          <a:xfrm>
            <a:off x="2515760" y="3193442"/>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FRAG</a:t>
            </a:r>
          </a:p>
        </p:txBody>
      </p:sp>
      <p:cxnSp>
        <p:nvCxnSpPr>
          <p:cNvPr id="81" name="Straight Arrow Connector 80"/>
          <p:cNvCxnSpPr>
            <a:stCxn id="85" idx="2"/>
          </p:cNvCxnSpPr>
          <p:nvPr/>
        </p:nvCxnSpPr>
        <p:spPr bwMode="auto">
          <a:xfrm>
            <a:off x="2933700" y="3688743"/>
            <a:ext cx="0" cy="34985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82" name="Straight Arrow Connector 81"/>
          <p:cNvCxnSpPr>
            <a:endCxn id="75" idx="0"/>
          </p:cNvCxnSpPr>
          <p:nvPr/>
        </p:nvCxnSpPr>
        <p:spPr bwMode="auto">
          <a:xfrm flipH="1">
            <a:off x="1943100" y="2469543"/>
            <a:ext cx="534560" cy="2285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83" name="Straight Arrow Connector 82"/>
          <p:cNvCxnSpPr>
            <a:endCxn id="78" idx="0"/>
          </p:cNvCxnSpPr>
          <p:nvPr/>
        </p:nvCxnSpPr>
        <p:spPr bwMode="auto">
          <a:xfrm>
            <a:off x="2477660" y="2469543"/>
            <a:ext cx="456040" cy="2285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4" name="Rectangle 83"/>
          <p:cNvSpPr/>
          <p:nvPr/>
        </p:nvSpPr>
        <p:spPr bwMode="auto">
          <a:xfrm>
            <a:off x="1524000" y="3429000"/>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sp>
        <p:nvSpPr>
          <p:cNvPr id="85" name="Rectangle 84"/>
          <p:cNvSpPr/>
          <p:nvPr/>
        </p:nvSpPr>
        <p:spPr bwMode="auto">
          <a:xfrm>
            <a:off x="2514600" y="3429000"/>
            <a:ext cx="838200" cy="259743"/>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BACON</a:t>
            </a:r>
          </a:p>
        </p:txBody>
      </p:sp>
      <p:sp>
        <p:nvSpPr>
          <p:cNvPr id="51" name="TextBox 50"/>
          <p:cNvSpPr txBox="1"/>
          <p:nvPr/>
        </p:nvSpPr>
        <p:spPr>
          <a:xfrm>
            <a:off x="2071078" y="1704201"/>
            <a:ext cx="824522" cy="276999"/>
          </a:xfrm>
          <a:prstGeom prst="rect">
            <a:avLst/>
          </a:prstGeom>
          <a:noFill/>
        </p:spPr>
        <p:txBody>
          <a:bodyPr wrap="square" rtlCol="0">
            <a:spAutoFit/>
          </a:bodyPr>
          <a:lstStyle/>
          <a:p>
            <a:pPr algn="ctr"/>
            <a:r>
              <a:rPr lang="en-US" b="1" dirty="0" smtClean="0"/>
              <a:t>TX</a:t>
            </a:r>
            <a:endParaRPr lang="en-US" b="1" dirty="0"/>
          </a:p>
        </p:txBody>
      </p:sp>
      <p:sp>
        <p:nvSpPr>
          <p:cNvPr id="52" name="TextBox 51"/>
          <p:cNvSpPr txBox="1"/>
          <p:nvPr/>
        </p:nvSpPr>
        <p:spPr>
          <a:xfrm>
            <a:off x="5645639" y="1712951"/>
            <a:ext cx="824522" cy="276999"/>
          </a:xfrm>
          <a:prstGeom prst="rect">
            <a:avLst/>
          </a:prstGeom>
          <a:noFill/>
        </p:spPr>
        <p:txBody>
          <a:bodyPr wrap="square" rtlCol="0">
            <a:spAutoFit/>
          </a:bodyPr>
          <a:lstStyle/>
          <a:p>
            <a:pPr algn="ctr"/>
            <a:r>
              <a:rPr lang="en-US" b="1" dirty="0"/>
              <a:t>R</a:t>
            </a:r>
            <a:r>
              <a:rPr lang="en-US" b="1" dirty="0" smtClean="0"/>
              <a:t>X</a:t>
            </a:r>
            <a:endParaRPr lang="en-US" b="1" dirty="0"/>
          </a:p>
        </p:txBody>
      </p:sp>
    </p:spTree>
    <p:extLst>
      <p:ext uri="{BB962C8B-B14F-4D97-AF65-F5344CB8AC3E}">
        <p14:creationId xmlns:p14="http://schemas.microsoft.com/office/powerpoint/2010/main" val="236048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Requires some sequencing information</a:t>
            </a:r>
          </a:p>
          <a:p>
            <a:pPr lvl="1"/>
            <a:r>
              <a:rPr lang="en-US" dirty="0" smtClean="0"/>
              <a:t>If the split is above the MPDU, then the sequencing information needs to be generated on the TX side above the MPDU generation and carried up to the merge point on the RX side</a:t>
            </a:r>
          </a:p>
          <a:p>
            <a:pPr lvl="1"/>
            <a:r>
              <a:rPr lang="en-US" dirty="0" smtClean="0"/>
              <a:t>E.g. sequence value associated with MSDUs</a:t>
            </a:r>
          </a:p>
          <a:p>
            <a:pPr lvl="1"/>
            <a:r>
              <a:rPr lang="en-US" dirty="0" smtClean="0"/>
              <a:t>Maintain existing BA for MPDU sequencing</a:t>
            </a:r>
          </a:p>
          <a:p>
            <a:pPr lvl="1"/>
            <a:r>
              <a:rPr lang="en-US" dirty="0" smtClean="0"/>
              <a:t>Separate queue management</a:t>
            </a:r>
          </a:p>
          <a:p>
            <a:r>
              <a:rPr lang="en-US" dirty="0" smtClean="0"/>
              <a:t>Single BA or Multiple per-link BA</a:t>
            </a:r>
          </a:p>
          <a:p>
            <a:pPr lvl="1"/>
            <a:r>
              <a:rPr lang="en-US" dirty="0" smtClean="0"/>
              <a:t>Single BA might impose minor restrictions</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High MAC split</a:t>
            </a:r>
            <a:endParaRPr lang="en-US" dirty="0"/>
          </a:p>
        </p:txBody>
      </p:sp>
    </p:spTree>
    <p:extLst>
      <p:ext uri="{BB962C8B-B14F-4D97-AF65-F5344CB8AC3E}">
        <p14:creationId xmlns:p14="http://schemas.microsoft.com/office/powerpoint/2010/main" val="184630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a:t>
            </a:r>
            <a:r>
              <a:rPr lang="en-US" dirty="0" smtClean="0"/>
              <a:t>equires TX queue sharing</a:t>
            </a:r>
          </a:p>
          <a:p>
            <a:r>
              <a:rPr lang="en-US" dirty="0" smtClean="0"/>
              <a:t>Requires RX queue sharing</a:t>
            </a:r>
          </a:p>
          <a:p>
            <a:pPr lvl="1"/>
            <a:r>
              <a:rPr lang="en-US" dirty="0" smtClean="0"/>
              <a:t>Or merge above the RX queue, i.e. asymmetric split between TX and RX</a:t>
            </a:r>
          </a:p>
          <a:p>
            <a:r>
              <a:rPr lang="en-US" dirty="0" smtClean="0"/>
              <a:t>Single BA</a:t>
            </a:r>
          </a:p>
          <a:p>
            <a:pPr lvl="1"/>
            <a:r>
              <a:rPr lang="en-US" dirty="0" smtClean="0"/>
              <a:t>Assuming BA Control above the split</a:t>
            </a:r>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Low MAC split</a:t>
            </a:r>
            <a:endParaRPr lang="en-US" dirty="0"/>
          </a:p>
        </p:txBody>
      </p:sp>
    </p:spTree>
    <p:extLst>
      <p:ext uri="{BB962C8B-B14F-4D97-AF65-F5344CB8AC3E}">
        <p14:creationId xmlns:p14="http://schemas.microsoft.com/office/powerpoint/2010/main" val="3756459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pros and cons of each split point can be debated</a:t>
            </a:r>
          </a:p>
          <a:p>
            <a:r>
              <a:rPr lang="en-US" dirty="0" smtClean="0"/>
              <a:t>But such a debate is best left as an implementation decision</a:t>
            </a:r>
          </a:p>
          <a:p>
            <a:r>
              <a:rPr lang="en-US" dirty="0" err="1" smtClean="0"/>
              <a:t>TGbe</a:t>
            </a:r>
            <a:r>
              <a:rPr lang="en-US" dirty="0" smtClean="0"/>
              <a:t> protocol definition should support a range of options</a:t>
            </a:r>
          </a:p>
          <a:p>
            <a:pPr lvl="1"/>
            <a:r>
              <a:rPr lang="en-US" dirty="0" smtClean="0"/>
              <a:t>Let the market select the winning implementation choice</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High vs Low</a:t>
            </a:r>
            <a:endParaRPr lang="en-US" dirty="0"/>
          </a:p>
        </p:txBody>
      </p:sp>
    </p:spTree>
    <p:extLst>
      <p:ext uri="{BB962C8B-B14F-4D97-AF65-F5344CB8AC3E}">
        <p14:creationId xmlns:p14="http://schemas.microsoft.com/office/powerpoint/2010/main" val="3236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153145</TotalTime>
  <Words>1464</Words>
  <Application>Microsoft Office PowerPoint</Application>
  <PresentationFormat>On-screen Show (4:3)</PresentationFormat>
  <Paragraphs>317</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Visio</vt:lpstr>
      <vt:lpstr>Multi-link BA Operation</vt:lpstr>
      <vt:lpstr>Recap of the Current Discussions</vt:lpstr>
      <vt:lpstr>Common BA Session?  </vt:lpstr>
      <vt:lpstr>Proposal</vt:lpstr>
      <vt:lpstr>Low MAC MLLE Link Split</vt:lpstr>
      <vt:lpstr>High MAC MLLE Link Split</vt:lpstr>
      <vt:lpstr>High MAC split</vt:lpstr>
      <vt:lpstr>Low MAC split</vt:lpstr>
      <vt:lpstr>High vs Low</vt:lpstr>
      <vt:lpstr>High MAC Split Requirement</vt:lpstr>
      <vt:lpstr>Separate MSDU Sequencing</vt:lpstr>
      <vt:lpstr>Zero Overhead GSN SNAP</vt:lpstr>
      <vt:lpstr>Zero Overhead GSN MACSEQ</vt:lpstr>
      <vt:lpstr>GSN MACSEQ Field Size</vt:lpstr>
      <vt:lpstr>GSN BAR</vt:lpstr>
      <vt:lpstr>Negotiate use of GSN</vt:lpstr>
      <vt:lpstr>RA TA Values and BA Sessions</vt:lpstr>
      <vt:lpstr>Option 1: 1 Address</vt:lpstr>
      <vt:lpstr>Option 2: Multiple Addresses</vt:lpstr>
      <vt:lpstr>Option 3: Mixed Addresses</vt:lpstr>
      <vt:lpstr>Straw poll 1</vt:lpstr>
      <vt:lpstr>Straw poll 2</vt:lpstr>
      <vt:lpstr>Straw poll 3</vt:lpstr>
      <vt:lpstr>Straw poll 4</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BA Operation</dc:title>
  <dc:creator/>
  <cp:lastModifiedBy>Matthew Fischer</cp:lastModifiedBy>
  <cp:revision>2128</cp:revision>
  <cp:lastPrinted>1998-02-10T13:28:06Z</cp:lastPrinted>
  <dcterms:created xsi:type="dcterms:W3CDTF">2004-12-02T14:01:45Z</dcterms:created>
  <dcterms:modified xsi:type="dcterms:W3CDTF">2019-09-13T01:01:20Z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