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331" r:id="rId2"/>
    <p:sldId id="930" r:id="rId3"/>
    <p:sldId id="925" r:id="rId4"/>
    <p:sldId id="937" r:id="rId5"/>
    <p:sldId id="936" r:id="rId6"/>
    <p:sldId id="942" r:id="rId7"/>
    <p:sldId id="948" r:id="rId8"/>
    <p:sldId id="941" r:id="rId9"/>
    <p:sldId id="938" r:id="rId10"/>
    <p:sldId id="952" r:id="rId11"/>
    <p:sldId id="947" r:id="rId12"/>
    <p:sldId id="940" r:id="rId13"/>
    <p:sldId id="931" r:id="rId14"/>
    <p:sldId id="949" r:id="rId15"/>
    <p:sldId id="950" r:id="rId16"/>
    <p:sldId id="951" r:id="rId17"/>
    <p:sldId id="946" r:id="rId18"/>
    <p:sldId id="943" r:id="rId19"/>
    <p:sldId id="945" r:id="rId20"/>
    <p:sldId id="944" r:id="rId21"/>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85" autoAdjust="0"/>
    <p:restoredTop sz="96649" autoAdjust="0"/>
  </p:normalViewPr>
  <p:slideViewPr>
    <p:cSldViewPr>
      <p:cViewPr>
        <p:scale>
          <a:sx n="110" d="100"/>
          <a:sy n="110" d="100"/>
        </p:scale>
        <p:origin x="-840" y="-9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856" y="-72"/>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355FA4C3-EA6F-4DEC-9A5B-DA9F4B2DCCDA}"/>
              </a:ext>
            </a:extLst>
          </p:cNvPr>
          <p:cNvSpPr>
            <a:spLocks noGrp="1" noChangeArrowheads="1"/>
          </p:cNvSpPr>
          <p:nvPr>
            <p:ph type="hdr" sz="quarter"/>
          </p:nvPr>
        </p:nvSpPr>
        <p:spPr bwMode="auto">
          <a:xfrm>
            <a:off x="3916017" y="20365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a:t>
            </a:r>
            <a:r>
              <a:rPr lang="en-GB" dirty="0" smtClean="0"/>
              <a:t>802.11-19/1574r2</a:t>
            </a:r>
            <a:endParaRPr lang="en-GB" dirty="0"/>
          </a:p>
        </p:txBody>
      </p:sp>
      <p:sp>
        <p:nvSpPr>
          <p:cNvPr id="3075" name="Rectangle 3">
            <a:extLst>
              <a:ext uri="{FF2B5EF4-FFF2-40B4-BE49-F238E27FC236}">
                <a16:creationId xmlns=""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 xmlns:a16="http://schemas.microsoft.com/office/drawing/2014/main" id="{0835B85C-0C92-4AAB-B5CD-5874F0F84968}"/>
              </a:ext>
            </a:extLst>
          </p:cNvPr>
          <p:cNvSpPr>
            <a:spLocks noGrp="1" noChangeArrowheads="1"/>
          </p:cNvSpPr>
          <p:nvPr>
            <p:ph type="ftr" sz="quarter" idx="2"/>
          </p:nvPr>
        </p:nvSpPr>
        <p:spPr bwMode="auto">
          <a:xfrm>
            <a:off x="4365446" y="9612313"/>
            <a:ext cx="1824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dirty="0" smtClean="0"/>
              <a:t>Matthew Fischer (Broadcom)</a:t>
            </a:r>
            <a:endParaRPr lang="en-GB" dirty="0"/>
          </a:p>
        </p:txBody>
      </p:sp>
      <p:sp>
        <p:nvSpPr>
          <p:cNvPr id="3077" name="Rectangle 5">
            <a:extLst>
              <a:ext uri="{FF2B5EF4-FFF2-40B4-BE49-F238E27FC236}">
                <a16:creationId xmlns=""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A165344A-BCBA-4503-B758-E91B70190134}"/>
              </a:ext>
            </a:extLst>
          </p:cNvPr>
          <p:cNvSpPr>
            <a:spLocks noGrp="1" noChangeArrowheads="1"/>
          </p:cNvSpPr>
          <p:nvPr>
            <p:ph type="hdr" sz="quarter"/>
          </p:nvPr>
        </p:nvSpPr>
        <p:spPr bwMode="auto">
          <a:xfrm>
            <a:off x="3958880" y="11793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a:t>
            </a:r>
            <a:r>
              <a:rPr lang="en-GB" dirty="0" smtClean="0"/>
              <a:t>802.11-19/1574r2</a:t>
            </a:r>
            <a:endParaRPr lang="en-GB" dirty="0"/>
          </a:p>
        </p:txBody>
      </p:sp>
      <p:sp>
        <p:nvSpPr>
          <p:cNvPr id="2051" name="Rectangle 3">
            <a:extLst>
              <a:ext uri="{FF2B5EF4-FFF2-40B4-BE49-F238E27FC236}">
                <a16:creationId xmlns=""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 xmlns:a16="http://schemas.microsoft.com/office/drawing/2014/main" id="{E2EF01C8-FB3D-4155-B52F-C120FD4754F2}"/>
              </a:ext>
            </a:extLst>
          </p:cNvPr>
          <p:cNvSpPr>
            <a:spLocks noGrp="1" noChangeArrowheads="1"/>
          </p:cNvSpPr>
          <p:nvPr>
            <p:ph type="ftr" sz="quarter" idx="4"/>
          </p:nvPr>
        </p:nvSpPr>
        <p:spPr bwMode="auto">
          <a:xfrm>
            <a:off x="3866932" y="9615488"/>
            <a:ext cx="22878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smtClean="0"/>
              <a:t>Matthew Fischer (Broadcom)</a:t>
            </a:r>
            <a:endParaRPr lang="en-GB" dirty="0"/>
          </a:p>
        </p:txBody>
      </p:sp>
      <p:sp>
        <p:nvSpPr>
          <p:cNvPr id="2055" name="Rectangle 7">
            <a:extLst>
              <a:ext uri="{FF2B5EF4-FFF2-40B4-BE49-F238E27FC236}">
                <a16:creationId xmlns=""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 xmlns:a16="http://schemas.microsoft.com/office/drawing/2014/main" id="{49943552-E89A-4A9E-AAEF-4B47750FB3FA}"/>
              </a:ext>
            </a:extLst>
          </p:cNvPr>
          <p:cNvSpPr>
            <a:spLocks noGrp="1" noChangeArrowheads="1"/>
          </p:cNvSpPr>
          <p:nvPr>
            <p:ph type="hdr" sz="quarter"/>
          </p:nvPr>
        </p:nvSpPr>
        <p:spPr>
          <a:xfrm>
            <a:off x="3958880" y="117931"/>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a:t>
            </a:r>
            <a:r>
              <a:rPr lang="en-GB" altLang="en-US" sz="1400" dirty="0" smtClean="0"/>
              <a:t>802.11-19/1574r2</a:t>
            </a:r>
            <a:endParaRPr lang="en-GB" altLang="en-US" sz="1400" dirty="0"/>
          </a:p>
        </p:txBody>
      </p:sp>
      <p:sp>
        <p:nvSpPr>
          <p:cNvPr id="16388" name="Rectangle 3">
            <a:extLst>
              <a:ext uri="{FF2B5EF4-FFF2-40B4-BE49-F238E27FC236}">
                <a16:creationId xmlns="" xmlns:a16="http://schemas.microsoft.com/office/drawing/2014/main" id="{6389D189-BBDC-4D3B-87C2-07BBB8BCAA06}"/>
              </a:ext>
            </a:extLst>
          </p:cNvPr>
          <p:cNvSpPr txBox="1">
            <a:spLocks noGrp="1" noChangeArrowheads="1"/>
          </p:cNvSpPr>
          <p:nvPr/>
        </p:nvSpPr>
        <p:spPr bwMode="auto">
          <a:xfrm>
            <a:off x="641350" y="117931"/>
            <a:ext cx="1198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smtClean="0"/>
              <a:t>November </a:t>
            </a:r>
            <a:r>
              <a:rPr lang="en-GB" altLang="en-US" sz="1400" b="1" dirty="0"/>
              <a:t>2012</a:t>
            </a:r>
          </a:p>
        </p:txBody>
      </p:sp>
      <p:sp>
        <p:nvSpPr>
          <p:cNvPr id="16389" name="Rectangle 6">
            <a:extLst>
              <a:ext uri="{FF2B5EF4-FFF2-40B4-BE49-F238E27FC236}">
                <a16:creationId xmlns="" xmlns:a16="http://schemas.microsoft.com/office/drawing/2014/main" id="{44F662B7-7009-4912-B6F1-2566616E04FB}"/>
              </a:ext>
            </a:extLst>
          </p:cNvPr>
          <p:cNvSpPr>
            <a:spLocks noGrp="1" noChangeArrowheads="1"/>
          </p:cNvSpPr>
          <p:nvPr>
            <p:ph type="ftr" sz="quarter" idx="4"/>
          </p:nvPr>
        </p:nvSpPr>
        <p:spPr>
          <a:xfrm>
            <a:off x="3866932" y="9615488"/>
            <a:ext cx="22878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smtClean="0"/>
              <a:t>Matthew Fischer (Broadcom)</a:t>
            </a:r>
            <a:endParaRPr lang="en-GB" altLang="en-US" dirty="0"/>
          </a:p>
        </p:txBody>
      </p:sp>
      <p:sp>
        <p:nvSpPr>
          <p:cNvPr id="16390" name="Rectangle 7">
            <a:extLst>
              <a:ext uri="{FF2B5EF4-FFF2-40B4-BE49-F238E27FC236}">
                <a16:creationId xmlns=""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dirty="0" smtClean="0"/>
              <a:t>November </a:t>
            </a:r>
            <a:r>
              <a:rPr lang="en-US" altLang="en-US" dirty="0" smtClean="0"/>
              <a:t>2019</a:t>
            </a:r>
            <a:endParaRPr lang="en-GB" altLang="en-US" dirty="0"/>
          </a:p>
        </p:txBody>
      </p:sp>
      <p:sp>
        <p:nvSpPr>
          <p:cNvPr id="5" name="Rectangle 5">
            <a:extLst>
              <a:ext uri="{FF2B5EF4-FFF2-40B4-BE49-F238E27FC236}">
                <a16:creationId xmlns=""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dirty="0" smtClean="0"/>
              <a:t>Matthew Fischer (Broadcom)</a:t>
            </a:r>
            <a:endParaRPr lang="en-GB" dirty="0"/>
          </a:p>
        </p:txBody>
      </p:sp>
      <p:sp>
        <p:nvSpPr>
          <p:cNvPr id="6" name="Rectangle 6">
            <a:extLst>
              <a:ext uri="{FF2B5EF4-FFF2-40B4-BE49-F238E27FC236}">
                <a16:creationId xmlns=""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dirty="0" smtClean="0"/>
              <a:t>November </a:t>
            </a:r>
            <a:r>
              <a:rPr lang="en-US" altLang="en-US" dirty="0" smtClean="0"/>
              <a:t>2019</a:t>
            </a:r>
            <a:endParaRPr lang="en-GB" altLang="en-US" dirty="0"/>
          </a:p>
        </p:txBody>
      </p:sp>
      <p:sp>
        <p:nvSpPr>
          <p:cNvPr id="6" name="Rectangle 6">
            <a:extLst>
              <a:ext uri="{FF2B5EF4-FFF2-40B4-BE49-F238E27FC236}">
                <a16:creationId xmlns=""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
        <p:nvSpPr>
          <p:cNvPr id="7"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dirty="0" smtClean="0"/>
              <a:t>November </a:t>
            </a:r>
            <a:r>
              <a:rPr lang="en-US" altLang="en-US" dirty="0" smtClean="0"/>
              <a:t>2019</a:t>
            </a:r>
            <a:endParaRPr lang="en-GB" altLang="en-US" dirty="0"/>
          </a:p>
        </p:txBody>
      </p:sp>
      <p:sp>
        <p:nvSpPr>
          <p:cNvPr id="6" name="Rectangle 6">
            <a:extLst>
              <a:ext uri="{FF2B5EF4-FFF2-40B4-BE49-F238E27FC236}">
                <a16:creationId xmlns=""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
        <p:nvSpPr>
          <p:cNvPr id="7"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738835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1346AB4A-F2D2-4CAE-A247-7BBB1DA6E2BC}"/>
              </a:ext>
            </a:extLst>
          </p:cNvPr>
          <p:cNvSpPr>
            <a:spLocks noGrp="1" noChangeArrowheads="1"/>
          </p:cNvSpPr>
          <p:nvPr>
            <p:ph type="dt" sz="half" idx="10"/>
          </p:nvPr>
        </p:nvSpPr>
        <p:spPr>
          <a:xfrm>
            <a:off x="696913" y="332601"/>
            <a:ext cx="1579600" cy="276999"/>
          </a:xfrm>
        </p:spPr>
        <p:txBody>
          <a:bodyPr/>
          <a:lstStyle>
            <a:lvl1pPr>
              <a:defRPr/>
            </a:lvl1pPr>
          </a:lstStyle>
          <a:p>
            <a:pPr>
              <a:defRPr/>
            </a:pPr>
            <a:r>
              <a:rPr lang="en-US" altLang="en-US" dirty="0" smtClean="0"/>
              <a:t>November </a:t>
            </a:r>
            <a:r>
              <a:rPr lang="en-US" altLang="en-US" dirty="0" smtClean="0"/>
              <a:t>2019</a:t>
            </a:r>
            <a:endParaRPr lang="en-GB" altLang="en-US" dirty="0"/>
          </a:p>
        </p:txBody>
      </p:sp>
      <p:sp>
        <p:nvSpPr>
          <p:cNvPr id="5"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
        <p:nvSpPr>
          <p:cNvPr id="6" name="Rectangle 6">
            <a:extLst>
              <a:ext uri="{FF2B5EF4-FFF2-40B4-BE49-F238E27FC236}">
                <a16:creationId xmlns=""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
        <p:nvSpPr>
          <p:cNvPr id="7" name="Title 6">
            <a:extLst>
              <a:ext uri="{FF2B5EF4-FFF2-40B4-BE49-F238E27FC236}">
                <a16:creationId xmlns="" xmlns:a16="http://schemas.microsoft.com/office/drawing/2014/main" id="{0F0DBE41-23D8-4A5A-BF78-102A9350C2E3}"/>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dirty="0" smtClean="0"/>
              <a:t>November </a:t>
            </a:r>
            <a:r>
              <a:rPr lang="en-US" altLang="en-US" dirty="0" smtClean="0"/>
              <a:t>2019</a:t>
            </a:r>
            <a:endParaRPr lang="en-GB" altLang="en-US" dirty="0"/>
          </a:p>
        </p:txBody>
      </p:sp>
      <p:sp>
        <p:nvSpPr>
          <p:cNvPr id="5"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
        <p:nvSpPr>
          <p:cNvPr id="6" name="Rectangle 6">
            <a:extLst>
              <a:ext uri="{FF2B5EF4-FFF2-40B4-BE49-F238E27FC236}">
                <a16:creationId xmlns=""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dirty="0" smtClean="0"/>
              <a:t>November </a:t>
            </a:r>
            <a:r>
              <a:rPr lang="en-US" altLang="en-US" dirty="0" smtClean="0"/>
              <a:t>2019</a:t>
            </a:r>
            <a:endParaRPr lang="en-GB" altLang="en-US" dirty="0"/>
          </a:p>
        </p:txBody>
      </p:sp>
      <p:sp>
        <p:nvSpPr>
          <p:cNvPr id="6" name="Footer Placeholder 5">
            <a:extLst>
              <a:ext uri="{FF2B5EF4-FFF2-40B4-BE49-F238E27FC236}">
                <a16:creationId xmlns="" xmlns:a16="http://schemas.microsoft.com/office/drawing/2014/main" id="{C09D8205-394C-426D-8FC1-81C9ED9A72FF}"/>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
        <p:nvSpPr>
          <p:cNvPr id="7" name="Slide Number Placeholder 6">
            <a:extLst>
              <a:ext uri="{FF2B5EF4-FFF2-40B4-BE49-F238E27FC236}">
                <a16:creationId xmlns=""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dirty="0" smtClean="0"/>
              <a:t>November </a:t>
            </a:r>
            <a:r>
              <a:rPr lang="en-US" altLang="en-US" dirty="0" smtClean="0"/>
              <a:t>2019</a:t>
            </a:r>
            <a:endParaRPr lang="en-GB" altLang="en-US" dirty="0"/>
          </a:p>
        </p:txBody>
      </p:sp>
      <p:sp>
        <p:nvSpPr>
          <p:cNvPr id="9" name="Rectangle 6">
            <a:extLst>
              <a:ext uri="{FF2B5EF4-FFF2-40B4-BE49-F238E27FC236}">
                <a16:creationId xmlns=""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dirty="0" smtClean="0"/>
              <a:t>November </a:t>
            </a:r>
            <a:r>
              <a:rPr lang="en-US" altLang="en-US" dirty="0" smtClean="0"/>
              <a:t>2019</a:t>
            </a:r>
            <a:endParaRPr lang="en-GB" altLang="en-US" dirty="0"/>
          </a:p>
        </p:txBody>
      </p:sp>
      <p:sp>
        <p:nvSpPr>
          <p:cNvPr id="5" name="Rectangle 6">
            <a:extLst>
              <a:ext uri="{FF2B5EF4-FFF2-40B4-BE49-F238E27FC236}">
                <a16:creationId xmlns=""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
        <p:nvSpPr>
          <p:cNvPr id="6"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dirty="0" smtClean="0"/>
              <a:t>November </a:t>
            </a:r>
            <a:r>
              <a:rPr lang="en-US" altLang="en-US" dirty="0" smtClean="0"/>
              <a:t>2019</a:t>
            </a:r>
            <a:endParaRPr lang="en-GB" altLang="en-US" dirty="0"/>
          </a:p>
        </p:txBody>
      </p:sp>
      <p:sp>
        <p:nvSpPr>
          <p:cNvPr id="4" name="Rectangle 6">
            <a:extLst>
              <a:ext uri="{FF2B5EF4-FFF2-40B4-BE49-F238E27FC236}">
                <a16:creationId xmlns=""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
        <p:nvSpPr>
          <p:cNvPr id="5"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dirty="0" smtClean="0"/>
              <a:t>November </a:t>
            </a:r>
            <a:r>
              <a:rPr lang="en-US" altLang="en-US" dirty="0" smtClean="0"/>
              <a:t>2019</a:t>
            </a:r>
            <a:endParaRPr lang="en-GB" altLang="en-US" dirty="0"/>
          </a:p>
        </p:txBody>
      </p:sp>
      <p:sp>
        <p:nvSpPr>
          <p:cNvPr id="7" name="Slide Number Placeholder 6">
            <a:extLst>
              <a:ext uri="{FF2B5EF4-FFF2-40B4-BE49-F238E27FC236}">
                <a16:creationId xmlns=""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
        <p:nvSpPr>
          <p:cNvPr id="8"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dirty="0" smtClean="0"/>
              <a:t>November </a:t>
            </a:r>
            <a:r>
              <a:rPr lang="en-US" altLang="en-US" dirty="0" smtClean="0"/>
              <a:t>2019</a:t>
            </a:r>
            <a:endParaRPr lang="en-GB" altLang="en-US" dirty="0"/>
          </a:p>
        </p:txBody>
      </p:sp>
      <p:sp>
        <p:nvSpPr>
          <p:cNvPr id="7" name="Slide Number Placeholder 6">
            <a:extLst>
              <a:ext uri="{FF2B5EF4-FFF2-40B4-BE49-F238E27FC236}">
                <a16:creationId xmlns=""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
        <p:nvSpPr>
          <p:cNvPr id="8"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smtClean="0"/>
              <a:t>November </a:t>
            </a:r>
            <a:r>
              <a:rPr lang="en-US" altLang="en-US" dirty="0" smtClean="0"/>
              <a:t>2019</a:t>
            </a:r>
            <a:endParaRPr lang="en-GB" altLang="en-US" dirty="0"/>
          </a:p>
        </p:txBody>
      </p:sp>
      <p:sp>
        <p:nvSpPr>
          <p:cNvPr id="1029" name="Rectangle 5">
            <a:extLst>
              <a:ext uri="{FF2B5EF4-FFF2-40B4-BE49-F238E27FC236}">
                <a16:creationId xmlns="" xmlns:a16="http://schemas.microsoft.com/office/drawing/2014/main" id="{38AB3E98-49DA-464A-B03C-7E5902DC0D58}"/>
              </a:ext>
            </a:extLst>
          </p:cNvPr>
          <p:cNvSpPr>
            <a:spLocks noGrp="1" noChangeArrowheads="1"/>
          </p:cNvSpPr>
          <p:nvPr>
            <p:ph type="ftr" sz="quarter" idx="3"/>
          </p:nvPr>
        </p:nvSpPr>
        <p:spPr bwMode="auto">
          <a:xfrm>
            <a:off x="6719708" y="6475413"/>
            <a:ext cx="1824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smtClean="0"/>
              <a:t>Matthew Fischer (Broadcom)</a:t>
            </a:r>
            <a:endParaRPr lang="en-GB" dirty="0"/>
          </a:p>
        </p:txBody>
      </p:sp>
      <p:sp>
        <p:nvSpPr>
          <p:cNvPr id="1030" name="Rectangle 6">
            <a:extLst>
              <a:ext uri="{FF2B5EF4-FFF2-40B4-BE49-F238E27FC236}">
                <a16:creationId xmlns=""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802.11-19/1574r2</a:t>
            </a:r>
            <a:endParaRPr lang="en-GB" altLang="en-US" sz="1800" b="1" dirty="0"/>
          </a:p>
        </p:txBody>
      </p:sp>
      <p:sp>
        <p:nvSpPr>
          <p:cNvPr id="1032" name="Line 8">
            <a:extLst>
              <a:ext uri="{FF2B5EF4-FFF2-40B4-BE49-F238E27FC236}">
                <a16:creationId xmlns=""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 xmlns:a16="http://schemas.microsoft.com/office/drawing/2014/main" id="{5EB80220-6DDA-46D8-A532-4F8294B75F35}"/>
              </a:ext>
            </a:extLst>
          </p:cNvPr>
          <p:cNvSpPr>
            <a:spLocks noGrp="1" noChangeArrowheads="1"/>
          </p:cNvSpPr>
          <p:nvPr>
            <p:ph type="title"/>
          </p:nvPr>
        </p:nvSpPr>
        <p:spPr>
          <a:xfrm>
            <a:off x="685800" y="685800"/>
            <a:ext cx="7772400" cy="1066800"/>
          </a:xfrm>
          <a:noFill/>
        </p:spPr>
        <p:txBody>
          <a:bodyPr/>
          <a:lstStyle/>
          <a:p>
            <a:r>
              <a:rPr lang="en-US" altLang="zh-CN" dirty="0" smtClean="0"/>
              <a:t>Multi-Link Auxiliary Link</a:t>
            </a:r>
            <a:endParaRPr lang="en-GB" altLang="en-US" dirty="0"/>
          </a:p>
        </p:txBody>
      </p:sp>
      <p:sp>
        <p:nvSpPr>
          <p:cNvPr id="15366" name="Rectangle 4">
            <a:extLst>
              <a:ext uri="{FF2B5EF4-FFF2-40B4-BE49-F238E27FC236}">
                <a16:creationId xmlns=""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2019-09-12</a:t>
            </a:r>
            <a:endParaRPr lang="en-GB" altLang="en-US" sz="2000" b="0" dirty="0"/>
          </a:p>
        </p:txBody>
      </p:sp>
      <p:sp>
        <p:nvSpPr>
          <p:cNvPr id="15368" name="Rectangle 6">
            <a:extLst>
              <a:ext uri="{FF2B5EF4-FFF2-40B4-BE49-F238E27FC236}">
                <a16:creationId xmlns=""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1898648499"/>
              </p:ext>
            </p:extLst>
          </p:nvPr>
        </p:nvGraphicFramePr>
        <p:xfrm>
          <a:off x="228598" y="2998720"/>
          <a:ext cx="8763001" cy="2188979"/>
        </p:xfrm>
        <a:graphic>
          <a:graphicData uri="http://schemas.openxmlformats.org/drawingml/2006/table">
            <a:tbl>
              <a:tblPr firstRow="1" bandRow="1">
                <a:tableStyleId>{21E4AEA4-8DFA-4A89-87EB-49C32662AFE0}</a:tableStyleId>
              </a:tblPr>
              <a:tblGrid>
                <a:gridCol w="2032602">
                  <a:extLst>
                    <a:ext uri="{9D8B030D-6E8A-4147-A177-3AD203B41FA5}">
                      <a16:colId xmlns="" xmlns:a16="http://schemas.microsoft.com/office/drawing/2014/main" val="20000"/>
                    </a:ext>
                  </a:extLst>
                </a:gridCol>
                <a:gridCol w="1015400">
                  <a:extLst>
                    <a:ext uri="{9D8B030D-6E8A-4147-A177-3AD203B41FA5}">
                      <a16:colId xmlns="" xmlns:a16="http://schemas.microsoft.com/office/drawing/2014/main" val="20001"/>
                    </a:ext>
                  </a:extLst>
                </a:gridCol>
                <a:gridCol w="2282071">
                  <a:extLst>
                    <a:ext uri="{9D8B030D-6E8A-4147-A177-3AD203B41FA5}">
                      <a16:colId xmlns="" xmlns:a16="http://schemas.microsoft.com/office/drawing/2014/main" val="20002"/>
                    </a:ext>
                  </a:extLst>
                </a:gridCol>
                <a:gridCol w="813062">
                  <a:extLst>
                    <a:ext uri="{9D8B030D-6E8A-4147-A177-3AD203B41FA5}">
                      <a16:colId xmlns="" xmlns:a16="http://schemas.microsoft.com/office/drawing/2014/main" val="20003"/>
                    </a:ext>
                  </a:extLst>
                </a:gridCol>
                <a:gridCol w="2619866">
                  <a:extLst>
                    <a:ext uri="{9D8B030D-6E8A-4147-A177-3AD203B41FA5}">
                      <a16:colId xmlns=""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0"/>
                  </a:ext>
                </a:extLst>
              </a:tr>
              <a:tr h="199884">
                <a:tc>
                  <a:txBody>
                    <a:bodyPr/>
                    <a:lstStyle/>
                    <a:p>
                      <a:pPr algn="ctr"/>
                      <a:r>
                        <a:rPr lang="en-US" sz="1100" dirty="0" smtClean="0"/>
                        <a:t>Zhou </a:t>
                      </a:r>
                      <a:r>
                        <a:rPr lang="en-US" sz="1100" dirty="0" err="1" smtClean="0"/>
                        <a:t>Lan</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100" dirty="0" smtClean="0"/>
                        <a:t>Broadcom</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it-IT" sz="1100" kern="1200" dirty="0" smtClean="0">
                          <a:solidFill>
                            <a:schemeClr val="dk1"/>
                          </a:solidFill>
                          <a:latin typeface="+mn-lt"/>
                          <a:ea typeface="+mn-ea"/>
                          <a:cs typeface="+mn-cs"/>
                        </a:rPr>
                        <a:t>250 Innovation Dr, San Jose, CA 95134</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zhou.lan@broadcom.com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28137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dirty="0" err="1" smtClean="0">
                          <a:solidFill>
                            <a:schemeClr val="dk1"/>
                          </a:solidFill>
                          <a:latin typeface="+mn-lt"/>
                          <a:ea typeface="+mn-ea"/>
                          <a:cs typeface="+mn-cs"/>
                        </a:rPr>
                        <a:t>Srinath</a:t>
                      </a:r>
                      <a:r>
                        <a:rPr lang="en-US" sz="1100" kern="1200" baseline="0" dirty="0" smtClean="0">
                          <a:solidFill>
                            <a:schemeClr val="dk1"/>
                          </a:solidFill>
                          <a:latin typeface="+mn-lt"/>
                          <a:ea typeface="+mn-ea"/>
                          <a:cs typeface="+mn-cs"/>
                        </a:rPr>
                        <a:t> </a:t>
                      </a:r>
                      <a:r>
                        <a:rPr lang="en-US" sz="1100" kern="1200" baseline="0" dirty="0" err="1" smtClean="0">
                          <a:solidFill>
                            <a:schemeClr val="dk1"/>
                          </a:solidFill>
                          <a:latin typeface="+mn-lt"/>
                          <a:ea typeface="+mn-ea"/>
                          <a:cs typeface="+mn-cs"/>
                        </a:rPr>
                        <a:t>Puducheri</a:t>
                      </a:r>
                      <a:endParaRPr lang="en-US" sz="1100" kern="1200" dirty="0" smtClean="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Chunyu Hu</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George Kondylis</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Matthew Fischer</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4020843879"/>
                  </a:ext>
                </a:extLst>
              </a:tr>
            </a:tbl>
          </a:graphicData>
        </a:graphic>
      </p:graphicFrame>
      <p:sp>
        <p:nvSpPr>
          <p:cNvPr id="2"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1579600" cy="276999"/>
          </a:xfrm>
        </p:spPr>
        <p:txBody>
          <a:bodyPr/>
          <a:lstStyle/>
          <a:p>
            <a:pPr>
              <a:defRPr/>
            </a:pPr>
            <a:r>
              <a:rPr lang="en-US" altLang="en-US" dirty="0" smtClean="0"/>
              <a:t>November </a:t>
            </a:r>
            <a:r>
              <a:rPr lang="en-US" altLang="en-US" dirty="0" smtClean="0"/>
              <a:t>2019</a:t>
            </a:r>
            <a:endParaRPr lang="en-GB" altLang="en-US" dirty="0"/>
          </a:p>
        </p:txBody>
      </p:sp>
      <p:sp>
        <p:nvSpPr>
          <p:cNvPr id="10"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r>
              <a:rPr lang="en-US" sz="1800" dirty="0" smtClean="0"/>
              <a:t>If transmitting STA receives CTS  with non-zero DUR within SIFS, it proceeds with UL PPDU transmission</a:t>
            </a:r>
          </a:p>
          <a:p>
            <a:pPr lvl="1"/>
            <a:r>
              <a:rPr lang="en-US" sz="1800" dirty="0" smtClean="0"/>
              <a:t>If no CTS in SIFS, STA backs off a minimum period of T1 (i.e., T1 + random </a:t>
            </a:r>
            <a:r>
              <a:rPr lang="en-US" sz="1800" dirty="0" err="1" smtClean="0"/>
              <a:t>backoff</a:t>
            </a:r>
            <a:r>
              <a:rPr lang="en-US" sz="1800" dirty="0" smtClean="0"/>
              <a:t>) before re-trying. If re-try fails, may retry up to N times with increasing back offs of T2, T3, etc. </a:t>
            </a:r>
          </a:p>
          <a:p>
            <a:pPr lvl="2"/>
            <a:r>
              <a:rPr lang="en-US" sz="1600" dirty="0" smtClean="0"/>
              <a:t>AP decides values for T1, T2, etc. (dynamically) and conveys to STAs via 11be operation element, e.g. T1==100 us, T2==400 us, etc.</a:t>
            </a:r>
          </a:p>
          <a:p>
            <a:pPr lvl="2"/>
            <a:r>
              <a:rPr lang="en-US" sz="1600" dirty="0" smtClean="0"/>
              <a:t>If CTS arrives before </a:t>
            </a:r>
            <a:r>
              <a:rPr lang="en-US" sz="1600" dirty="0" err="1" smtClean="0"/>
              <a:t>backoff</a:t>
            </a:r>
            <a:r>
              <a:rPr lang="en-US" sz="1600" dirty="0" smtClean="0"/>
              <a:t>, then </a:t>
            </a:r>
            <a:r>
              <a:rPr lang="en-US" sz="1600" dirty="0" err="1" smtClean="0"/>
              <a:t>backoff</a:t>
            </a:r>
            <a:r>
              <a:rPr lang="en-US" sz="1600" dirty="0" smtClean="0"/>
              <a:t> is canceled and UL TX proceeds</a:t>
            </a:r>
          </a:p>
          <a:p>
            <a:pPr lvl="2"/>
            <a:r>
              <a:rPr lang="en-US" sz="1600" dirty="0" smtClean="0"/>
              <a:t>Rationale:</a:t>
            </a:r>
          </a:p>
          <a:p>
            <a:pPr lvl="3"/>
            <a:r>
              <a:rPr lang="en-US" sz="1400" dirty="0" smtClean="0"/>
              <a:t>STA on AUX lacks ED or PHY CRS on main; it compensates with a larger </a:t>
            </a:r>
            <a:r>
              <a:rPr lang="en-US" sz="1400" dirty="0" err="1" smtClean="0"/>
              <a:t>backoff</a:t>
            </a:r>
            <a:r>
              <a:rPr lang="en-US" sz="1400" dirty="0" smtClean="0"/>
              <a:t>.</a:t>
            </a:r>
          </a:p>
          <a:p>
            <a:pPr lvl="3"/>
            <a:r>
              <a:rPr lang="en-US" sz="1400" dirty="0"/>
              <a:t>W</a:t>
            </a:r>
            <a:r>
              <a:rPr lang="en-US" sz="1400" dirty="0" smtClean="0"/>
              <a:t>ant AUX STA RTS retries to be sparse, to avoid </a:t>
            </a:r>
            <a:r>
              <a:rPr lang="en-US" sz="1400" dirty="0" err="1" smtClean="0"/>
              <a:t>interferring</a:t>
            </a:r>
            <a:r>
              <a:rPr lang="en-US" sz="1400" dirty="0" smtClean="0"/>
              <a:t> with AP’s reception on MAIN</a:t>
            </a:r>
          </a:p>
          <a:p>
            <a:pPr lvl="2"/>
            <a:r>
              <a:rPr lang="en-US" sz="1600" dirty="0" smtClean="0"/>
              <a:t>Optional AP response of CTS with DUR==0 to acknowledge the RTS, but TXOP not yet available</a:t>
            </a:r>
          </a:p>
          <a:p>
            <a:pPr lvl="1"/>
            <a:r>
              <a:rPr lang="en-US" sz="1800" dirty="0" smtClean="0"/>
              <a:t>AUX STA may always choose to switch to MAIN</a:t>
            </a:r>
          </a:p>
          <a:p>
            <a:endParaRPr lang="en-US" sz="2000" dirty="0"/>
          </a:p>
        </p:txBody>
      </p:sp>
      <p:sp>
        <p:nvSpPr>
          <p:cNvPr id="3" name="Date Placeholder 2"/>
          <p:cNvSpPr>
            <a:spLocks noGrp="1"/>
          </p:cNvSpPr>
          <p:nvPr>
            <p:ph type="dt" sz="half" idx="10"/>
          </p:nvPr>
        </p:nvSpPr>
        <p:spPr/>
        <p:txBody>
          <a:bodyPr/>
          <a:lstStyle/>
          <a:p>
            <a:r>
              <a:rPr lang="en-US" altLang="en-US" dirty="0" smtClean="0"/>
              <a:t>November 2019</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10</a:t>
            </a:fld>
            <a:endParaRPr lang="en-GB" altLang="en-US" dirty="0"/>
          </a:p>
        </p:txBody>
      </p:sp>
      <p:sp>
        <p:nvSpPr>
          <p:cNvPr id="6" name="Title 5"/>
          <p:cNvSpPr>
            <a:spLocks noGrp="1"/>
          </p:cNvSpPr>
          <p:nvPr>
            <p:ph type="title"/>
          </p:nvPr>
        </p:nvSpPr>
        <p:spPr/>
        <p:txBody>
          <a:bodyPr/>
          <a:lstStyle/>
          <a:p>
            <a:r>
              <a:rPr lang="en-US" smtClean="0"/>
              <a:t>Optional Untriggered UL on AUX (2)</a:t>
            </a:r>
            <a:endParaRPr lang="en-US" dirty="0"/>
          </a:p>
        </p:txBody>
      </p:sp>
    </p:spTree>
    <p:extLst>
      <p:ext uri="{BB962C8B-B14F-4D97-AF65-F5344CB8AC3E}">
        <p14:creationId xmlns:p14="http://schemas.microsoft.com/office/powerpoint/2010/main" val="13962145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Main and Aux BSS EDCA </a:t>
            </a:r>
            <a:r>
              <a:rPr lang="en-US" dirty="0" err="1" smtClean="0"/>
              <a:t>backoff</a:t>
            </a:r>
            <a:r>
              <a:rPr lang="en-US" dirty="0" smtClean="0"/>
              <a:t>==0 alignment</a:t>
            </a:r>
          </a:p>
          <a:p>
            <a:pPr lvl="1"/>
            <a:r>
              <a:rPr lang="en-US" dirty="0" smtClean="0"/>
              <a:t>Not likely</a:t>
            </a:r>
          </a:p>
          <a:p>
            <a:r>
              <a:rPr lang="en-US" dirty="0" smtClean="0"/>
              <a:t>But, improved odds because local traffic is triggered only</a:t>
            </a:r>
          </a:p>
          <a:p>
            <a:pPr lvl="1"/>
            <a:r>
              <a:rPr lang="en-US" dirty="0" smtClean="0"/>
              <a:t>I.e. centrally controlled access model</a:t>
            </a:r>
          </a:p>
          <a:p>
            <a:pPr lvl="1"/>
            <a:r>
              <a:rPr lang="en-US" dirty="0" smtClean="0"/>
              <a:t>I.e. fewer MAC instances competing for channel usage</a:t>
            </a:r>
          </a:p>
          <a:p>
            <a:pPr lvl="1"/>
            <a:r>
              <a:rPr lang="en-US" dirty="0" smtClean="0"/>
              <a:t>I.e. more likely idle medium on AUX when only the AP is performing EDCA on AUX</a:t>
            </a:r>
          </a:p>
          <a:p>
            <a:pPr lvl="1"/>
            <a:endParaRPr lang="en-US" dirty="0"/>
          </a:p>
        </p:txBody>
      </p:sp>
      <p:sp>
        <p:nvSpPr>
          <p:cNvPr id="3" name="Date Placeholder 2"/>
          <p:cNvSpPr>
            <a:spLocks noGrp="1"/>
          </p:cNvSpPr>
          <p:nvPr>
            <p:ph type="dt" sz="half" idx="10"/>
          </p:nvPr>
        </p:nvSpPr>
        <p:spPr/>
        <p:txBody>
          <a:bodyPr/>
          <a:lstStyle/>
          <a:p>
            <a:pPr>
              <a:defRPr/>
            </a:pPr>
            <a:r>
              <a:rPr lang="en-US" altLang="en-US" dirty="0" smtClean="0"/>
              <a:t>November 2019</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11</a:t>
            </a:fld>
            <a:endParaRPr lang="en-GB" altLang="en-US" dirty="0"/>
          </a:p>
        </p:txBody>
      </p:sp>
      <p:sp>
        <p:nvSpPr>
          <p:cNvPr id="6" name="Title 5"/>
          <p:cNvSpPr>
            <a:spLocks noGrp="1"/>
          </p:cNvSpPr>
          <p:nvPr>
            <p:ph type="title"/>
          </p:nvPr>
        </p:nvSpPr>
        <p:spPr/>
        <p:txBody>
          <a:bodyPr/>
          <a:lstStyle/>
          <a:p>
            <a:r>
              <a:rPr lang="en-US" dirty="0" smtClean="0"/>
              <a:t>Semi-asynchronous access</a:t>
            </a:r>
            <a:endParaRPr lang="en-US" dirty="0"/>
          </a:p>
        </p:txBody>
      </p:sp>
    </p:spTree>
    <p:extLst>
      <p:ext uri="{BB962C8B-B14F-4D97-AF65-F5344CB8AC3E}">
        <p14:creationId xmlns:p14="http://schemas.microsoft.com/office/powerpoint/2010/main" val="41700254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160MHz client is on 80main, and follows normal EDCA access for </a:t>
            </a:r>
            <a:r>
              <a:rPr lang="en-US" dirty="0" err="1" smtClean="0"/>
              <a:t>untriggered</a:t>
            </a:r>
            <a:r>
              <a:rPr lang="en-US" dirty="0" smtClean="0"/>
              <a:t> UL</a:t>
            </a:r>
          </a:p>
          <a:p>
            <a:pPr lvl="1"/>
            <a:r>
              <a:rPr lang="en-US" dirty="0" smtClean="0"/>
              <a:t>Can use 80 or 160</a:t>
            </a:r>
          </a:p>
          <a:p>
            <a:pPr lvl="1"/>
            <a:r>
              <a:rPr lang="en-US" dirty="0" smtClean="0"/>
              <a:t>Is RTS-CTS with AP required to determine if 80 AUX is available?</a:t>
            </a:r>
          </a:p>
          <a:p>
            <a:pPr lvl="2"/>
            <a:r>
              <a:rPr lang="en-US" dirty="0" smtClean="0"/>
              <a:t>i.e. dynamic bandwidth signaling?</a:t>
            </a:r>
          </a:p>
          <a:p>
            <a:r>
              <a:rPr lang="en-US" dirty="0" smtClean="0"/>
              <a:t>If 80main is busy, 160MHz client may choose to transmit on 80aux, if the AP permits</a:t>
            </a:r>
          </a:p>
          <a:p>
            <a:pPr lvl="1"/>
            <a:r>
              <a:rPr lang="en-US" dirty="0" smtClean="0"/>
              <a:t>BUSY condition due to inter-BSS, not intra-BSS</a:t>
            </a:r>
          </a:p>
          <a:p>
            <a:pPr lvl="2"/>
            <a:r>
              <a:rPr lang="en-US" dirty="0" smtClean="0"/>
              <a:t>As determined by examination of BSS color</a:t>
            </a:r>
          </a:p>
          <a:p>
            <a:pPr lvl="1"/>
            <a:r>
              <a:rPr lang="en-US" dirty="0" smtClean="0"/>
              <a:t>Using 80aux Optional UL </a:t>
            </a:r>
            <a:r>
              <a:rPr lang="en-US" dirty="0" err="1" smtClean="0"/>
              <a:t>Untriggered</a:t>
            </a:r>
            <a:r>
              <a:rPr lang="en-US" dirty="0" smtClean="0"/>
              <a:t> rules </a:t>
            </a:r>
            <a:endParaRPr lang="en-US" dirty="0"/>
          </a:p>
        </p:txBody>
      </p:sp>
      <p:sp>
        <p:nvSpPr>
          <p:cNvPr id="3" name="Date Placeholder 2"/>
          <p:cNvSpPr>
            <a:spLocks noGrp="1"/>
          </p:cNvSpPr>
          <p:nvPr>
            <p:ph type="dt" sz="half" idx="10"/>
          </p:nvPr>
        </p:nvSpPr>
        <p:spPr/>
        <p:txBody>
          <a:bodyPr/>
          <a:lstStyle/>
          <a:p>
            <a:r>
              <a:rPr lang="en-US" altLang="en-US" dirty="0" smtClean="0"/>
              <a:t>November </a:t>
            </a:r>
            <a:r>
              <a:rPr lang="en-US" altLang="en-US" dirty="0" smtClean="0"/>
              <a:t>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12</a:t>
            </a:fld>
            <a:endParaRPr lang="en-GB" altLang="en-US" dirty="0"/>
          </a:p>
        </p:txBody>
      </p:sp>
      <p:sp>
        <p:nvSpPr>
          <p:cNvPr id="6" name="Title 5"/>
          <p:cNvSpPr>
            <a:spLocks noGrp="1"/>
          </p:cNvSpPr>
          <p:nvPr>
            <p:ph type="title"/>
          </p:nvPr>
        </p:nvSpPr>
        <p:spPr/>
        <p:txBody>
          <a:bodyPr/>
          <a:lstStyle/>
          <a:p>
            <a:r>
              <a:rPr lang="en-US" dirty="0" smtClean="0"/>
              <a:t>Example of Wideband STA on Aux</a:t>
            </a:r>
            <a:endParaRPr lang="en-US" dirty="0"/>
          </a:p>
        </p:txBody>
      </p:sp>
    </p:spTree>
    <p:extLst>
      <p:ext uri="{BB962C8B-B14F-4D97-AF65-F5344CB8AC3E}">
        <p14:creationId xmlns:p14="http://schemas.microsoft.com/office/powerpoint/2010/main" val="38693011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95400"/>
            <a:ext cx="8534399" cy="5334000"/>
          </a:xfrm>
        </p:spPr>
        <p:txBody>
          <a:bodyPr/>
          <a:lstStyle/>
          <a:p>
            <a:r>
              <a:rPr lang="en-US" dirty="0"/>
              <a:t>Do you support that the SFD includes the following statements under the heading Multi-link Operation:</a:t>
            </a:r>
          </a:p>
          <a:p>
            <a:pPr lvl="1"/>
            <a:r>
              <a:rPr lang="en-US" dirty="0"/>
              <a:t>The amendment shall define:</a:t>
            </a:r>
          </a:p>
          <a:p>
            <a:pPr lvl="2"/>
            <a:r>
              <a:rPr lang="en-US" dirty="0" smtClean="0"/>
              <a:t>A BSS membership selector value that indicates to pre-EHT STA that they cannot joint the BSS and that EHT STA can only join by invitation and labeling this BSS as an AUX BSS?</a:t>
            </a:r>
            <a:endParaRPr lang="en-US" dirty="0"/>
          </a:p>
          <a:p>
            <a:pPr lvl="1"/>
            <a:endParaRPr lang="en-US" sz="1800" dirty="0" smtClean="0"/>
          </a:p>
          <a:p>
            <a:pPr lvl="1"/>
            <a:r>
              <a:rPr lang="en-US" sz="1800" dirty="0" smtClean="0"/>
              <a:t>YES</a:t>
            </a:r>
          </a:p>
          <a:p>
            <a:pPr lvl="1"/>
            <a:r>
              <a:rPr lang="en-US" sz="1800" dirty="0" smtClean="0"/>
              <a:t>NO</a:t>
            </a:r>
          </a:p>
          <a:p>
            <a:pPr lvl="1"/>
            <a:r>
              <a:rPr lang="en-US" sz="1800" dirty="0" smtClean="0"/>
              <a:t>ABS</a:t>
            </a:r>
            <a:endParaRPr lang="en-US" sz="1600" dirty="0" smtClean="0"/>
          </a:p>
        </p:txBody>
      </p:sp>
      <p:sp>
        <p:nvSpPr>
          <p:cNvPr id="3" name="Date Placeholder 2"/>
          <p:cNvSpPr>
            <a:spLocks noGrp="1"/>
          </p:cNvSpPr>
          <p:nvPr>
            <p:ph type="dt" sz="half" idx="10"/>
          </p:nvPr>
        </p:nvSpPr>
        <p:spPr>
          <a:xfrm>
            <a:off x="696913" y="332601"/>
            <a:ext cx="1579600" cy="276999"/>
          </a:xfrm>
        </p:spPr>
        <p:txBody>
          <a:bodyPr/>
          <a:lstStyle/>
          <a:p>
            <a:pPr>
              <a:defRPr/>
            </a:pPr>
            <a:r>
              <a:rPr lang="en-US" altLang="en-US" dirty="0" smtClean="0"/>
              <a:t>November </a:t>
            </a:r>
            <a:r>
              <a:rPr lang="en-US" altLang="en-US" dirty="0" smtClean="0"/>
              <a:t>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13</a:t>
            </a:fld>
            <a:endParaRPr lang="en-GB" altLang="en-US" dirty="0"/>
          </a:p>
        </p:txBody>
      </p:sp>
      <p:sp>
        <p:nvSpPr>
          <p:cNvPr id="6" name="Title 5"/>
          <p:cNvSpPr>
            <a:spLocks noGrp="1"/>
          </p:cNvSpPr>
          <p:nvPr>
            <p:ph type="title"/>
          </p:nvPr>
        </p:nvSpPr>
        <p:spPr>
          <a:xfrm>
            <a:off x="685800" y="381000"/>
            <a:ext cx="7772400" cy="1066800"/>
          </a:xfrm>
        </p:spPr>
        <p:txBody>
          <a:bodyPr/>
          <a:lstStyle/>
          <a:p>
            <a:r>
              <a:rPr lang="en-US" dirty="0" smtClean="0"/>
              <a:t>Straw poll 1</a:t>
            </a:r>
            <a:endParaRPr lang="en-US" dirty="0"/>
          </a:p>
        </p:txBody>
      </p:sp>
    </p:spTree>
    <p:extLst>
      <p:ext uri="{BB962C8B-B14F-4D97-AF65-F5344CB8AC3E}">
        <p14:creationId xmlns:p14="http://schemas.microsoft.com/office/powerpoint/2010/main" val="22935323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95400"/>
            <a:ext cx="8534399" cy="5334000"/>
          </a:xfrm>
        </p:spPr>
        <p:txBody>
          <a:bodyPr/>
          <a:lstStyle/>
          <a:p>
            <a:r>
              <a:rPr lang="en-US" dirty="0"/>
              <a:t>Do you support that the SFD includes the following statements under the heading Multi-link Operation:</a:t>
            </a:r>
          </a:p>
          <a:p>
            <a:pPr lvl="1"/>
            <a:r>
              <a:rPr lang="en-US" dirty="0"/>
              <a:t>The amendment shall define:</a:t>
            </a:r>
          </a:p>
          <a:p>
            <a:pPr lvl="2"/>
            <a:r>
              <a:rPr lang="en-US" dirty="0"/>
              <a:t>A </a:t>
            </a:r>
            <a:r>
              <a:rPr lang="en-US" dirty="0" smtClean="0"/>
              <a:t>mechanism for a negotiated move of an associated STA between a non-AUX and an AUX BSS within the same MLLE AP?</a:t>
            </a:r>
          </a:p>
          <a:p>
            <a:pPr lvl="1"/>
            <a:endParaRPr lang="en-US" sz="1800" dirty="0" smtClean="0"/>
          </a:p>
          <a:p>
            <a:pPr lvl="1"/>
            <a:r>
              <a:rPr lang="en-US" sz="1800" dirty="0" smtClean="0"/>
              <a:t>YES</a:t>
            </a:r>
          </a:p>
          <a:p>
            <a:pPr lvl="1"/>
            <a:r>
              <a:rPr lang="en-US" sz="1800" dirty="0" smtClean="0"/>
              <a:t>NO</a:t>
            </a:r>
          </a:p>
          <a:p>
            <a:pPr lvl="1"/>
            <a:r>
              <a:rPr lang="en-US" sz="1800" dirty="0" smtClean="0"/>
              <a:t>ABS</a:t>
            </a:r>
            <a:endParaRPr lang="en-US" sz="1600" dirty="0" smtClean="0"/>
          </a:p>
        </p:txBody>
      </p:sp>
      <p:sp>
        <p:nvSpPr>
          <p:cNvPr id="3" name="Date Placeholder 2"/>
          <p:cNvSpPr>
            <a:spLocks noGrp="1"/>
          </p:cNvSpPr>
          <p:nvPr>
            <p:ph type="dt" sz="half" idx="10"/>
          </p:nvPr>
        </p:nvSpPr>
        <p:spPr>
          <a:xfrm>
            <a:off x="696913" y="332601"/>
            <a:ext cx="1579600" cy="276999"/>
          </a:xfrm>
        </p:spPr>
        <p:txBody>
          <a:bodyPr/>
          <a:lstStyle/>
          <a:p>
            <a:pPr>
              <a:defRPr/>
            </a:pPr>
            <a:r>
              <a:rPr lang="en-US" altLang="en-US" dirty="0" smtClean="0"/>
              <a:t>November </a:t>
            </a:r>
            <a:r>
              <a:rPr lang="en-US" altLang="en-US" dirty="0" smtClean="0"/>
              <a:t>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14</a:t>
            </a:fld>
            <a:endParaRPr lang="en-GB" altLang="en-US" dirty="0"/>
          </a:p>
        </p:txBody>
      </p:sp>
      <p:sp>
        <p:nvSpPr>
          <p:cNvPr id="6" name="Title 5"/>
          <p:cNvSpPr>
            <a:spLocks noGrp="1"/>
          </p:cNvSpPr>
          <p:nvPr>
            <p:ph type="title"/>
          </p:nvPr>
        </p:nvSpPr>
        <p:spPr>
          <a:xfrm>
            <a:off x="685800" y="381000"/>
            <a:ext cx="7772400" cy="1066800"/>
          </a:xfrm>
        </p:spPr>
        <p:txBody>
          <a:bodyPr/>
          <a:lstStyle/>
          <a:p>
            <a:r>
              <a:rPr lang="en-US" dirty="0" smtClean="0"/>
              <a:t>Straw poll </a:t>
            </a:r>
            <a:r>
              <a:rPr lang="en-US" dirty="0" smtClean="0"/>
              <a:t>2</a:t>
            </a:r>
            <a:endParaRPr lang="en-US" dirty="0"/>
          </a:p>
        </p:txBody>
      </p:sp>
    </p:spTree>
    <p:extLst>
      <p:ext uri="{BB962C8B-B14F-4D97-AF65-F5344CB8AC3E}">
        <p14:creationId xmlns:p14="http://schemas.microsoft.com/office/powerpoint/2010/main" val="25893158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95400"/>
            <a:ext cx="8534399" cy="5334000"/>
          </a:xfrm>
        </p:spPr>
        <p:txBody>
          <a:bodyPr/>
          <a:lstStyle/>
          <a:p>
            <a:r>
              <a:rPr lang="en-US" dirty="0"/>
              <a:t>Do you support that the SFD includes the following statements under the heading Multi-link Operation:</a:t>
            </a:r>
          </a:p>
          <a:p>
            <a:pPr lvl="1"/>
            <a:r>
              <a:rPr lang="en-US" dirty="0"/>
              <a:t>The amendment shall define:</a:t>
            </a:r>
          </a:p>
          <a:p>
            <a:pPr lvl="2"/>
            <a:r>
              <a:rPr lang="en-US" dirty="0" smtClean="0"/>
              <a:t>An ability for an MLLE AP to indicate in a Beacon that UL transmissions in a BSS corresponding to a link are restricted to Triggered access?</a:t>
            </a:r>
          </a:p>
          <a:p>
            <a:pPr lvl="2"/>
            <a:endParaRPr lang="en-US" sz="2000" b="1" dirty="0" smtClean="0">
              <a:ea typeface="+mn-ea"/>
              <a:cs typeface="+mn-cs"/>
            </a:endParaRPr>
          </a:p>
          <a:p>
            <a:pPr lvl="1"/>
            <a:endParaRPr lang="en-US" sz="1800" dirty="0" smtClean="0"/>
          </a:p>
          <a:p>
            <a:pPr lvl="1"/>
            <a:r>
              <a:rPr lang="en-US" sz="1800" dirty="0" smtClean="0"/>
              <a:t>YES</a:t>
            </a:r>
          </a:p>
          <a:p>
            <a:pPr lvl="1"/>
            <a:r>
              <a:rPr lang="en-US" sz="1800" dirty="0" smtClean="0"/>
              <a:t>NO</a:t>
            </a:r>
          </a:p>
          <a:p>
            <a:pPr lvl="1"/>
            <a:r>
              <a:rPr lang="en-US" sz="1800" dirty="0" smtClean="0"/>
              <a:t>ABS</a:t>
            </a:r>
            <a:endParaRPr lang="en-US" sz="1600" dirty="0" smtClean="0"/>
          </a:p>
        </p:txBody>
      </p:sp>
      <p:sp>
        <p:nvSpPr>
          <p:cNvPr id="3" name="Date Placeholder 2"/>
          <p:cNvSpPr>
            <a:spLocks noGrp="1"/>
          </p:cNvSpPr>
          <p:nvPr>
            <p:ph type="dt" sz="half" idx="10"/>
          </p:nvPr>
        </p:nvSpPr>
        <p:spPr>
          <a:xfrm>
            <a:off x="696913" y="332601"/>
            <a:ext cx="1579600" cy="276999"/>
          </a:xfrm>
        </p:spPr>
        <p:txBody>
          <a:bodyPr/>
          <a:lstStyle/>
          <a:p>
            <a:pPr>
              <a:defRPr/>
            </a:pPr>
            <a:r>
              <a:rPr lang="en-US" altLang="en-US" dirty="0" smtClean="0"/>
              <a:t>November </a:t>
            </a:r>
            <a:r>
              <a:rPr lang="en-US" altLang="en-US" dirty="0" smtClean="0"/>
              <a:t>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15</a:t>
            </a:fld>
            <a:endParaRPr lang="en-GB" altLang="en-US" dirty="0"/>
          </a:p>
        </p:txBody>
      </p:sp>
      <p:sp>
        <p:nvSpPr>
          <p:cNvPr id="6" name="Title 5"/>
          <p:cNvSpPr>
            <a:spLocks noGrp="1"/>
          </p:cNvSpPr>
          <p:nvPr>
            <p:ph type="title"/>
          </p:nvPr>
        </p:nvSpPr>
        <p:spPr>
          <a:xfrm>
            <a:off x="685800" y="381000"/>
            <a:ext cx="7772400" cy="1066800"/>
          </a:xfrm>
        </p:spPr>
        <p:txBody>
          <a:bodyPr/>
          <a:lstStyle/>
          <a:p>
            <a:r>
              <a:rPr lang="en-US" dirty="0" smtClean="0"/>
              <a:t>Straw poll </a:t>
            </a:r>
            <a:r>
              <a:rPr lang="en-US" dirty="0" smtClean="0"/>
              <a:t>3</a:t>
            </a:r>
            <a:endParaRPr lang="en-US" dirty="0"/>
          </a:p>
        </p:txBody>
      </p:sp>
    </p:spTree>
    <p:extLst>
      <p:ext uri="{BB962C8B-B14F-4D97-AF65-F5344CB8AC3E}">
        <p14:creationId xmlns:p14="http://schemas.microsoft.com/office/powerpoint/2010/main" val="25893158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95400"/>
            <a:ext cx="8534399" cy="5334000"/>
          </a:xfrm>
        </p:spPr>
        <p:txBody>
          <a:bodyPr/>
          <a:lstStyle/>
          <a:p>
            <a:r>
              <a:rPr lang="en-US" dirty="0"/>
              <a:t>Do you support that the SFD includes the following statements under the heading Multi-link Operation:</a:t>
            </a:r>
          </a:p>
          <a:p>
            <a:pPr lvl="1"/>
            <a:r>
              <a:rPr lang="en-US" dirty="0"/>
              <a:t>The amendment shall define:</a:t>
            </a:r>
          </a:p>
          <a:p>
            <a:pPr lvl="2"/>
            <a:r>
              <a:rPr lang="en-US" dirty="0" smtClean="0"/>
              <a:t>CTS rules to support some EDCA-based UL TX by non-AP STA MLLE entities associated to an MLLE AP BSS on a link indicated as UL Triggered access restricted?</a:t>
            </a:r>
          </a:p>
          <a:p>
            <a:pPr lvl="1"/>
            <a:endParaRPr lang="en-US" sz="1800" dirty="0" smtClean="0"/>
          </a:p>
          <a:p>
            <a:pPr lvl="1"/>
            <a:r>
              <a:rPr lang="en-US" sz="1800" dirty="0" smtClean="0"/>
              <a:t>YES</a:t>
            </a:r>
          </a:p>
          <a:p>
            <a:pPr lvl="1"/>
            <a:r>
              <a:rPr lang="en-US" sz="1800" dirty="0" smtClean="0"/>
              <a:t>NO</a:t>
            </a:r>
          </a:p>
          <a:p>
            <a:pPr lvl="1"/>
            <a:r>
              <a:rPr lang="en-US" sz="1800" dirty="0" smtClean="0"/>
              <a:t>ABS</a:t>
            </a:r>
            <a:endParaRPr lang="en-US" sz="1600" dirty="0" smtClean="0"/>
          </a:p>
        </p:txBody>
      </p:sp>
      <p:sp>
        <p:nvSpPr>
          <p:cNvPr id="3" name="Date Placeholder 2"/>
          <p:cNvSpPr>
            <a:spLocks noGrp="1"/>
          </p:cNvSpPr>
          <p:nvPr>
            <p:ph type="dt" sz="half" idx="10"/>
          </p:nvPr>
        </p:nvSpPr>
        <p:spPr>
          <a:xfrm>
            <a:off x="696913" y="332601"/>
            <a:ext cx="1579600" cy="276999"/>
          </a:xfrm>
        </p:spPr>
        <p:txBody>
          <a:bodyPr/>
          <a:lstStyle/>
          <a:p>
            <a:pPr>
              <a:defRPr/>
            </a:pPr>
            <a:r>
              <a:rPr lang="en-US" altLang="en-US" dirty="0" smtClean="0"/>
              <a:t>November </a:t>
            </a:r>
            <a:r>
              <a:rPr lang="en-US" altLang="en-US" dirty="0" smtClean="0"/>
              <a:t>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16</a:t>
            </a:fld>
            <a:endParaRPr lang="en-GB" altLang="en-US" dirty="0"/>
          </a:p>
        </p:txBody>
      </p:sp>
      <p:sp>
        <p:nvSpPr>
          <p:cNvPr id="6" name="Title 5"/>
          <p:cNvSpPr>
            <a:spLocks noGrp="1"/>
          </p:cNvSpPr>
          <p:nvPr>
            <p:ph type="title"/>
          </p:nvPr>
        </p:nvSpPr>
        <p:spPr>
          <a:xfrm>
            <a:off x="685800" y="381000"/>
            <a:ext cx="7772400" cy="1066800"/>
          </a:xfrm>
        </p:spPr>
        <p:txBody>
          <a:bodyPr/>
          <a:lstStyle/>
          <a:p>
            <a:r>
              <a:rPr lang="en-US" dirty="0" smtClean="0"/>
              <a:t>Straw poll </a:t>
            </a:r>
            <a:r>
              <a:rPr lang="en-US" dirty="0" smtClean="0"/>
              <a:t>4</a:t>
            </a:r>
            <a:endParaRPr lang="en-US" dirty="0"/>
          </a:p>
        </p:txBody>
      </p:sp>
    </p:spTree>
    <p:extLst>
      <p:ext uri="{BB962C8B-B14F-4D97-AF65-F5344CB8AC3E}">
        <p14:creationId xmlns:p14="http://schemas.microsoft.com/office/powerpoint/2010/main" val="25893158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Would the AP entity hear an RTS on the Aux BSS channel?</a:t>
            </a:r>
            <a:endParaRPr lang="en-US" dirty="0"/>
          </a:p>
        </p:txBody>
      </p:sp>
      <p:sp>
        <p:nvSpPr>
          <p:cNvPr id="3" name="Date Placeholder 2"/>
          <p:cNvSpPr>
            <a:spLocks noGrp="1"/>
          </p:cNvSpPr>
          <p:nvPr>
            <p:ph type="dt" sz="half" idx="10"/>
          </p:nvPr>
        </p:nvSpPr>
        <p:spPr/>
        <p:txBody>
          <a:bodyPr/>
          <a:lstStyle/>
          <a:p>
            <a:pPr>
              <a:defRPr/>
            </a:pPr>
            <a:r>
              <a:rPr lang="en-US" altLang="en-US" dirty="0" smtClean="0"/>
              <a:t>November </a:t>
            </a:r>
            <a:r>
              <a:rPr lang="en-US" altLang="en-US" dirty="0" smtClean="0"/>
              <a:t>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17</a:t>
            </a:fld>
            <a:endParaRPr lang="en-GB" altLang="en-US" dirty="0"/>
          </a:p>
        </p:txBody>
      </p:sp>
      <p:sp>
        <p:nvSpPr>
          <p:cNvPr id="6" name="Title 5"/>
          <p:cNvSpPr>
            <a:spLocks noGrp="1"/>
          </p:cNvSpPr>
          <p:nvPr>
            <p:ph type="title"/>
          </p:nvPr>
        </p:nvSpPr>
        <p:spPr/>
        <p:txBody>
          <a:bodyPr/>
          <a:lstStyle/>
          <a:p>
            <a:r>
              <a:rPr lang="en-US" dirty="0" smtClean="0"/>
              <a:t>Annex</a:t>
            </a:r>
            <a:endParaRPr lang="en-US" dirty="0"/>
          </a:p>
        </p:txBody>
      </p:sp>
    </p:spTree>
    <p:extLst>
      <p:ext uri="{BB962C8B-B14F-4D97-AF65-F5344CB8AC3E}">
        <p14:creationId xmlns:p14="http://schemas.microsoft.com/office/powerpoint/2010/main" val="34973147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RX payload on Main</a:t>
            </a:r>
          </a:p>
          <a:p>
            <a:pPr lvl="1"/>
            <a:r>
              <a:rPr lang="en-US" dirty="0" smtClean="0"/>
              <a:t>Maybe the AP can RX RTS on AUX - but if the AP can RX RTS, then the AP could just send CTS DUR &gt; 0 because it can RX payload on AUX as well, right?</a:t>
            </a:r>
          </a:p>
          <a:p>
            <a:pPr lvl="3"/>
            <a:r>
              <a:rPr lang="en-US" dirty="0" smtClean="0"/>
              <a:t>Or is the RTS received because of low MCS and payload would not be decodable at a higher MCS, in which case CTS DUR == 0 is a valid response from the AP</a:t>
            </a:r>
          </a:p>
          <a:p>
            <a:pPr lvl="3"/>
            <a:r>
              <a:rPr lang="en-US" dirty="0" smtClean="0"/>
              <a:t>Or is the correct answer really just "no, the AP cannot receive anything on AUX if it is decoding RX payload on Main"? </a:t>
            </a:r>
          </a:p>
          <a:p>
            <a:r>
              <a:rPr lang="en-US" dirty="0" smtClean="0"/>
              <a:t>TX on main</a:t>
            </a:r>
          </a:p>
          <a:p>
            <a:pPr lvl="1"/>
            <a:r>
              <a:rPr lang="en-US" dirty="0" smtClean="0"/>
              <a:t>TX on main will likely swamp any RX of RTS on AUX, so no response from AP, no chance for CTS of any sort</a:t>
            </a:r>
          </a:p>
          <a:p>
            <a:pPr lvl="4"/>
            <a:endParaRPr lang="en-US" dirty="0"/>
          </a:p>
        </p:txBody>
      </p:sp>
      <p:sp>
        <p:nvSpPr>
          <p:cNvPr id="3" name="Date Placeholder 2"/>
          <p:cNvSpPr>
            <a:spLocks noGrp="1"/>
          </p:cNvSpPr>
          <p:nvPr>
            <p:ph type="dt" sz="half" idx="10"/>
          </p:nvPr>
        </p:nvSpPr>
        <p:spPr/>
        <p:txBody>
          <a:bodyPr/>
          <a:lstStyle/>
          <a:p>
            <a:r>
              <a:rPr lang="en-US" altLang="en-US" dirty="0" smtClean="0"/>
              <a:t>November </a:t>
            </a:r>
            <a:r>
              <a:rPr lang="en-US" altLang="en-US" dirty="0" smtClean="0"/>
              <a:t>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18</a:t>
            </a:fld>
            <a:endParaRPr lang="en-GB" altLang="en-US" dirty="0"/>
          </a:p>
        </p:txBody>
      </p:sp>
      <p:sp>
        <p:nvSpPr>
          <p:cNvPr id="6" name="Title 5"/>
          <p:cNvSpPr>
            <a:spLocks noGrp="1"/>
          </p:cNvSpPr>
          <p:nvPr>
            <p:ph type="title"/>
          </p:nvPr>
        </p:nvSpPr>
        <p:spPr/>
        <p:txBody>
          <a:bodyPr/>
          <a:lstStyle/>
          <a:p>
            <a:r>
              <a:rPr lang="en-US" dirty="0" smtClean="0"/>
              <a:t>Annex – Aux BSS UL RTS (1)</a:t>
            </a:r>
            <a:endParaRPr lang="en-US" dirty="0"/>
          </a:p>
        </p:txBody>
      </p:sp>
    </p:spTree>
    <p:extLst>
      <p:ext uri="{BB962C8B-B14F-4D97-AF65-F5344CB8AC3E}">
        <p14:creationId xmlns:p14="http://schemas.microsoft.com/office/powerpoint/2010/main" val="7112012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NAV busy on main (and nothing else, e.g. no TX, no RX)</a:t>
            </a:r>
          </a:p>
          <a:p>
            <a:pPr lvl="1"/>
            <a:r>
              <a:rPr lang="en-US" dirty="0" smtClean="0"/>
              <a:t>AP can correctly hear an RTS from the non-AP STA</a:t>
            </a:r>
          </a:p>
          <a:p>
            <a:pPr lvl="1"/>
            <a:r>
              <a:rPr lang="en-US" dirty="0" smtClean="0"/>
              <a:t>If the NAV is for main, then what should the AP do?</a:t>
            </a:r>
          </a:p>
          <a:p>
            <a:pPr lvl="3"/>
            <a:r>
              <a:rPr lang="en-US" dirty="0" smtClean="0"/>
              <a:t>Send CTS DUR == 0 to make the non-AP STA wait, or can it send CTS DUR &gt; 0, to allow the non-AP STA to TX on Aux without disturbing the 3rd party activity on Main?</a:t>
            </a:r>
          </a:p>
          <a:p>
            <a:pPr lvl="3"/>
            <a:r>
              <a:rPr lang="en-US" dirty="0" smtClean="0"/>
              <a:t>If Aux UL TX allowed, then if the NAV on main ends before the Aux UL TX, then some other STA associated to the Main BSS might see medium idle at the end of the NAV and attempt an UL TX on the main that is not observed by the AP because of RX payload decode on Aux</a:t>
            </a:r>
          </a:p>
          <a:p>
            <a:pPr lvl="3"/>
            <a:r>
              <a:rPr lang="en-US" dirty="0" smtClean="0"/>
              <a:t>So CTS DUR == 0 might make sense in this case, to make the AUX non-AP STA wait until NAV end and then send CTS DUR &gt; 0 on both AUX and MAIN to let UL TX proceed while holding off Main UL TX</a:t>
            </a:r>
          </a:p>
        </p:txBody>
      </p:sp>
      <p:sp>
        <p:nvSpPr>
          <p:cNvPr id="3" name="Date Placeholder 2"/>
          <p:cNvSpPr>
            <a:spLocks noGrp="1"/>
          </p:cNvSpPr>
          <p:nvPr>
            <p:ph type="dt" sz="half" idx="10"/>
          </p:nvPr>
        </p:nvSpPr>
        <p:spPr/>
        <p:txBody>
          <a:bodyPr/>
          <a:lstStyle/>
          <a:p>
            <a:r>
              <a:rPr lang="en-US" altLang="en-US" dirty="0" smtClean="0"/>
              <a:t>November </a:t>
            </a:r>
            <a:r>
              <a:rPr lang="en-US" altLang="en-US" dirty="0" smtClean="0"/>
              <a:t>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19</a:t>
            </a:fld>
            <a:endParaRPr lang="en-GB" altLang="en-US" dirty="0"/>
          </a:p>
        </p:txBody>
      </p:sp>
      <p:sp>
        <p:nvSpPr>
          <p:cNvPr id="11" name="Title 10"/>
          <p:cNvSpPr>
            <a:spLocks noGrp="1"/>
          </p:cNvSpPr>
          <p:nvPr>
            <p:ph type="title"/>
          </p:nvPr>
        </p:nvSpPr>
        <p:spPr/>
        <p:txBody>
          <a:bodyPr/>
          <a:lstStyle/>
          <a:p>
            <a:r>
              <a:rPr lang="en-US" dirty="0"/>
              <a:t>Annex – Aux BSS UL </a:t>
            </a:r>
            <a:r>
              <a:rPr lang="en-US" dirty="0" smtClean="0"/>
              <a:t>RTS (2)</a:t>
            </a:r>
            <a:endParaRPr lang="en-US" dirty="0"/>
          </a:p>
        </p:txBody>
      </p:sp>
    </p:spTree>
    <p:extLst>
      <p:ext uri="{BB962C8B-B14F-4D97-AF65-F5344CB8AC3E}">
        <p14:creationId xmlns:p14="http://schemas.microsoft.com/office/powerpoint/2010/main" val="2972116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smtClean="0"/>
              <a:t>Max PHY BW in 11be is envisioned to be 320MHz</a:t>
            </a:r>
          </a:p>
          <a:p>
            <a:r>
              <a:rPr lang="en-US" sz="2000" dirty="0" smtClean="0"/>
              <a:t>Survey of current STAs shows that STA BW is typically smaller than AP:</a:t>
            </a:r>
          </a:p>
          <a:p>
            <a:pPr lvl="1"/>
            <a:r>
              <a:rPr lang="en-US" sz="1800" dirty="0" err="1" smtClean="0"/>
              <a:t>E.g</a:t>
            </a:r>
            <a:r>
              <a:rPr lang="en-US" sz="1800" dirty="0" smtClean="0"/>
              <a:t>, several 11ax/11ac gen2 capable STAs only support up to 80MHz BW, while APs typically support 160MHz BW </a:t>
            </a:r>
          </a:p>
          <a:p>
            <a:r>
              <a:rPr lang="en-US" sz="2000" dirty="0" smtClean="0"/>
              <a:t>Foresee similar trend in 11be, where many STAs in the first generation may only support 160MHz or narrower BW</a:t>
            </a:r>
          </a:p>
          <a:p>
            <a:r>
              <a:rPr lang="en-US" sz="2000" dirty="0" smtClean="0"/>
              <a:t>Asynchronous channels not always available</a:t>
            </a:r>
          </a:p>
          <a:p>
            <a:pPr lvl="1"/>
            <a:r>
              <a:rPr lang="en-US" sz="1800" dirty="0" smtClean="0"/>
              <a:t>Then quasi-asynchronous mode employed, better operation with controlled access</a:t>
            </a:r>
            <a:endParaRPr lang="en-US" sz="1800" dirty="0" smtClean="0"/>
          </a:p>
          <a:p>
            <a:r>
              <a:rPr lang="en-US" sz="2000" dirty="0" smtClean="0"/>
              <a:t>We propose a new mode of  multi-link operation (MLO) to address this predicted asymmetry and allow more efficient use of spectrum</a:t>
            </a:r>
            <a:endParaRPr lang="en-US" sz="2000" dirty="0" smtClean="0"/>
          </a:p>
        </p:txBody>
      </p:sp>
      <p:sp>
        <p:nvSpPr>
          <p:cNvPr id="3" name="Date Placeholder 2"/>
          <p:cNvSpPr>
            <a:spLocks noGrp="1"/>
          </p:cNvSpPr>
          <p:nvPr>
            <p:ph type="dt" sz="half" idx="10"/>
          </p:nvPr>
        </p:nvSpPr>
        <p:spPr/>
        <p:txBody>
          <a:bodyPr/>
          <a:lstStyle/>
          <a:p>
            <a:r>
              <a:rPr lang="en-US" altLang="en-US" dirty="0" smtClean="0"/>
              <a:t>November 2019</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2</a:t>
            </a:fld>
            <a:endParaRPr lang="en-GB" altLang="en-US" dirty="0"/>
          </a:p>
        </p:txBody>
      </p:sp>
      <p:sp>
        <p:nvSpPr>
          <p:cNvPr id="6" name="Title 5"/>
          <p:cNvSpPr>
            <a:spLocks noGrp="1"/>
          </p:cNvSpPr>
          <p:nvPr>
            <p:ph type="title"/>
          </p:nvPr>
        </p:nvSpPr>
        <p:spPr/>
        <p:txBody>
          <a:bodyPr/>
          <a:lstStyle/>
          <a:p>
            <a:r>
              <a:rPr lang="en-US" smtClean="0"/>
              <a:t>Motivation</a:t>
            </a:r>
            <a:endParaRPr lang="en-US" dirty="0"/>
          </a:p>
        </p:txBody>
      </p:sp>
    </p:spTree>
    <p:extLst>
      <p:ext uri="{BB962C8B-B14F-4D97-AF65-F5344CB8AC3E}">
        <p14:creationId xmlns:p14="http://schemas.microsoft.com/office/powerpoint/2010/main" val="27806108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800" dirty="0" smtClean="0"/>
              <a:t>ED busy on main and nothing else</a:t>
            </a:r>
            <a:endParaRPr lang="en-US" sz="1800" dirty="0"/>
          </a:p>
          <a:p>
            <a:pPr lvl="1"/>
            <a:r>
              <a:rPr lang="en-US" sz="1400" dirty="0" smtClean="0"/>
              <a:t>AP might filter &gt; </a:t>
            </a:r>
            <a:r>
              <a:rPr lang="en-US" sz="1400" dirty="0"/>
              <a:t>-62 </a:t>
            </a:r>
            <a:r>
              <a:rPr lang="en-US" sz="1400" dirty="0" err="1"/>
              <a:t>dBm</a:t>
            </a:r>
            <a:r>
              <a:rPr lang="en-US" sz="1400" dirty="0"/>
              <a:t> noise from main to receive RTS on </a:t>
            </a:r>
            <a:r>
              <a:rPr lang="en-US" sz="1400" dirty="0" smtClean="0"/>
              <a:t>aux</a:t>
            </a:r>
          </a:p>
          <a:p>
            <a:pPr lvl="1"/>
            <a:r>
              <a:rPr lang="en-US" sz="1400" dirty="0" smtClean="0"/>
              <a:t>If RTS RX is possible, then again, CTS DUR == 0 is useful with CTS DUR &gt; 0 at end of ED busy time</a:t>
            </a:r>
          </a:p>
          <a:p>
            <a:r>
              <a:rPr lang="en-US" sz="1800" dirty="0" smtClean="0"/>
              <a:t>PHY SIG Length field decode with 3</a:t>
            </a:r>
            <a:r>
              <a:rPr lang="en-US" sz="1800" baseline="30000" dirty="0" smtClean="0"/>
              <a:t>rd</a:t>
            </a:r>
            <a:r>
              <a:rPr lang="en-US" sz="1800" dirty="0" smtClean="0"/>
              <a:t> party color</a:t>
            </a:r>
          </a:p>
          <a:p>
            <a:pPr lvl="1"/>
            <a:r>
              <a:rPr lang="en-US" sz="1400" dirty="0" smtClean="0"/>
              <a:t>Discard/Ignore/IDLE medium, SR active</a:t>
            </a:r>
          </a:p>
          <a:p>
            <a:pPr lvl="2"/>
            <a:r>
              <a:rPr lang="en-US" sz="1200" dirty="0" smtClean="0"/>
              <a:t>TX CTS DUR &gt;0 on Aux and Main</a:t>
            </a:r>
          </a:p>
          <a:p>
            <a:pPr lvl="1"/>
            <a:r>
              <a:rPr lang="en-US" sz="1400" dirty="0" smtClean="0"/>
              <a:t>Defer/BUSY, SR not active</a:t>
            </a:r>
          </a:p>
          <a:p>
            <a:pPr lvl="2"/>
            <a:r>
              <a:rPr lang="en-US" sz="1200" dirty="0" smtClean="0"/>
              <a:t>Defer Aux UL TX until the end of Main PPDU RX using CTS DUR == 0</a:t>
            </a:r>
            <a:r>
              <a:rPr lang="en-US" sz="1000" dirty="0"/>
              <a:t> </a:t>
            </a:r>
          </a:p>
          <a:p>
            <a:pPr lvl="2"/>
            <a:r>
              <a:rPr lang="en-US" sz="1200" dirty="0" smtClean="0"/>
              <a:t>i.e. no RX of OBSS payload, FE power save condition</a:t>
            </a:r>
          </a:p>
          <a:p>
            <a:pPr lvl="2"/>
            <a:r>
              <a:rPr lang="en-US" sz="1200" dirty="0" smtClean="0"/>
              <a:t>i.e</a:t>
            </a:r>
            <a:r>
              <a:rPr lang="en-US" sz="1200" dirty="0"/>
              <a:t>. defer is case of not decoding payload, but not declaring </a:t>
            </a:r>
            <a:r>
              <a:rPr lang="en-US" sz="1200" dirty="0" smtClean="0"/>
              <a:t>IDLE, no SR</a:t>
            </a:r>
            <a:endParaRPr lang="en-US" sz="1200" dirty="0"/>
          </a:p>
          <a:p>
            <a:pPr lvl="2"/>
            <a:r>
              <a:rPr lang="en-US" sz="1200" dirty="0" smtClean="0"/>
              <a:t>In this case, presumably</a:t>
            </a:r>
            <a:r>
              <a:rPr lang="en-US" sz="1200" dirty="0"/>
              <a:t>, the TX of CTS on Aux is not going to bother the 3rd party receiver of the PPDU on the Main (i.e. SR not needed to TX CTS</a:t>
            </a:r>
            <a:r>
              <a:rPr lang="en-US" sz="1200" dirty="0" smtClean="0"/>
              <a:t>)</a:t>
            </a:r>
          </a:p>
          <a:p>
            <a:pPr lvl="3"/>
            <a:r>
              <a:rPr lang="en-US" sz="1000" dirty="0" smtClean="0"/>
              <a:t>If TX CTS would interfere, then AP may choose to not TX CTS</a:t>
            </a:r>
          </a:p>
          <a:p>
            <a:pPr lvl="3"/>
            <a:r>
              <a:rPr lang="en-US" sz="1000" dirty="0" smtClean="0"/>
              <a:t>Perhaps the rule is AP does NOT send CTS in this case, as SR condition is not met</a:t>
            </a:r>
            <a:endParaRPr lang="en-US" sz="1000" dirty="0"/>
          </a:p>
          <a:p>
            <a:endParaRPr lang="en-US" sz="4000" dirty="0"/>
          </a:p>
        </p:txBody>
      </p:sp>
      <p:sp>
        <p:nvSpPr>
          <p:cNvPr id="3" name="Date Placeholder 2"/>
          <p:cNvSpPr>
            <a:spLocks noGrp="1"/>
          </p:cNvSpPr>
          <p:nvPr>
            <p:ph type="dt" sz="half" idx="10"/>
          </p:nvPr>
        </p:nvSpPr>
        <p:spPr/>
        <p:txBody>
          <a:bodyPr/>
          <a:lstStyle/>
          <a:p>
            <a:pPr>
              <a:defRPr/>
            </a:pPr>
            <a:r>
              <a:rPr lang="en-US" altLang="en-US" dirty="0" smtClean="0"/>
              <a:t>November </a:t>
            </a:r>
            <a:r>
              <a:rPr lang="en-US" altLang="en-US" dirty="0" smtClean="0"/>
              <a:t>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20</a:t>
            </a:fld>
            <a:endParaRPr lang="en-GB" altLang="en-US" dirty="0"/>
          </a:p>
        </p:txBody>
      </p:sp>
      <p:sp>
        <p:nvSpPr>
          <p:cNvPr id="6" name="Title 5"/>
          <p:cNvSpPr>
            <a:spLocks noGrp="1"/>
          </p:cNvSpPr>
          <p:nvPr>
            <p:ph type="title"/>
          </p:nvPr>
        </p:nvSpPr>
        <p:spPr/>
        <p:txBody>
          <a:bodyPr/>
          <a:lstStyle/>
          <a:p>
            <a:r>
              <a:rPr lang="en-US" dirty="0"/>
              <a:t>Annex – Aux BSS UL </a:t>
            </a:r>
            <a:r>
              <a:rPr lang="en-US" dirty="0" smtClean="0"/>
              <a:t>RTS (3)</a:t>
            </a:r>
            <a:endParaRPr lang="en-US" dirty="0"/>
          </a:p>
        </p:txBody>
      </p:sp>
    </p:spTree>
    <p:extLst>
      <p:ext uri="{BB962C8B-B14F-4D97-AF65-F5344CB8AC3E}">
        <p14:creationId xmlns:p14="http://schemas.microsoft.com/office/powerpoint/2010/main" val="3400153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752600"/>
            <a:ext cx="7772400" cy="4876800"/>
          </a:xfrm>
        </p:spPr>
        <p:txBody>
          <a:bodyPr/>
          <a:lstStyle/>
          <a:p>
            <a:pPr marL="342900" lvl="1" indent="-342900">
              <a:buFontTx/>
              <a:buChar char="•"/>
            </a:pPr>
            <a:r>
              <a:rPr lang="en-US" b="1" dirty="0" smtClean="0">
                <a:ea typeface="+mn-ea"/>
                <a:cs typeface="+mn-cs"/>
              </a:rPr>
              <a:t>Multi-link on same band or multi-band </a:t>
            </a:r>
          </a:p>
          <a:p>
            <a:pPr lvl="1">
              <a:buFontTx/>
              <a:buChar char="–"/>
            </a:pPr>
            <a:r>
              <a:rPr lang="en-US" dirty="0" smtClean="0"/>
              <a:t>E.g</a:t>
            </a:r>
            <a:r>
              <a:rPr lang="en-US" dirty="0"/>
              <a:t>., </a:t>
            </a:r>
            <a:r>
              <a:rPr lang="en-US" dirty="0" smtClean="0"/>
              <a:t>2.4G + 5G, 2.4G + 5G </a:t>
            </a:r>
            <a:r>
              <a:rPr lang="en-US" dirty="0"/>
              <a:t>+ 6G or </a:t>
            </a:r>
            <a:r>
              <a:rPr lang="en-US" dirty="0" smtClean="0"/>
              <a:t>5GL+5GH+6G</a:t>
            </a:r>
            <a:endParaRPr lang="en-US" dirty="0"/>
          </a:p>
          <a:p>
            <a:r>
              <a:rPr lang="en-US" sz="2000" dirty="0" smtClean="0"/>
              <a:t>Key features/assumptions</a:t>
            </a:r>
          </a:p>
          <a:p>
            <a:pPr lvl="1"/>
            <a:r>
              <a:rPr lang="en-US" dirty="0" smtClean="0"/>
              <a:t>Independent/separate radios </a:t>
            </a:r>
            <a:r>
              <a:rPr lang="en-US" dirty="0"/>
              <a:t>per </a:t>
            </a:r>
            <a:r>
              <a:rPr lang="en-US" dirty="0" smtClean="0"/>
              <a:t>link, on both AP and STA</a:t>
            </a:r>
          </a:p>
          <a:p>
            <a:pPr lvl="1"/>
            <a:r>
              <a:rPr lang="en-US" dirty="0" smtClean="0"/>
              <a:t>Single MAC function</a:t>
            </a:r>
            <a:endParaRPr lang="en-US" dirty="0"/>
          </a:p>
          <a:p>
            <a:pPr lvl="1"/>
            <a:r>
              <a:rPr lang="en-US" dirty="0" smtClean="0"/>
              <a:t>Total </a:t>
            </a:r>
            <a:r>
              <a:rPr lang="en-US" dirty="0"/>
              <a:t>aggregated BW can be &gt; 320MHz (max 320MHz per </a:t>
            </a:r>
            <a:r>
              <a:rPr lang="en-US" dirty="0" smtClean="0"/>
              <a:t>radio)</a:t>
            </a:r>
          </a:p>
          <a:p>
            <a:r>
              <a:rPr lang="en-US" sz="2000" dirty="0" smtClean="0"/>
              <a:t>Possible additional requirements</a:t>
            </a:r>
            <a:endParaRPr lang="en-US" sz="2000" dirty="0"/>
          </a:p>
          <a:p>
            <a:pPr lvl="1"/>
            <a:r>
              <a:rPr lang="en-US" dirty="0" smtClean="0"/>
              <a:t>Support concurrent </a:t>
            </a:r>
            <a:r>
              <a:rPr lang="en-US" dirty="0"/>
              <a:t>and </a:t>
            </a:r>
            <a:r>
              <a:rPr lang="en-US" dirty="0" err="1"/>
              <a:t>async</a:t>
            </a:r>
            <a:r>
              <a:rPr lang="en-US" dirty="0"/>
              <a:t> TX/RX operation across </a:t>
            </a:r>
            <a:r>
              <a:rPr lang="en-US" dirty="0" smtClean="0"/>
              <a:t>links</a:t>
            </a:r>
          </a:p>
          <a:p>
            <a:pPr lvl="2"/>
            <a:r>
              <a:rPr lang="en-US" dirty="0" smtClean="0"/>
              <a:t>I.e. split the MAC</a:t>
            </a:r>
            <a:endParaRPr lang="en-US" dirty="0"/>
          </a:p>
          <a:p>
            <a:pPr lvl="1"/>
            <a:r>
              <a:rPr lang="en-US" dirty="0" smtClean="0"/>
              <a:t>There may need to be  </a:t>
            </a:r>
            <a:r>
              <a:rPr lang="en-US" dirty="0"/>
              <a:t>sufficient frequency </a:t>
            </a:r>
            <a:r>
              <a:rPr lang="en-US" dirty="0" smtClean="0"/>
              <a:t>separation and filtering protection to allow this mode</a:t>
            </a:r>
            <a:r>
              <a:rPr lang="en-US" dirty="0" smtClean="0"/>
              <a:t>.</a:t>
            </a:r>
          </a:p>
          <a:p>
            <a:pPr lvl="2"/>
            <a:r>
              <a:rPr lang="en-US" dirty="0" smtClean="0"/>
              <a:t>Otherwise, Quasi-asynchronous mode of operation applies</a:t>
            </a:r>
            <a:endParaRPr lang="en-US" dirty="0" smtClean="0"/>
          </a:p>
          <a:p>
            <a:pPr lvl="1"/>
            <a:endParaRPr lang="en-US" sz="1600" dirty="0" smtClean="0"/>
          </a:p>
          <a:p>
            <a:pPr lvl="1"/>
            <a:endParaRPr lang="en-US" sz="1600" dirty="0" smtClean="0"/>
          </a:p>
        </p:txBody>
      </p:sp>
      <p:sp>
        <p:nvSpPr>
          <p:cNvPr id="3" name="Date Placeholder 2"/>
          <p:cNvSpPr>
            <a:spLocks noGrp="1"/>
          </p:cNvSpPr>
          <p:nvPr>
            <p:ph type="dt" sz="half" idx="10"/>
          </p:nvPr>
        </p:nvSpPr>
        <p:spPr>
          <a:xfrm>
            <a:off x="696913" y="332601"/>
            <a:ext cx="1579600" cy="276999"/>
          </a:xfrm>
        </p:spPr>
        <p:txBody>
          <a:bodyPr/>
          <a:lstStyle/>
          <a:p>
            <a:pPr>
              <a:defRPr/>
            </a:pPr>
            <a:r>
              <a:rPr lang="en-US" altLang="en-US" dirty="0" smtClean="0"/>
              <a:t>November </a:t>
            </a:r>
            <a:r>
              <a:rPr lang="en-US" altLang="en-US" dirty="0" smtClean="0"/>
              <a:t>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a:t>
            </a:fld>
            <a:endParaRPr lang="en-GB" altLang="en-US" dirty="0"/>
          </a:p>
        </p:txBody>
      </p:sp>
      <p:sp>
        <p:nvSpPr>
          <p:cNvPr id="6" name="Title 5"/>
          <p:cNvSpPr>
            <a:spLocks noGrp="1"/>
          </p:cNvSpPr>
          <p:nvPr>
            <p:ph type="title"/>
          </p:nvPr>
        </p:nvSpPr>
        <p:spPr>
          <a:xfrm>
            <a:off x="685800" y="609600"/>
            <a:ext cx="7772400" cy="1066800"/>
          </a:xfrm>
        </p:spPr>
        <p:txBody>
          <a:bodyPr/>
          <a:lstStyle/>
          <a:p>
            <a:r>
              <a:rPr lang="en-US" dirty="0" smtClean="0"/>
              <a:t>Typical MLO scenario considered so far</a:t>
            </a:r>
            <a:endParaRPr lang="en-US" dirty="0"/>
          </a:p>
        </p:txBody>
      </p:sp>
    </p:spTree>
    <p:extLst>
      <p:ext uri="{BB962C8B-B14F-4D97-AF65-F5344CB8AC3E}">
        <p14:creationId xmlns:p14="http://schemas.microsoft.com/office/powerpoint/2010/main" val="27368179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47700" y="1676400"/>
            <a:ext cx="7772400" cy="4122738"/>
          </a:xfrm>
        </p:spPr>
        <p:txBody>
          <a:bodyPr/>
          <a:lstStyle/>
          <a:p>
            <a:r>
              <a:rPr lang="en-US" sz="1600" b="0" dirty="0" smtClean="0"/>
              <a:t>AP supports higher BW (e.g., 320MHz) than associated STAs. Operational BW is split into two or more neighboring channels. </a:t>
            </a:r>
            <a:r>
              <a:rPr lang="en-US" sz="1600" dirty="0" smtClean="0"/>
              <a:t>Examples:</a:t>
            </a:r>
          </a:p>
          <a:p>
            <a:pPr lvl="1"/>
            <a:r>
              <a:rPr lang="en-US" sz="1600" dirty="0" smtClean="0"/>
              <a:t>320MHz split into two adjacent channels of 160MHz  each,</a:t>
            </a:r>
          </a:p>
          <a:p>
            <a:pPr lvl="1"/>
            <a:r>
              <a:rPr lang="en-US" sz="1600" dirty="0" smtClean="0"/>
              <a:t>320MHz split into two channels 160MHz and 80MHz separated by 80MHz, etc.</a:t>
            </a:r>
          </a:p>
          <a:p>
            <a:r>
              <a:rPr lang="en-US" sz="1600" b="0" dirty="0"/>
              <a:t>Total BW </a:t>
            </a:r>
            <a:r>
              <a:rPr lang="en-US" sz="1600" b="0" dirty="0" smtClean="0"/>
              <a:t>summed across all neighboring channels </a:t>
            </a:r>
            <a:r>
              <a:rPr lang="en-US" sz="1600" b="0" dirty="0"/>
              <a:t>&lt;= </a:t>
            </a:r>
            <a:r>
              <a:rPr lang="en-US" sz="1600" b="0" dirty="0" smtClean="0"/>
              <a:t>320MHz</a:t>
            </a:r>
          </a:p>
          <a:p>
            <a:r>
              <a:rPr lang="en-US" sz="1600" b="0" dirty="0"/>
              <a:t>AP </a:t>
            </a:r>
            <a:r>
              <a:rPr lang="en-US" sz="1600" b="0" dirty="0" smtClean="0"/>
              <a:t>establishes a </a:t>
            </a:r>
            <a:r>
              <a:rPr lang="en-US" sz="1600" b="0" dirty="0"/>
              <a:t>BSS on each of these </a:t>
            </a:r>
            <a:r>
              <a:rPr lang="en-US" sz="1600" b="0" dirty="0" smtClean="0"/>
              <a:t>channels</a:t>
            </a:r>
            <a:endParaRPr lang="en-US" sz="1600" b="0" dirty="0"/>
          </a:p>
          <a:p>
            <a:r>
              <a:rPr lang="en-US" sz="1600" b="0" dirty="0" smtClean="0"/>
              <a:t>Some channel combinations might lead </a:t>
            </a:r>
            <a:r>
              <a:rPr lang="en-US" sz="1600" b="0" dirty="0" smtClean="0"/>
              <a:t>to </a:t>
            </a:r>
            <a:r>
              <a:rPr lang="en-US" sz="1600" b="0" dirty="0" smtClean="0"/>
              <a:t>the following </a:t>
            </a:r>
            <a:r>
              <a:rPr lang="en-US" sz="1600" b="0" dirty="0" smtClean="0"/>
              <a:t>restrictions:</a:t>
            </a:r>
          </a:p>
          <a:p>
            <a:pPr lvl="1"/>
            <a:r>
              <a:rPr lang="en-US" sz="1600" b="0" dirty="0" smtClean="0"/>
              <a:t>No simultaneous TX/RX, no </a:t>
            </a:r>
            <a:r>
              <a:rPr lang="en-US" sz="1600" b="0" dirty="0" err="1" smtClean="0"/>
              <a:t>async</a:t>
            </a:r>
            <a:r>
              <a:rPr lang="en-US" sz="1600" b="0" dirty="0" smtClean="0"/>
              <a:t> RX/RX, no </a:t>
            </a:r>
            <a:r>
              <a:rPr lang="en-US" sz="1600" b="0" dirty="0" err="1" smtClean="0"/>
              <a:t>async</a:t>
            </a:r>
            <a:r>
              <a:rPr lang="en-US" sz="1600" b="0" dirty="0" smtClean="0"/>
              <a:t> TX/TX across channels.</a:t>
            </a:r>
          </a:p>
          <a:p>
            <a:endParaRPr lang="en-US" dirty="0"/>
          </a:p>
        </p:txBody>
      </p:sp>
      <p:sp>
        <p:nvSpPr>
          <p:cNvPr id="3" name="Date Placeholder 2"/>
          <p:cNvSpPr>
            <a:spLocks noGrp="1"/>
          </p:cNvSpPr>
          <p:nvPr>
            <p:ph type="dt" sz="half" idx="10"/>
          </p:nvPr>
        </p:nvSpPr>
        <p:spPr>
          <a:xfrm>
            <a:off x="696913" y="332601"/>
            <a:ext cx="1579600" cy="276999"/>
          </a:xfrm>
        </p:spPr>
        <p:txBody>
          <a:bodyPr/>
          <a:lstStyle/>
          <a:p>
            <a:pPr>
              <a:defRPr/>
            </a:pPr>
            <a:r>
              <a:rPr lang="en-US" altLang="en-US" dirty="0" smtClean="0"/>
              <a:t>November </a:t>
            </a:r>
            <a:r>
              <a:rPr lang="en-US" altLang="en-US" dirty="0" smtClean="0"/>
              <a:t>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dirty="0"/>
          </a:p>
        </p:txBody>
      </p:sp>
      <p:sp>
        <p:nvSpPr>
          <p:cNvPr id="6" name="Title 5"/>
          <p:cNvSpPr>
            <a:spLocks noGrp="1"/>
          </p:cNvSpPr>
          <p:nvPr>
            <p:ph type="title"/>
          </p:nvPr>
        </p:nvSpPr>
        <p:spPr>
          <a:xfrm>
            <a:off x="685800" y="685800"/>
            <a:ext cx="7772400" cy="914400"/>
          </a:xfrm>
        </p:spPr>
        <p:txBody>
          <a:bodyPr/>
          <a:lstStyle/>
          <a:p>
            <a:r>
              <a:rPr lang="en-US" sz="2800" dirty="0" smtClean="0"/>
              <a:t>Proposed new mode of </a:t>
            </a:r>
            <a:r>
              <a:rPr lang="en-US" sz="2800" dirty="0"/>
              <a:t>MLO: </a:t>
            </a:r>
            <a:r>
              <a:rPr lang="en-US" sz="2800" dirty="0" smtClean="0"/>
              <a:t>“Auxiliary-channel” </a:t>
            </a:r>
            <a:r>
              <a:rPr lang="en-US" sz="2800" dirty="0"/>
              <a:t>operation</a:t>
            </a:r>
          </a:p>
        </p:txBody>
      </p:sp>
      <p:pic>
        <p:nvPicPr>
          <p:cNvPr id="1026" name="Picture 2" descr="C:\Users\sp933360\Box Sync\Documents\ADJ_CHAN_DL_U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4678776"/>
            <a:ext cx="7848600" cy="15746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57486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smtClean="0"/>
              <a:t>Designate one BSS as “Main” and other BSS as “aux”</a:t>
            </a:r>
          </a:p>
          <a:p>
            <a:pPr lvl="1"/>
            <a:r>
              <a:rPr lang="en-US" sz="1800" dirty="0" smtClean="0"/>
              <a:t>Each BSS has its own primary channel</a:t>
            </a:r>
          </a:p>
          <a:p>
            <a:r>
              <a:rPr lang="en-US" sz="2000" dirty="0" smtClean="0"/>
              <a:t>Basic BSS operations</a:t>
            </a:r>
          </a:p>
          <a:p>
            <a:pPr lvl="1"/>
            <a:r>
              <a:rPr lang="en-US" sz="1800" dirty="0" smtClean="0"/>
              <a:t>Each BSS beacons on its own primary channel</a:t>
            </a:r>
          </a:p>
          <a:p>
            <a:pPr lvl="1"/>
            <a:r>
              <a:rPr lang="en-US" sz="1800" dirty="0" err="1" smtClean="0"/>
              <a:t>Assoc</a:t>
            </a:r>
            <a:r>
              <a:rPr lang="en-US" sz="1800" dirty="0" smtClean="0"/>
              <a:t> on main BSS, with AP moving STAs between main and aux </a:t>
            </a:r>
            <a:r>
              <a:rPr lang="en-US" sz="1800" dirty="0" smtClean="0"/>
              <a:t>BSS</a:t>
            </a:r>
          </a:p>
          <a:p>
            <a:pPr lvl="2"/>
            <a:r>
              <a:rPr lang="en-US" sz="1600" dirty="0" smtClean="0"/>
              <a:t>Partly </a:t>
            </a:r>
            <a:r>
              <a:rPr lang="en-US" sz="1600" dirty="0" smtClean="0"/>
              <a:t>motivated by the fact that </a:t>
            </a:r>
            <a:r>
              <a:rPr lang="en-US" sz="1600" dirty="0" err="1" smtClean="0"/>
              <a:t>assoc</a:t>
            </a:r>
            <a:r>
              <a:rPr lang="en-US" sz="1600" dirty="0" smtClean="0"/>
              <a:t> on aux BSS is not guaranteed to succeed due to “virtual collision” with main BSS</a:t>
            </a:r>
          </a:p>
          <a:p>
            <a:pPr lvl="3"/>
            <a:r>
              <a:rPr lang="en-US" sz="1400" dirty="0" smtClean="0"/>
              <a:t>i.e. not a collision on the same channel, but a resource collision for AP receiver functions</a:t>
            </a:r>
          </a:p>
          <a:p>
            <a:pPr lvl="3"/>
            <a:r>
              <a:rPr lang="en-US" sz="1400" dirty="0" smtClean="0"/>
              <a:t>i.e. </a:t>
            </a:r>
            <a:r>
              <a:rPr lang="en-US" sz="1400" dirty="0" smtClean="0"/>
              <a:t>TX/RX restrictions </a:t>
            </a:r>
            <a:r>
              <a:rPr lang="en-US" sz="1400" dirty="0" smtClean="0"/>
              <a:t>between channels means that AUX BSS STA would have to be aware of activity on main channel, but it is not</a:t>
            </a:r>
          </a:p>
          <a:p>
            <a:pPr lvl="2"/>
            <a:r>
              <a:rPr lang="en-US" sz="1600" dirty="0" smtClean="0"/>
              <a:t>AP will limit aux BSS membership to 11be clients only</a:t>
            </a:r>
          </a:p>
          <a:p>
            <a:pPr lvl="2"/>
            <a:r>
              <a:rPr lang="en-US" sz="1600" dirty="0" smtClean="0"/>
              <a:t>Allows AP to load-balance and otherwise manage channel use</a:t>
            </a:r>
          </a:p>
          <a:p>
            <a:pPr lvl="1"/>
            <a:r>
              <a:rPr lang="en-US" dirty="0" smtClean="0"/>
              <a:t>AP can offer UORA-based </a:t>
            </a:r>
            <a:r>
              <a:rPr lang="en-US" dirty="0" err="1" smtClean="0"/>
              <a:t>assoc</a:t>
            </a:r>
            <a:r>
              <a:rPr lang="en-US" dirty="0" smtClean="0"/>
              <a:t> directly on Aux BSS</a:t>
            </a:r>
          </a:p>
          <a:p>
            <a:pPr lvl="2"/>
            <a:endParaRPr lang="en-US" sz="1600" dirty="0" smtClean="0"/>
          </a:p>
        </p:txBody>
      </p:sp>
      <p:sp>
        <p:nvSpPr>
          <p:cNvPr id="3" name="Date Placeholder 2"/>
          <p:cNvSpPr>
            <a:spLocks noGrp="1"/>
          </p:cNvSpPr>
          <p:nvPr>
            <p:ph type="dt" sz="half" idx="10"/>
          </p:nvPr>
        </p:nvSpPr>
        <p:spPr/>
        <p:txBody>
          <a:bodyPr/>
          <a:lstStyle/>
          <a:p>
            <a:r>
              <a:rPr lang="en-US" altLang="en-US" dirty="0" smtClean="0"/>
              <a:t>November </a:t>
            </a:r>
            <a:r>
              <a:rPr lang="en-US" altLang="en-US" dirty="0" smtClean="0"/>
              <a:t>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5</a:t>
            </a:fld>
            <a:endParaRPr lang="en-GB" altLang="en-US" dirty="0"/>
          </a:p>
        </p:txBody>
      </p:sp>
      <p:sp>
        <p:nvSpPr>
          <p:cNvPr id="6" name="Title 5"/>
          <p:cNvSpPr>
            <a:spLocks noGrp="1"/>
          </p:cNvSpPr>
          <p:nvPr>
            <p:ph type="title"/>
          </p:nvPr>
        </p:nvSpPr>
        <p:spPr/>
        <p:txBody>
          <a:bodyPr/>
          <a:lstStyle/>
          <a:p>
            <a:r>
              <a:rPr lang="en-US" smtClean="0"/>
              <a:t>Proposal</a:t>
            </a:r>
            <a:endParaRPr lang="en-US" dirty="0"/>
          </a:p>
        </p:txBody>
      </p:sp>
    </p:spTree>
    <p:extLst>
      <p:ext uri="{BB962C8B-B14F-4D97-AF65-F5344CB8AC3E}">
        <p14:creationId xmlns:p14="http://schemas.microsoft.com/office/powerpoint/2010/main" val="699565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200" dirty="0" smtClean="0"/>
              <a:t>AP sends an Aux </a:t>
            </a:r>
            <a:r>
              <a:rPr lang="en-US" sz="2200" dirty="0"/>
              <a:t>BSS </a:t>
            </a:r>
            <a:r>
              <a:rPr lang="en-US" sz="2200" dirty="0" smtClean="0"/>
              <a:t>Beacon on the Aux BSS Primary Channel</a:t>
            </a:r>
            <a:endParaRPr lang="en-US" sz="2200" dirty="0"/>
          </a:p>
          <a:p>
            <a:pPr lvl="1"/>
            <a:r>
              <a:rPr lang="en-US" dirty="0"/>
              <a:t>To indicate channel occupancy and provide indication of continued </a:t>
            </a:r>
            <a:r>
              <a:rPr lang="en-US" dirty="0" smtClean="0"/>
              <a:t>presence for associated STAs, current BSS operational parameters</a:t>
            </a:r>
          </a:p>
          <a:p>
            <a:pPr lvl="1"/>
            <a:r>
              <a:rPr lang="en-US" dirty="0" smtClean="0"/>
              <a:t>Aux Beacon contains “invitation </a:t>
            </a:r>
            <a:r>
              <a:rPr lang="en-US" dirty="0"/>
              <a:t>only” BSS Membership selector value, no one can join </a:t>
            </a:r>
            <a:r>
              <a:rPr lang="en-US" dirty="0" smtClean="0"/>
              <a:t>directly</a:t>
            </a:r>
          </a:p>
          <a:p>
            <a:pPr lvl="2"/>
            <a:r>
              <a:rPr lang="en-US" dirty="0" smtClean="0"/>
              <a:t>Prevents legacy association attempts</a:t>
            </a:r>
          </a:p>
          <a:p>
            <a:pPr lvl="2"/>
            <a:r>
              <a:rPr lang="en-US" dirty="0" smtClean="0"/>
              <a:t>Prevents 11be direct </a:t>
            </a:r>
            <a:r>
              <a:rPr lang="en-US" dirty="0" smtClean="0"/>
              <a:t>association </a:t>
            </a:r>
            <a:r>
              <a:rPr lang="en-US" dirty="0" smtClean="0"/>
              <a:t>attempts</a:t>
            </a:r>
          </a:p>
          <a:p>
            <a:pPr lvl="3"/>
            <a:r>
              <a:rPr lang="en-US" dirty="0" smtClean="0"/>
              <a:t>11be STAs only join through “invitation” from main </a:t>
            </a:r>
            <a:r>
              <a:rPr lang="en-US" dirty="0" smtClean="0"/>
              <a:t>BSS</a:t>
            </a:r>
          </a:p>
          <a:p>
            <a:pPr lvl="3"/>
            <a:r>
              <a:rPr lang="en-US" dirty="0" smtClean="0"/>
              <a:t>STA may refuse invitation</a:t>
            </a:r>
            <a:endParaRPr lang="en-US" dirty="0" smtClean="0"/>
          </a:p>
          <a:p>
            <a:r>
              <a:rPr lang="en-US" dirty="0" smtClean="0"/>
              <a:t>Beacons indicate AP operational mode</a:t>
            </a:r>
          </a:p>
          <a:p>
            <a:pPr lvl="1"/>
            <a:r>
              <a:rPr lang="en-US" dirty="0" err="1" smtClean="0"/>
              <a:t>Asynch</a:t>
            </a:r>
            <a:r>
              <a:rPr lang="en-US" dirty="0" smtClean="0"/>
              <a:t> vs </a:t>
            </a:r>
            <a:r>
              <a:rPr lang="en-US" dirty="0" err="1" smtClean="0"/>
              <a:t>Qsynch</a:t>
            </a:r>
            <a:r>
              <a:rPr lang="en-US" dirty="0" smtClean="0"/>
              <a:t> vs Synch</a:t>
            </a:r>
          </a:p>
          <a:p>
            <a:pPr lvl="1"/>
            <a:r>
              <a:rPr lang="en-US" dirty="0" smtClean="0"/>
              <a:t>Triggered-only operation</a:t>
            </a:r>
            <a:endParaRPr lang="en-US" dirty="0"/>
          </a:p>
        </p:txBody>
      </p:sp>
      <p:sp>
        <p:nvSpPr>
          <p:cNvPr id="3" name="Date Placeholder 2"/>
          <p:cNvSpPr>
            <a:spLocks noGrp="1"/>
          </p:cNvSpPr>
          <p:nvPr>
            <p:ph type="dt" sz="half" idx="10"/>
          </p:nvPr>
        </p:nvSpPr>
        <p:spPr/>
        <p:txBody>
          <a:bodyPr/>
          <a:lstStyle/>
          <a:p>
            <a:pPr>
              <a:defRPr/>
            </a:pPr>
            <a:r>
              <a:rPr lang="en-US" altLang="en-US" dirty="0" smtClean="0"/>
              <a:t>November </a:t>
            </a:r>
            <a:r>
              <a:rPr lang="en-US" altLang="en-US" dirty="0" smtClean="0"/>
              <a:t>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6</a:t>
            </a:fld>
            <a:endParaRPr lang="en-GB" altLang="en-US" dirty="0"/>
          </a:p>
        </p:txBody>
      </p:sp>
      <p:sp>
        <p:nvSpPr>
          <p:cNvPr id="6" name="Title 5"/>
          <p:cNvSpPr>
            <a:spLocks noGrp="1"/>
          </p:cNvSpPr>
          <p:nvPr>
            <p:ph type="title"/>
          </p:nvPr>
        </p:nvSpPr>
        <p:spPr/>
        <p:txBody>
          <a:bodyPr/>
          <a:lstStyle/>
          <a:p>
            <a:r>
              <a:rPr lang="en-US" dirty="0" smtClean="0"/>
              <a:t>Auxiliary BSS Beaconing</a:t>
            </a:r>
            <a:endParaRPr lang="en-US" dirty="0"/>
          </a:p>
        </p:txBody>
      </p:sp>
    </p:spTree>
    <p:extLst>
      <p:ext uri="{BB962C8B-B14F-4D97-AF65-F5344CB8AC3E}">
        <p14:creationId xmlns:p14="http://schemas.microsoft.com/office/powerpoint/2010/main" val="3822392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By invitation only</a:t>
            </a:r>
          </a:p>
          <a:p>
            <a:pPr lvl="1"/>
            <a:r>
              <a:rPr lang="en-US" dirty="0" smtClean="0"/>
              <a:t>STA first joins Main BSS</a:t>
            </a:r>
          </a:p>
          <a:p>
            <a:pPr lvl="1"/>
            <a:r>
              <a:rPr lang="en-US" dirty="0" smtClean="0"/>
              <a:t>AP or STA initiates move to AUX BSS</a:t>
            </a:r>
          </a:p>
          <a:p>
            <a:pPr lvl="2"/>
            <a:r>
              <a:rPr lang="en-US" dirty="0" smtClean="0"/>
              <a:t>Move function/frame exchange TBD</a:t>
            </a:r>
          </a:p>
          <a:p>
            <a:r>
              <a:rPr lang="en-US" dirty="0" smtClean="0"/>
              <a:t>AP or STA can initiate a move from AUX to MAIN</a:t>
            </a:r>
          </a:p>
          <a:p>
            <a:pPr lvl="1"/>
            <a:r>
              <a:rPr lang="en-US" dirty="0" smtClean="0"/>
              <a:t>Move function/frame exchange TBD</a:t>
            </a:r>
          </a:p>
          <a:p>
            <a:pPr lvl="1"/>
            <a:endParaRPr lang="en-US" dirty="0"/>
          </a:p>
          <a:p>
            <a:pPr lvl="1"/>
            <a:r>
              <a:rPr lang="en-US" dirty="0" smtClean="0"/>
              <a:t>Always have disassociation/</a:t>
            </a:r>
            <a:r>
              <a:rPr lang="en-US" dirty="0" err="1" smtClean="0"/>
              <a:t>reassociation</a:t>
            </a:r>
            <a:r>
              <a:rPr lang="en-US" dirty="0" smtClean="0"/>
              <a:t> as a backup</a:t>
            </a:r>
            <a:endParaRPr lang="en-US" dirty="0"/>
          </a:p>
        </p:txBody>
      </p:sp>
      <p:sp>
        <p:nvSpPr>
          <p:cNvPr id="3" name="Date Placeholder 2"/>
          <p:cNvSpPr>
            <a:spLocks noGrp="1"/>
          </p:cNvSpPr>
          <p:nvPr>
            <p:ph type="dt" sz="half" idx="10"/>
          </p:nvPr>
        </p:nvSpPr>
        <p:spPr/>
        <p:txBody>
          <a:bodyPr/>
          <a:lstStyle/>
          <a:p>
            <a:pPr>
              <a:defRPr/>
            </a:pPr>
            <a:r>
              <a:rPr lang="en-US" altLang="en-US" dirty="0" smtClean="0"/>
              <a:t>November 2019</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7</a:t>
            </a:fld>
            <a:endParaRPr lang="en-GB" altLang="en-US" dirty="0"/>
          </a:p>
        </p:txBody>
      </p:sp>
      <p:sp>
        <p:nvSpPr>
          <p:cNvPr id="6" name="Title 5"/>
          <p:cNvSpPr>
            <a:spLocks noGrp="1"/>
          </p:cNvSpPr>
          <p:nvPr>
            <p:ph type="title"/>
          </p:nvPr>
        </p:nvSpPr>
        <p:spPr/>
        <p:txBody>
          <a:bodyPr/>
          <a:lstStyle/>
          <a:p>
            <a:r>
              <a:rPr lang="en-US" dirty="0" smtClean="0"/>
              <a:t>AUX Association</a:t>
            </a:r>
            <a:endParaRPr lang="en-US" dirty="0"/>
          </a:p>
        </p:txBody>
      </p:sp>
    </p:spTree>
    <p:extLst>
      <p:ext uri="{BB962C8B-B14F-4D97-AF65-F5344CB8AC3E}">
        <p14:creationId xmlns:p14="http://schemas.microsoft.com/office/powerpoint/2010/main" val="29678807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800" dirty="0"/>
              <a:t>U</a:t>
            </a:r>
            <a:r>
              <a:rPr lang="en-US" sz="1800" dirty="0" smtClean="0"/>
              <a:t>plink traffic (control, </a:t>
            </a:r>
            <a:r>
              <a:rPr lang="en-US" sz="1800" dirty="0" err="1" smtClean="0"/>
              <a:t>mgmt</a:t>
            </a:r>
            <a:r>
              <a:rPr lang="en-US" sz="1800" dirty="0" smtClean="0"/>
              <a:t>, data) from </a:t>
            </a:r>
            <a:r>
              <a:rPr lang="en-US" sz="1800" dirty="0" err="1" smtClean="0"/>
              <a:t>assoc’d</a:t>
            </a:r>
            <a:r>
              <a:rPr lang="en-US" sz="1800" dirty="0" smtClean="0"/>
              <a:t> STAs in aux BSS: Restricted to Trigger-based</a:t>
            </a:r>
          </a:p>
          <a:p>
            <a:pPr lvl="1"/>
            <a:r>
              <a:rPr lang="en-US" sz="1600" dirty="0" smtClean="0"/>
              <a:t>STAs are assigned AID per-BSS  (to be used on respective BSS)</a:t>
            </a:r>
          </a:p>
          <a:p>
            <a:pPr lvl="2"/>
            <a:r>
              <a:rPr lang="en-US" sz="1400" dirty="0" smtClean="0"/>
              <a:t>Natural situation, since BSSs are distinct</a:t>
            </a:r>
          </a:p>
          <a:p>
            <a:pPr lvl="2"/>
            <a:r>
              <a:rPr lang="en-US" sz="1400" dirty="0" smtClean="0"/>
              <a:t>But AP may assign from a single space</a:t>
            </a:r>
          </a:p>
          <a:p>
            <a:pPr lvl="1"/>
            <a:r>
              <a:rPr lang="en-US" sz="1600" dirty="0" smtClean="0"/>
              <a:t>TA, BSSID of all MPDUs except Beacon and Probe Response could be the same for Main and Aux BSS transmissions, same RA, BSSID for all receptions</a:t>
            </a:r>
          </a:p>
          <a:p>
            <a:pPr lvl="1"/>
            <a:r>
              <a:rPr lang="en-US" sz="1600" dirty="0" smtClean="0"/>
              <a:t>STAs may bail out of aux BSS at any time and move to main BSS and notify Aux AP accordingly (details: TBD)</a:t>
            </a:r>
          </a:p>
          <a:p>
            <a:pPr lvl="2"/>
            <a:r>
              <a:rPr lang="en-US" sz="1400" dirty="0" smtClean="0"/>
              <a:t>STAs might move to Main BSS without notifying the Aux AP, since they are not allowed to transmit until triggered, but might have an urge to move quickly. Of course, the STA needs to notify the Main AP of the move</a:t>
            </a:r>
          </a:p>
          <a:p>
            <a:r>
              <a:rPr lang="en-US" sz="1800" dirty="0" smtClean="0"/>
              <a:t>EDCA rules: </a:t>
            </a:r>
          </a:p>
          <a:p>
            <a:pPr lvl="1"/>
            <a:r>
              <a:rPr lang="en-US" sz="1600" dirty="0" smtClean="0"/>
              <a:t>Main BSS: same as 802.11ax for both AP and STAs, wide and narrow operation</a:t>
            </a:r>
          </a:p>
          <a:p>
            <a:pPr lvl="2"/>
            <a:r>
              <a:rPr lang="en-US" sz="1400" dirty="0" smtClean="0"/>
              <a:t>i.e. access based on Main P20</a:t>
            </a:r>
          </a:p>
          <a:p>
            <a:pPr lvl="1"/>
            <a:r>
              <a:rPr lang="en-US" sz="1600" dirty="0" smtClean="0"/>
              <a:t>Aux BSS: AP can access based on Aux P20, STA triggered, STA EDCA next slide</a:t>
            </a:r>
            <a:endParaRPr lang="en-US" sz="1600" dirty="0" smtClean="0"/>
          </a:p>
        </p:txBody>
      </p:sp>
      <p:sp>
        <p:nvSpPr>
          <p:cNvPr id="3" name="Date Placeholder 2"/>
          <p:cNvSpPr>
            <a:spLocks noGrp="1"/>
          </p:cNvSpPr>
          <p:nvPr>
            <p:ph type="dt" sz="half" idx="10"/>
          </p:nvPr>
        </p:nvSpPr>
        <p:spPr/>
        <p:txBody>
          <a:bodyPr/>
          <a:lstStyle/>
          <a:p>
            <a:r>
              <a:rPr lang="en-US" altLang="en-US" dirty="0" smtClean="0"/>
              <a:t>November 2019</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8</a:t>
            </a:fld>
            <a:endParaRPr lang="en-GB" altLang="en-US" dirty="0"/>
          </a:p>
        </p:txBody>
      </p:sp>
      <p:sp>
        <p:nvSpPr>
          <p:cNvPr id="11" name="Title 10"/>
          <p:cNvSpPr>
            <a:spLocks noGrp="1"/>
          </p:cNvSpPr>
          <p:nvPr>
            <p:ph type="title"/>
          </p:nvPr>
        </p:nvSpPr>
        <p:spPr/>
        <p:txBody>
          <a:bodyPr/>
          <a:lstStyle/>
          <a:p>
            <a:r>
              <a:rPr lang="en-US" smtClean="0"/>
              <a:t>Aux BSS Access Rules</a:t>
            </a:r>
            <a:endParaRPr lang="en-US" dirty="0"/>
          </a:p>
        </p:txBody>
      </p:sp>
    </p:spTree>
    <p:extLst>
      <p:ext uri="{BB962C8B-B14F-4D97-AF65-F5344CB8AC3E}">
        <p14:creationId xmlns:p14="http://schemas.microsoft.com/office/powerpoint/2010/main" val="4799212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r>
              <a:rPr lang="en-US" dirty="0" smtClean="0"/>
              <a:t>Only when AP permits</a:t>
            </a:r>
          </a:p>
          <a:p>
            <a:pPr lvl="1"/>
            <a:r>
              <a:rPr lang="en-US" dirty="0" smtClean="0"/>
              <a:t>STA </a:t>
            </a:r>
            <a:r>
              <a:rPr lang="en-US" dirty="0" smtClean="0"/>
              <a:t>shall </a:t>
            </a:r>
            <a:r>
              <a:rPr lang="en-US" dirty="0" smtClean="0"/>
              <a:t>transmit RTS before an un-triggered/un-solicited transmission using EDCA</a:t>
            </a:r>
          </a:p>
          <a:p>
            <a:pPr lvl="1"/>
            <a:r>
              <a:rPr lang="en-US" dirty="0" smtClean="0"/>
              <a:t>AP transmits a wideband CTS covering both main and aux BSS channels if possible (i.e., medium is available on main BSS), else transmits CTS covering only aux BSS, if AP allows UL TX simultaneous with main activity</a:t>
            </a:r>
          </a:p>
          <a:p>
            <a:pPr lvl="2"/>
            <a:r>
              <a:rPr lang="en-US" dirty="0" smtClean="0"/>
              <a:t>I.e. CTS transmitted SIFS after RTS (aux only, or </a:t>
            </a:r>
            <a:r>
              <a:rPr lang="en-US" dirty="0" err="1" smtClean="0"/>
              <a:t>main+aux</a:t>
            </a:r>
            <a:r>
              <a:rPr lang="en-US" dirty="0" smtClean="0"/>
              <a:t>)</a:t>
            </a:r>
          </a:p>
          <a:p>
            <a:pPr lvl="2"/>
            <a:r>
              <a:rPr lang="en-US" dirty="0" smtClean="0"/>
              <a:t>AP might need to wait for main BSS channel to become available</a:t>
            </a:r>
          </a:p>
          <a:p>
            <a:pPr lvl="3"/>
            <a:r>
              <a:rPr lang="en-US" dirty="0" smtClean="0"/>
              <a:t>At main available, AP may then send CTS, i.e. </a:t>
            </a:r>
            <a:r>
              <a:rPr lang="en-US" dirty="0" smtClean="0"/>
              <a:t>&gt;&gt;</a:t>
            </a:r>
            <a:r>
              <a:rPr lang="en-US" dirty="0" smtClean="0"/>
              <a:t> SIFS</a:t>
            </a:r>
          </a:p>
          <a:p>
            <a:pPr lvl="3"/>
            <a:r>
              <a:rPr lang="en-US" dirty="0" smtClean="0"/>
              <a:t>RTS is functional equivalent of UL resource request</a:t>
            </a:r>
            <a:endParaRPr lang="en-US" dirty="0" smtClean="0"/>
          </a:p>
          <a:p>
            <a:pPr lvl="3"/>
            <a:r>
              <a:rPr lang="en-US" dirty="0" smtClean="0"/>
              <a:t>CTS is functional equivalent of an </a:t>
            </a:r>
            <a:r>
              <a:rPr lang="en-US" dirty="0" smtClean="0"/>
              <a:t>single-user t</a:t>
            </a:r>
            <a:r>
              <a:rPr lang="en-US" dirty="0" smtClean="0"/>
              <a:t>rigger</a:t>
            </a:r>
          </a:p>
          <a:p>
            <a:pPr lvl="4"/>
            <a:r>
              <a:rPr lang="en-US" dirty="0" smtClean="0"/>
              <a:t>AP may send alternative to CTS, e.g. Trigger</a:t>
            </a:r>
            <a:endParaRPr lang="en-US" dirty="0" smtClean="0"/>
          </a:p>
        </p:txBody>
      </p:sp>
      <p:sp>
        <p:nvSpPr>
          <p:cNvPr id="3" name="Date Placeholder 2"/>
          <p:cNvSpPr>
            <a:spLocks noGrp="1"/>
          </p:cNvSpPr>
          <p:nvPr>
            <p:ph type="dt" sz="half" idx="10"/>
          </p:nvPr>
        </p:nvSpPr>
        <p:spPr/>
        <p:txBody>
          <a:bodyPr/>
          <a:lstStyle/>
          <a:p>
            <a:r>
              <a:rPr lang="en-US" altLang="en-US" dirty="0" smtClean="0"/>
              <a:t>November 2019</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9</a:t>
            </a:fld>
            <a:endParaRPr lang="en-GB" altLang="en-US" dirty="0"/>
          </a:p>
        </p:txBody>
      </p:sp>
      <p:sp>
        <p:nvSpPr>
          <p:cNvPr id="6" name="Title 5"/>
          <p:cNvSpPr>
            <a:spLocks noGrp="1"/>
          </p:cNvSpPr>
          <p:nvPr>
            <p:ph type="title"/>
          </p:nvPr>
        </p:nvSpPr>
        <p:spPr/>
        <p:txBody>
          <a:bodyPr/>
          <a:lstStyle/>
          <a:p>
            <a:r>
              <a:rPr lang="en-US" dirty="0" smtClean="0"/>
              <a:t>Optional </a:t>
            </a:r>
            <a:r>
              <a:rPr lang="en-US" dirty="0" err="1" smtClean="0"/>
              <a:t>Untriggered</a:t>
            </a:r>
            <a:r>
              <a:rPr lang="en-US" dirty="0" smtClean="0"/>
              <a:t> UL on AUX (1)</a:t>
            </a:r>
            <a:endParaRPr lang="en-US" dirty="0"/>
          </a:p>
        </p:txBody>
      </p:sp>
    </p:spTree>
    <p:extLst>
      <p:ext uri="{BB962C8B-B14F-4D97-AF65-F5344CB8AC3E}">
        <p14:creationId xmlns:p14="http://schemas.microsoft.com/office/powerpoint/2010/main" val="147513951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192163</TotalTime>
  <Words>2085</Words>
  <Application>Microsoft Office PowerPoint</Application>
  <PresentationFormat>On-screen Show (4:3)</PresentationFormat>
  <Paragraphs>251</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802-11-Submission</vt:lpstr>
      <vt:lpstr>Multi-Link Auxiliary Link</vt:lpstr>
      <vt:lpstr>Motivation</vt:lpstr>
      <vt:lpstr>Typical MLO scenario considered so far</vt:lpstr>
      <vt:lpstr>Proposed new mode of MLO: “Auxiliary-channel” operation</vt:lpstr>
      <vt:lpstr>Proposal</vt:lpstr>
      <vt:lpstr>Auxiliary BSS Beaconing</vt:lpstr>
      <vt:lpstr>AUX Association</vt:lpstr>
      <vt:lpstr>Aux BSS Access Rules</vt:lpstr>
      <vt:lpstr>Optional Untriggered UL on AUX (1)</vt:lpstr>
      <vt:lpstr>Optional Untriggered UL on AUX (2)</vt:lpstr>
      <vt:lpstr>Semi-asynchronous access</vt:lpstr>
      <vt:lpstr>Example of Wideband STA on Aux</vt:lpstr>
      <vt:lpstr>Straw poll 1</vt:lpstr>
      <vt:lpstr>Straw poll 2</vt:lpstr>
      <vt:lpstr>Straw poll 3</vt:lpstr>
      <vt:lpstr>Straw poll 4</vt:lpstr>
      <vt:lpstr>Annex</vt:lpstr>
      <vt:lpstr>Annex – Aux BSS UL RTS (1)</vt:lpstr>
      <vt:lpstr>Annex – Aux BSS UL RTS (2)</vt:lpstr>
      <vt:lpstr>Annex – Aux BSS UL RTS (3)</vt:lpstr>
    </vt:vector>
  </TitlesOfParts>
  <Company>Qualcomm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Multi-Link Auxiliary Link</dc:title>
  <dc:creator>Matthew Fischer</dc:creator>
  <cp:lastModifiedBy>Matthew Fischer</cp:lastModifiedBy>
  <cp:revision>2097</cp:revision>
  <cp:lastPrinted>1998-02-10T13:28:06Z</cp:lastPrinted>
  <dcterms:created xsi:type="dcterms:W3CDTF">2004-12-02T14:01:45Z</dcterms:created>
  <dcterms:modified xsi:type="dcterms:W3CDTF">2019-11-04T22:54:30Z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(3)2JzG6dNMn3sFDgxSUwPBxTjwbI9PmNwEaVgyOEfmnn6ipwpn7h9fyY652uiKF25gfaxD6MX8
j4PrN08mcY5eU8v3TSdIk3ztQtFlCM0GFMjtPTd2Yj0fMBhd9VsntLN4pzsUEMMxngCriLr3
yHW4ROScDUTFtwYrhPd2NBHLC6gnTxFeGcvA5YBA84nzLWVOkzYQatbsR+mTHBZeaIY8F9fr
w7VeS0wNPyt9mcqMrg</vt:lpwstr>
  </property>
  <property fmtid="{D5CDD505-2E9C-101B-9397-08002B2CF9AE}" pid="4" name="_2015_ms_pID_7253431">
    <vt:lpwstr>/arXQgBBf+7JDb9DQWc+vnZ0sT/HBZcXp6k2yyxwbSjsUjw9ZClrDY
En8JY/BAmHAcgavJcrcfbEmXhL7+jp1QP/NdFz/RgRUZC8vtfIP+rl9ombOpXa4LTWRiNPv5
eKzxzI/m2+FU6O+QMSdmflGq0f9AB1pfsU7Jsjn6b47XgezAYIhhuDqlSHLFXYhZoY0EiTp1
xIeCvyfCcSBDSh9sbq/juI7H7uJtYxn0PSud</vt:lpwstr>
  </property>
  <property fmtid="{D5CDD505-2E9C-101B-9397-08002B2CF9AE}" pid="5" name="_2015_ms_pID_7253432">
    <vt:lpwstr>gbQIyKb4PER1l9Unhb0tZd8=</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1552786117</vt:lpwstr>
  </property>
</Properties>
</file>