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331" r:id="rId2"/>
    <p:sldId id="930" r:id="rId3"/>
    <p:sldId id="925" r:id="rId4"/>
    <p:sldId id="937" r:id="rId5"/>
    <p:sldId id="936" r:id="rId6"/>
    <p:sldId id="942" r:id="rId7"/>
    <p:sldId id="941" r:id="rId8"/>
    <p:sldId id="938" r:id="rId9"/>
    <p:sldId id="940" r:id="rId10"/>
    <p:sldId id="931" r:id="rId11"/>
    <p:sldId id="946" r:id="rId12"/>
    <p:sldId id="943" r:id="rId13"/>
    <p:sldId id="945" r:id="rId14"/>
    <p:sldId id="944" r:id="rId15"/>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85" autoAdjust="0"/>
    <p:restoredTop sz="96649" autoAdjust="0"/>
  </p:normalViewPr>
  <p:slideViewPr>
    <p:cSldViewPr>
      <p:cViewPr>
        <p:scale>
          <a:sx n="110" d="100"/>
          <a:sy n="110" d="100"/>
        </p:scale>
        <p:origin x="-810" y="-288"/>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2856" y="-72"/>
      </p:cViewPr>
      <p:guideLst>
        <p:guide orient="horz" pos="2312"/>
        <p:guide pos="28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 xmlns:a16="http://schemas.microsoft.com/office/drawing/2014/main" id="{355FA4C3-EA6F-4DEC-9A5B-DA9F4B2DCCDA}"/>
              </a:ext>
            </a:extLst>
          </p:cNvPr>
          <p:cNvSpPr>
            <a:spLocks noGrp="1" noChangeArrowheads="1"/>
          </p:cNvSpPr>
          <p:nvPr>
            <p:ph type="hdr" sz="quarter"/>
          </p:nvPr>
        </p:nvSpPr>
        <p:spPr bwMode="auto">
          <a:xfrm>
            <a:off x="3916017" y="20365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dirty="0"/>
              <a:t>doc.: IEEE </a:t>
            </a:r>
            <a:r>
              <a:rPr lang="en-GB" dirty="0" smtClean="0"/>
              <a:t>802.11-19/1574r0</a:t>
            </a:r>
            <a:endParaRPr lang="en-GB" dirty="0"/>
          </a:p>
        </p:txBody>
      </p:sp>
      <p:sp>
        <p:nvSpPr>
          <p:cNvPr id="3075" name="Rectangle 3">
            <a:extLst>
              <a:ext uri="{FF2B5EF4-FFF2-40B4-BE49-F238E27FC236}">
                <a16:creationId xmlns=""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 xmlns:a16="http://schemas.microsoft.com/office/drawing/2014/main" id="{0835B85C-0C92-4AAB-B5CD-5874F0F84968}"/>
              </a:ext>
            </a:extLst>
          </p:cNvPr>
          <p:cNvSpPr>
            <a:spLocks noGrp="1" noChangeArrowheads="1"/>
          </p:cNvSpPr>
          <p:nvPr>
            <p:ph type="ftr" sz="quarter" idx="2"/>
          </p:nvPr>
        </p:nvSpPr>
        <p:spPr bwMode="auto">
          <a:xfrm>
            <a:off x="4365446" y="9612313"/>
            <a:ext cx="1824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dirty="0" smtClean="0"/>
              <a:t>Matthew Fischer (Broadcom)</a:t>
            </a:r>
            <a:endParaRPr lang="en-GB" dirty="0"/>
          </a:p>
        </p:txBody>
      </p:sp>
      <p:sp>
        <p:nvSpPr>
          <p:cNvPr id="3077" name="Rectangle 5">
            <a:extLst>
              <a:ext uri="{FF2B5EF4-FFF2-40B4-BE49-F238E27FC236}">
                <a16:creationId xmlns=""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1555974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 xmlns:a16="http://schemas.microsoft.com/office/drawing/2014/main" id="{A165344A-BCBA-4503-B758-E91B70190134}"/>
              </a:ext>
            </a:extLst>
          </p:cNvPr>
          <p:cNvSpPr>
            <a:spLocks noGrp="1" noChangeArrowheads="1"/>
          </p:cNvSpPr>
          <p:nvPr>
            <p:ph type="hdr" sz="quarter"/>
          </p:nvPr>
        </p:nvSpPr>
        <p:spPr bwMode="auto">
          <a:xfrm>
            <a:off x="3958880" y="117931"/>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dirty="0"/>
              <a:t>doc.: IEEE </a:t>
            </a:r>
            <a:r>
              <a:rPr lang="en-GB" dirty="0" smtClean="0"/>
              <a:t>802.11-19/1574r0</a:t>
            </a:r>
            <a:endParaRPr lang="en-GB" dirty="0"/>
          </a:p>
        </p:txBody>
      </p:sp>
      <p:sp>
        <p:nvSpPr>
          <p:cNvPr id="2051" name="Rectangle 3">
            <a:extLst>
              <a:ext uri="{FF2B5EF4-FFF2-40B4-BE49-F238E27FC236}">
                <a16:creationId xmlns=""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 xmlns:a16="http://schemas.microsoft.com/office/drawing/2014/main" id="{E2EF01C8-FB3D-4155-B52F-C120FD4754F2}"/>
              </a:ext>
            </a:extLst>
          </p:cNvPr>
          <p:cNvSpPr>
            <a:spLocks noGrp="1" noChangeArrowheads="1"/>
          </p:cNvSpPr>
          <p:nvPr>
            <p:ph type="ftr" sz="quarter" idx="4"/>
          </p:nvPr>
        </p:nvSpPr>
        <p:spPr bwMode="auto">
          <a:xfrm>
            <a:off x="3866932" y="9615488"/>
            <a:ext cx="228780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dirty="0" smtClean="0"/>
              <a:t>Matthew Fischer (Broadcom)</a:t>
            </a:r>
            <a:endParaRPr lang="en-GB" dirty="0"/>
          </a:p>
        </p:txBody>
      </p:sp>
      <p:sp>
        <p:nvSpPr>
          <p:cNvPr id="2055" name="Rectangle 7">
            <a:extLst>
              <a:ext uri="{FF2B5EF4-FFF2-40B4-BE49-F238E27FC236}">
                <a16:creationId xmlns=""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367050680"/>
      </p:ext>
    </p:extLst>
  </p:cSld>
  <p:clrMap bg1="lt1" tx1="dk1" bg2="lt2" tx2="dk2" accent1="accent1" accent2="accent2" accent3="accent3" accent4="accent4" accent5="accent5" accent6="accent6" hlink="hlink" folHlink="folHlink"/>
  <p:hf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a:extLst>
              <a:ext uri="{FF2B5EF4-FFF2-40B4-BE49-F238E27FC236}">
                <a16:creationId xmlns="" xmlns:a16="http://schemas.microsoft.com/office/drawing/2014/main" id="{49943552-E89A-4A9E-AAEF-4B47750FB3FA}"/>
              </a:ext>
            </a:extLst>
          </p:cNvPr>
          <p:cNvSpPr>
            <a:spLocks noGrp="1" noChangeArrowheads="1"/>
          </p:cNvSpPr>
          <p:nvPr>
            <p:ph type="hdr" sz="quarter"/>
          </p:nvPr>
        </p:nvSpPr>
        <p:spPr>
          <a:xfrm>
            <a:off x="3958880" y="117931"/>
            <a:ext cx="2195858"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a:t>
            </a:r>
            <a:r>
              <a:rPr lang="en-GB" altLang="en-US" sz="1400" dirty="0" smtClean="0"/>
              <a:t>802.11-19/1574r0</a:t>
            </a:r>
            <a:endParaRPr lang="en-GB" altLang="en-US" sz="1400" dirty="0"/>
          </a:p>
        </p:txBody>
      </p:sp>
      <p:sp>
        <p:nvSpPr>
          <p:cNvPr id="16388" name="Rectangle 3">
            <a:extLst>
              <a:ext uri="{FF2B5EF4-FFF2-40B4-BE49-F238E27FC236}">
                <a16:creationId xmlns=""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 xmlns:a16="http://schemas.microsoft.com/office/drawing/2014/main" id="{44F662B7-7009-4912-B6F1-2566616E04FB}"/>
              </a:ext>
            </a:extLst>
          </p:cNvPr>
          <p:cNvSpPr>
            <a:spLocks noGrp="1" noChangeArrowheads="1"/>
          </p:cNvSpPr>
          <p:nvPr>
            <p:ph type="ftr" sz="quarter" idx="4"/>
          </p:nvPr>
        </p:nvSpPr>
        <p:spPr>
          <a:xfrm>
            <a:off x="3866932" y="9615488"/>
            <a:ext cx="22878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smtClean="0"/>
              <a:t>Matthew Fischer (Broadcom)</a:t>
            </a:r>
            <a:endParaRPr lang="en-GB" altLang="en-US" dirty="0"/>
          </a:p>
        </p:txBody>
      </p:sp>
      <p:sp>
        <p:nvSpPr>
          <p:cNvPr id="16390" name="Rectangle 7">
            <a:extLst>
              <a:ext uri="{FF2B5EF4-FFF2-40B4-BE49-F238E27FC236}">
                <a16:creationId xmlns=""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644547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 xmlns:a16="http://schemas.microsoft.com/office/drawing/2014/main" id="{06CFF25A-AE5D-4878-BC4A-E0F2E0863D11}"/>
              </a:ext>
            </a:extLst>
          </p:cNvPr>
          <p:cNvSpPr>
            <a:spLocks noGrp="1" noChangeArrowheads="1"/>
          </p:cNvSpPr>
          <p:nvPr>
            <p:ph type="dt" sz="half" idx="10"/>
          </p:nvPr>
        </p:nvSpPr>
        <p:spPr/>
        <p:txBody>
          <a:bodyPr/>
          <a:lstStyle>
            <a:lvl1pPr>
              <a:defRPr/>
            </a:lvl1pPr>
          </a:lstStyle>
          <a:p>
            <a:pPr>
              <a:defRPr/>
            </a:pPr>
            <a:r>
              <a:rPr lang="en-US" altLang="en-US" dirty="0" smtClean="0"/>
              <a:t>September 2019</a:t>
            </a:r>
            <a:endParaRPr lang="en-GB" altLang="en-US" dirty="0"/>
          </a:p>
        </p:txBody>
      </p:sp>
      <p:sp>
        <p:nvSpPr>
          <p:cNvPr id="5" name="Rectangle 5">
            <a:extLst>
              <a:ext uri="{FF2B5EF4-FFF2-40B4-BE49-F238E27FC236}">
                <a16:creationId xmlns="" xmlns:a16="http://schemas.microsoft.com/office/drawing/2014/main" id="{23CA8882-3F16-471A-B8DB-2643B3170DFB}"/>
              </a:ext>
            </a:extLst>
          </p:cNvPr>
          <p:cNvSpPr>
            <a:spLocks noGrp="1" noChangeArrowheads="1"/>
          </p:cNvSpPr>
          <p:nvPr>
            <p:ph type="ftr" sz="quarter" idx="11"/>
          </p:nvPr>
        </p:nvSpPr>
        <p:spPr/>
        <p:txBody>
          <a:bodyPr/>
          <a:lstStyle>
            <a:lvl1pPr>
              <a:defRPr/>
            </a:lvl1pPr>
          </a:lstStyle>
          <a:p>
            <a:pPr>
              <a:defRPr/>
            </a:pPr>
            <a:r>
              <a:rPr lang="en-GB" dirty="0" smtClean="0"/>
              <a:t>Matthew Fischer (Broadcom)</a:t>
            </a:r>
            <a:endParaRPr lang="en-GB" dirty="0"/>
          </a:p>
        </p:txBody>
      </p:sp>
      <p:sp>
        <p:nvSpPr>
          <p:cNvPr id="6" name="Rectangle 6">
            <a:extLst>
              <a:ext uri="{FF2B5EF4-FFF2-40B4-BE49-F238E27FC236}">
                <a16:creationId xmlns=""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dirty="0" smtClean="0"/>
              <a:t>September 2019</a:t>
            </a:r>
            <a:endParaRPr lang="en-GB" altLang="en-US" dirty="0"/>
          </a:p>
        </p:txBody>
      </p:sp>
      <p:sp>
        <p:nvSpPr>
          <p:cNvPr id="6" name="Rectangle 6">
            <a:extLst>
              <a:ext uri="{FF2B5EF4-FFF2-40B4-BE49-F238E27FC236}">
                <a16:creationId xmlns=""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
        <p:nvSpPr>
          <p:cNvPr id="7" name="Rectangle 5">
            <a:extLst>
              <a:ext uri="{FF2B5EF4-FFF2-40B4-BE49-F238E27FC236}">
                <a16:creationId xmlns="" xmlns:a16="http://schemas.microsoft.com/office/drawing/2014/main" id="{2FBBCEAB-3AB2-4B43-892C-9CC9AB0F9960}"/>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Tree>
    <p:extLst>
      <p:ext uri="{BB962C8B-B14F-4D97-AF65-F5344CB8AC3E}">
        <p14:creationId xmlns:p14="http://schemas.microsoft.com/office/powerpoint/2010/main" val="165862038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dirty="0" smtClean="0"/>
              <a:t>September 2019</a:t>
            </a:r>
            <a:endParaRPr lang="en-GB" altLang="en-US" dirty="0"/>
          </a:p>
        </p:txBody>
      </p:sp>
      <p:sp>
        <p:nvSpPr>
          <p:cNvPr id="6" name="Rectangle 6">
            <a:extLst>
              <a:ext uri="{FF2B5EF4-FFF2-40B4-BE49-F238E27FC236}">
                <a16:creationId xmlns=""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
        <p:nvSpPr>
          <p:cNvPr id="7" name="Rectangle 5">
            <a:extLst>
              <a:ext uri="{FF2B5EF4-FFF2-40B4-BE49-F238E27FC236}">
                <a16:creationId xmlns="" xmlns:a16="http://schemas.microsoft.com/office/drawing/2014/main" id="{2FBBCEAB-3AB2-4B43-892C-9CC9AB0F9960}"/>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Tree>
    <p:extLst>
      <p:ext uri="{BB962C8B-B14F-4D97-AF65-F5344CB8AC3E}">
        <p14:creationId xmlns:p14="http://schemas.microsoft.com/office/powerpoint/2010/main" val="738835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1346AB4A-F2D2-4CAE-A247-7BBB1DA6E2BC}"/>
              </a:ext>
            </a:extLst>
          </p:cNvPr>
          <p:cNvSpPr>
            <a:spLocks noGrp="1" noChangeArrowheads="1"/>
          </p:cNvSpPr>
          <p:nvPr>
            <p:ph type="dt" sz="half" idx="10"/>
          </p:nvPr>
        </p:nvSpPr>
        <p:spPr>
          <a:xfrm>
            <a:off x="696913" y="332601"/>
            <a:ext cx="1579600" cy="276999"/>
          </a:xfrm>
        </p:spPr>
        <p:txBody>
          <a:bodyPr/>
          <a:lstStyle>
            <a:lvl1pPr>
              <a:defRPr/>
            </a:lvl1pPr>
          </a:lstStyle>
          <a:p>
            <a:pPr>
              <a:defRPr/>
            </a:pPr>
            <a:r>
              <a:rPr lang="en-US" altLang="en-US" dirty="0" smtClean="0"/>
              <a:t>September 2019</a:t>
            </a:r>
            <a:endParaRPr lang="en-GB" altLang="en-US" dirty="0"/>
          </a:p>
        </p:txBody>
      </p:sp>
      <p:sp>
        <p:nvSpPr>
          <p:cNvPr id="5" name="Rectangle 5">
            <a:extLst>
              <a:ext uri="{FF2B5EF4-FFF2-40B4-BE49-F238E27FC236}">
                <a16:creationId xmlns="" xmlns:a16="http://schemas.microsoft.com/office/drawing/2014/main" id="{2FBBCEAB-3AB2-4B43-892C-9CC9AB0F9960}"/>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
        <p:nvSpPr>
          <p:cNvPr id="6" name="Rectangle 6">
            <a:extLst>
              <a:ext uri="{FF2B5EF4-FFF2-40B4-BE49-F238E27FC236}">
                <a16:creationId xmlns=""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dirty="0"/>
              <a:t>Slide </a:t>
            </a:r>
            <a:fld id="{6D24465E-2B0A-4D96-BA39-EC98956D452B}" type="slidenum">
              <a:rPr lang="en-GB" altLang="en-US"/>
              <a:pPr>
                <a:defRPr/>
              </a:pPr>
              <a:t>‹#›</a:t>
            </a:fld>
            <a:endParaRPr lang="en-GB" altLang="en-US" dirty="0"/>
          </a:p>
        </p:txBody>
      </p:sp>
      <p:sp>
        <p:nvSpPr>
          <p:cNvPr id="7" name="Title 6">
            <a:extLst>
              <a:ext uri="{FF2B5EF4-FFF2-40B4-BE49-F238E27FC236}">
                <a16:creationId xmlns="" xmlns:a16="http://schemas.microsoft.com/office/drawing/2014/main" id="{0F0DBE41-23D8-4A5A-BF78-102A9350C2E3}"/>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26052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 xmlns:a16="http://schemas.microsoft.com/office/drawing/2014/main" id="{42C5AA8A-721E-4701-979E-BF5C4138F95E}"/>
              </a:ext>
            </a:extLst>
          </p:cNvPr>
          <p:cNvSpPr>
            <a:spLocks noGrp="1" noChangeArrowheads="1"/>
          </p:cNvSpPr>
          <p:nvPr>
            <p:ph type="dt" sz="half" idx="10"/>
          </p:nvPr>
        </p:nvSpPr>
        <p:spPr/>
        <p:txBody>
          <a:bodyPr/>
          <a:lstStyle>
            <a:lvl1pPr>
              <a:defRPr/>
            </a:lvl1pPr>
          </a:lstStyle>
          <a:p>
            <a:pPr>
              <a:defRPr/>
            </a:pPr>
            <a:r>
              <a:rPr lang="en-US" altLang="en-US" dirty="0" smtClean="0"/>
              <a:t>September 2019</a:t>
            </a:r>
            <a:endParaRPr lang="en-GB" altLang="en-US" dirty="0"/>
          </a:p>
        </p:txBody>
      </p:sp>
      <p:sp>
        <p:nvSpPr>
          <p:cNvPr id="5"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
        <p:nvSpPr>
          <p:cNvPr id="6" name="Rectangle 6">
            <a:extLst>
              <a:ext uri="{FF2B5EF4-FFF2-40B4-BE49-F238E27FC236}">
                <a16:creationId xmlns=""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en-US" dirty="0" smtClean="0"/>
              <a:t>September 2019</a:t>
            </a:r>
            <a:endParaRPr lang="en-GB" altLang="en-US" dirty="0"/>
          </a:p>
        </p:txBody>
      </p:sp>
      <p:sp>
        <p:nvSpPr>
          <p:cNvPr id="6" name="Footer Placeholder 5">
            <a:extLst>
              <a:ext uri="{FF2B5EF4-FFF2-40B4-BE49-F238E27FC236}">
                <a16:creationId xmlns="" xmlns:a16="http://schemas.microsoft.com/office/drawing/2014/main" id="{C09D8205-394C-426D-8FC1-81C9ED9A72FF}"/>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
        <p:nvSpPr>
          <p:cNvPr id="7" name="Slide Number Placeholder 6">
            <a:extLst>
              <a:ext uri="{FF2B5EF4-FFF2-40B4-BE49-F238E27FC236}">
                <a16:creationId xmlns=""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dirty="0" smtClean="0"/>
              <a:t>September 2019</a:t>
            </a:r>
            <a:endParaRPr lang="en-GB" altLang="en-US" dirty="0"/>
          </a:p>
        </p:txBody>
      </p:sp>
      <p:sp>
        <p:nvSpPr>
          <p:cNvPr id="9" name="Rectangle 6">
            <a:extLst>
              <a:ext uri="{FF2B5EF4-FFF2-40B4-BE49-F238E27FC236}">
                <a16:creationId xmlns=""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
        <p:nvSpPr>
          <p:cNvPr id="11"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dirty="0" smtClean="0"/>
              <a:t>September 2019</a:t>
            </a:r>
            <a:endParaRPr lang="en-GB" altLang="en-US" dirty="0"/>
          </a:p>
        </p:txBody>
      </p:sp>
      <p:sp>
        <p:nvSpPr>
          <p:cNvPr id="5" name="Rectangle 6">
            <a:extLst>
              <a:ext uri="{FF2B5EF4-FFF2-40B4-BE49-F238E27FC236}">
                <a16:creationId xmlns=""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
        <p:nvSpPr>
          <p:cNvPr id="6" name="Rectangle 5">
            <a:extLst>
              <a:ext uri="{FF2B5EF4-FFF2-40B4-BE49-F238E27FC236}">
                <a16:creationId xmlns="" xmlns:a16="http://schemas.microsoft.com/office/drawing/2014/main" id="{2FBBCEAB-3AB2-4B43-892C-9CC9AB0F9960}"/>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Tree>
    <p:extLst>
      <p:ext uri="{BB962C8B-B14F-4D97-AF65-F5344CB8AC3E}">
        <p14:creationId xmlns:p14="http://schemas.microsoft.com/office/powerpoint/2010/main" val="122843221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dirty="0" smtClean="0"/>
              <a:t>September 2019</a:t>
            </a:r>
            <a:endParaRPr lang="en-GB" altLang="en-US" dirty="0"/>
          </a:p>
        </p:txBody>
      </p:sp>
      <p:sp>
        <p:nvSpPr>
          <p:cNvPr id="4" name="Rectangle 6">
            <a:extLst>
              <a:ext uri="{FF2B5EF4-FFF2-40B4-BE49-F238E27FC236}">
                <a16:creationId xmlns=""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
        <p:nvSpPr>
          <p:cNvPr id="5" name="Rectangle 5">
            <a:extLst>
              <a:ext uri="{FF2B5EF4-FFF2-40B4-BE49-F238E27FC236}">
                <a16:creationId xmlns="" xmlns:a16="http://schemas.microsoft.com/office/drawing/2014/main" id="{2FBBCEAB-3AB2-4B43-892C-9CC9AB0F9960}"/>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dirty="0" smtClean="0"/>
              <a:t>September 2019</a:t>
            </a:r>
            <a:endParaRPr lang="en-GB" altLang="en-US" dirty="0"/>
          </a:p>
        </p:txBody>
      </p:sp>
      <p:sp>
        <p:nvSpPr>
          <p:cNvPr id="7" name="Slide Number Placeholder 6">
            <a:extLst>
              <a:ext uri="{FF2B5EF4-FFF2-40B4-BE49-F238E27FC236}">
                <a16:creationId xmlns=""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
        <p:nvSpPr>
          <p:cNvPr id="8" name="Rectangle 5">
            <a:extLst>
              <a:ext uri="{FF2B5EF4-FFF2-40B4-BE49-F238E27FC236}">
                <a16:creationId xmlns="" xmlns:a16="http://schemas.microsoft.com/office/drawing/2014/main" id="{2FBBCEAB-3AB2-4B43-892C-9CC9AB0F9960}"/>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Tree>
    <p:extLst>
      <p:ext uri="{BB962C8B-B14F-4D97-AF65-F5344CB8AC3E}">
        <p14:creationId xmlns:p14="http://schemas.microsoft.com/office/powerpoint/2010/main" val="386518680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dirty="0" smtClean="0"/>
              <a:t>September 2019</a:t>
            </a:r>
            <a:endParaRPr lang="en-GB" altLang="en-US" dirty="0"/>
          </a:p>
        </p:txBody>
      </p:sp>
      <p:sp>
        <p:nvSpPr>
          <p:cNvPr id="7" name="Slide Number Placeholder 6">
            <a:extLst>
              <a:ext uri="{FF2B5EF4-FFF2-40B4-BE49-F238E27FC236}">
                <a16:creationId xmlns=""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
        <p:nvSpPr>
          <p:cNvPr id="8" name="Rectangle 5">
            <a:extLst>
              <a:ext uri="{FF2B5EF4-FFF2-40B4-BE49-F238E27FC236}">
                <a16:creationId xmlns="" xmlns:a16="http://schemas.microsoft.com/office/drawing/2014/main" id="{2FBBCEAB-3AB2-4B43-892C-9CC9AB0F9960}"/>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Tree>
    <p:extLst>
      <p:ext uri="{BB962C8B-B14F-4D97-AF65-F5344CB8AC3E}">
        <p14:creationId xmlns:p14="http://schemas.microsoft.com/office/powerpoint/2010/main" val="336711957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 xmlns:a16="http://schemas.microsoft.com/office/drawing/2014/main" id="{1CADB04A-8BC5-4077-AD64-B68ADEED3033}"/>
              </a:ext>
            </a:extLst>
          </p:cNvPr>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smtClean="0"/>
              <a:t>September 2019</a:t>
            </a:r>
            <a:endParaRPr lang="en-GB" altLang="en-US" dirty="0"/>
          </a:p>
        </p:txBody>
      </p:sp>
      <p:sp>
        <p:nvSpPr>
          <p:cNvPr id="1029" name="Rectangle 5">
            <a:extLst>
              <a:ext uri="{FF2B5EF4-FFF2-40B4-BE49-F238E27FC236}">
                <a16:creationId xmlns="" xmlns:a16="http://schemas.microsoft.com/office/drawing/2014/main" id="{38AB3E98-49DA-464A-B03C-7E5902DC0D58}"/>
              </a:ext>
            </a:extLst>
          </p:cNvPr>
          <p:cNvSpPr>
            <a:spLocks noGrp="1" noChangeArrowheads="1"/>
          </p:cNvSpPr>
          <p:nvPr>
            <p:ph type="ftr" sz="quarter" idx="3"/>
          </p:nvPr>
        </p:nvSpPr>
        <p:spPr bwMode="auto">
          <a:xfrm>
            <a:off x="6719708" y="6475413"/>
            <a:ext cx="1824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smtClean="0"/>
              <a:t>Matthew Fischer (Broadcom)</a:t>
            </a:r>
            <a:endParaRPr lang="en-GB" dirty="0"/>
          </a:p>
        </p:txBody>
      </p:sp>
      <p:sp>
        <p:nvSpPr>
          <p:cNvPr id="1030" name="Rectangle 6">
            <a:extLst>
              <a:ext uri="{FF2B5EF4-FFF2-40B4-BE49-F238E27FC236}">
                <a16:creationId xmlns=""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a:t>
            </a:r>
            <a:r>
              <a:rPr lang="en-GB" altLang="en-US" sz="1800" b="1" dirty="0" smtClean="0"/>
              <a:t>802.11-19/1574r0</a:t>
            </a:r>
            <a:endParaRPr lang="en-GB" altLang="en-US" sz="1800" b="1" dirty="0"/>
          </a:p>
        </p:txBody>
      </p:sp>
      <p:sp>
        <p:nvSpPr>
          <p:cNvPr id="1032" name="Line 8">
            <a:extLst>
              <a:ext uri="{FF2B5EF4-FFF2-40B4-BE49-F238E27FC236}">
                <a16:creationId xmlns=""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 xmlns:a16="http://schemas.microsoft.com/office/drawing/2014/main" id="{5EB80220-6DDA-46D8-A532-4F8294B75F35}"/>
              </a:ext>
            </a:extLst>
          </p:cNvPr>
          <p:cNvSpPr>
            <a:spLocks noGrp="1" noChangeArrowheads="1"/>
          </p:cNvSpPr>
          <p:nvPr>
            <p:ph type="title"/>
          </p:nvPr>
        </p:nvSpPr>
        <p:spPr>
          <a:xfrm>
            <a:off x="685800" y="685800"/>
            <a:ext cx="7772400" cy="1066800"/>
          </a:xfrm>
          <a:noFill/>
        </p:spPr>
        <p:txBody>
          <a:bodyPr/>
          <a:lstStyle/>
          <a:p>
            <a:r>
              <a:rPr lang="en-US" altLang="zh-CN" dirty="0" smtClean="0"/>
              <a:t>Multi-Link Auxiliary Link</a:t>
            </a:r>
            <a:endParaRPr lang="en-GB" altLang="en-US" dirty="0"/>
          </a:p>
        </p:txBody>
      </p:sp>
      <p:sp>
        <p:nvSpPr>
          <p:cNvPr id="15366" name="Rectangle 4">
            <a:extLst>
              <a:ext uri="{FF2B5EF4-FFF2-40B4-BE49-F238E27FC236}">
                <a16:creationId xmlns=""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a:t>
            </a:r>
            <a:r>
              <a:rPr lang="en-GB" altLang="en-US" sz="2000" b="0" dirty="0" smtClean="0"/>
              <a:t>2019-09-12</a:t>
            </a:r>
            <a:endParaRPr lang="en-GB" altLang="en-US" sz="2000" b="0" dirty="0"/>
          </a:p>
        </p:txBody>
      </p:sp>
      <p:sp>
        <p:nvSpPr>
          <p:cNvPr id="15368" name="Rectangle 6">
            <a:extLst>
              <a:ext uri="{FF2B5EF4-FFF2-40B4-BE49-F238E27FC236}">
                <a16:creationId xmlns=""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graphicFrame>
        <p:nvGraphicFramePr>
          <p:cNvPr id="9" name="Table 8">
            <a:extLst>
              <a:ext uri="{FF2B5EF4-FFF2-40B4-BE49-F238E27FC236}">
                <a16:creationId xmlns=""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1898648499"/>
              </p:ext>
            </p:extLst>
          </p:nvPr>
        </p:nvGraphicFramePr>
        <p:xfrm>
          <a:off x="228598" y="2998720"/>
          <a:ext cx="8763001" cy="2188979"/>
        </p:xfrm>
        <a:graphic>
          <a:graphicData uri="http://schemas.openxmlformats.org/drawingml/2006/table">
            <a:tbl>
              <a:tblPr firstRow="1" bandRow="1">
                <a:tableStyleId>{21E4AEA4-8DFA-4A89-87EB-49C32662AFE0}</a:tableStyleId>
              </a:tblPr>
              <a:tblGrid>
                <a:gridCol w="2032602">
                  <a:extLst>
                    <a:ext uri="{9D8B030D-6E8A-4147-A177-3AD203B41FA5}">
                      <a16:colId xmlns="" xmlns:a16="http://schemas.microsoft.com/office/drawing/2014/main" val="20000"/>
                    </a:ext>
                  </a:extLst>
                </a:gridCol>
                <a:gridCol w="1015400">
                  <a:extLst>
                    <a:ext uri="{9D8B030D-6E8A-4147-A177-3AD203B41FA5}">
                      <a16:colId xmlns="" xmlns:a16="http://schemas.microsoft.com/office/drawing/2014/main" val="20001"/>
                    </a:ext>
                  </a:extLst>
                </a:gridCol>
                <a:gridCol w="2282071">
                  <a:extLst>
                    <a:ext uri="{9D8B030D-6E8A-4147-A177-3AD203B41FA5}">
                      <a16:colId xmlns="" xmlns:a16="http://schemas.microsoft.com/office/drawing/2014/main" val="20002"/>
                    </a:ext>
                  </a:extLst>
                </a:gridCol>
                <a:gridCol w="813062">
                  <a:extLst>
                    <a:ext uri="{9D8B030D-6E8A-4147-A177-3AD203B41FA5}">
                      <a16:colId xmlns="" xmlns:a16="http://schemas.microsoft.com/office/drawing/2014/main" val="20003"/>
                    </a:ext>
                  </a:extLst>
                </a:gridCol>
                <a:gridCol w="2619866">
                  <a:extLst>
                    <a:ext uri="{9D8B030D-6E8A-4147-A177-3AD203B41FA5}">
                      <a16:colId xmlns=""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0"/>
                  </a:ext>
                </a:extLst>
              </a:tr>
              <a:tr h="199884">
                <a:tc>
                  <a:txBody>
                    <a:bodyPr/>
                    <a:lstStyle/>
                    <a:p>
                      <a:pPr algn="ctr"/>
                      <a:r>
                        <a:rPr lang="en-US" sz="1100" dirty="0" smtClean="0"/>
                        <a:t>Zhou </a:t>
                      </a:r>
                      <a:r>
                        <a:rPr lang="en-US" sz="1100" dirty="0" err="1" smtClean="0"/>
                        <a:t>Lan</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6">
                  <a:txBody>
                    <a:bodyPr/>
                    <a:lstStyle/>
                    <a:p>
                      <a:pPr algn="ctr"/>
                      <a:r>
                        <a:rPr lang="en-US" sz="1100" dirty="0" smtClean="0"/>
                        <a:t>Broadcom</a:t>
                      </a: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r>
                        <a:rPr lang="it-IT" sz="1100" kern="1200" dirty="0" smtClean="0">
                          <a:solidFill>
                            <a:schemeClr val="dk1"/>
                          </a:solidFill>
                          <a:latin typeface="+mn-lt"/>
                          <a:ea typeface="+mn-ea"/>
                          <a:cs typeface="+mn-cs"/>
                        </a:rPr>
                        <a:t>250 Innovation Dr, San Jose, CA 95134</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t>zhou.lan@broadcom.com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1"/>
                  </a:ext>
                </a:extLst>
              </a:tr>
              <a:tr h="28137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kern="1200" dirty="0" err="1" smtClean="0">
                          <a:solidFill>
                            <a:schemeClr val="dk1"/>
                          </a:solidFill>
                          <a:latin typeface="+mn-lt"/>
                          <a:ea typeface="+mn-ea"/>
                          <a:cs typeface="+mn-cs"/>
                        </a:rPr>
                        <a:t>Srinath</a:t>
                      </a:r>
                      <a:r>
                        <a:rPr lang="en-US" sz="1100" kern="1200" baseline="0" dirty="0" smtClean="0">
                          <a:solidFill>
                            <a:schemeClr val="dk1"/>
                          </a:solidFill>
                          <a:latin typeface="+mn-lt"/>
                          <a:ea typeface="+mn-ea"/>
                          <a:cs typeface="+mn-cs"/>
                        </a:rPr>
                        <a:t> </a:t>
                      </a:r>
                      <a:r>
                        <a:rPr lang="en-US" sz="1100" kern="1200" baseline="0" dirty="0" err="1" smtClean="0">
                          <a:solidFill>
                            <a:schemeClr val="dk1"/>
                          </a:solidFill>
                          <a:latin typeface="+mn-lt"/>
                          <a:ea typeface="+mn-ea"/>
                          <a:cs typeface="+mn-cs"/>
                        </a:rPr>
                        <a:t>Puducheri</a:t>
                      </a:r>
                      <a:endParaRPr lang="en-US" sz="1100" kern="1200" dirty="0" smtClean="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196283733"/>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t>Chunyu Hu</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2"/>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t>George Kondylis</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2754585805"/>
                  </a:ext>
                </a:extLst>
              </a:tr>
              <a:tr h="1295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t>Matthew Fischer</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3451102127"/>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4020843879"/>
                  </a:ext>
                </a:extLst>
              </a:tr>
            </a:tbl>
          </a:graphicData>
        </a:graphic>
      </p:graphicFrame>
      <p:sp>
        <p:nvSpPr>
          <p:cNvPr id="2"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1579600" cy="276999"/>
          </a:xfrm>
        </p:spPr>
        <p:txBody>
          <a:bodyPr/>
          <a:lstStyle/>
          <a:p>
            <a:pPr>
              <a:defRPr/>
            </a:pPr>
            <a:r>
              <a:rPr lang="en-US" altLang="en-US" dirty="0" smtClean="0"/>
              <a:t>September 2019</a:t>
            </a:r>
            <a:endParaRPr lang="en-GB" altLang="en-US" dirty="0"/>
          </a:p>
        </p:txBody>
      </p:sp>
      <p:sp>
        <p:nvSpPr>
          <p:cNvPr id="10" name="Footer Placeholder 3"/>
          <p:cNvSpPr>
            <a:spLocks noGrp="1"/>
          </p:cNvSpPr>
          <p:nvPr>
            <p:ph type="ftr" sz="quarter" idx="11"/>
          </p:nvPr>
        </p:nvSpPr>
        <p:spPr>
          <a:xfrm>
            <a:off x="6719708" y="6475413"/>
            <a:ext cx="1824217" cy="184666"/>
          </a:xfrm>
        </p:spPr>
        <p:txBody>
          <a:bodyPr/>
          <a:lstStyle/>
          <a:p>
            <a:pPr>
              <a:defRPr/>
            </a:pPr>
            <a:r>
              <a:rPr lang="en-GB" dirty="0" smtClean="0"/>
              <a:t>Matthew Fischer (Broadcom)</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295400"/>
            <a:ext cx="8534399" cy="5334000"/>
          </a:xfrm>
        </p:spPr>
        <p:txBody>
          <a:bodyPr/>
          <a:lstStyle/>
          <a:p>
            <a:pPr marL="342900" lvl="1" indent="-342900">
              <a:buFontTx/>
              <a:buChar char="•"/>
            </a:pPr>
            <a:r>
              <a:rPr lang="en-US" sz="2400" b="1" dirty="0" smtClean="0">
                <a:ea typeface="+mn-ea"/>
                <a:cs typeface="+mn-cs"/>
              </a:rPr>
              <a:t>Do you support the MLO Auxiliary Link operation outlined in 11-19/</a:t>
            </a:r>
            <a:r>
              <a:rPr lang="en-US" sz="2400" b="1" dirty="0" err="1" smtClean="0">
                <a:ea typeface="+mn-ea"/>
                <a:cs typeface="+mn-cs"/>
              </a:rPr>
              <a:t>xxxxry</a:t>
            </a:r>
            <a:r>
              <a:rPr lang="en-US" sz="2400" b="1" dirty="0" smtClean="0">
                <a:ea typeface="+mn-ea"/>
                <a:cs typeface="+mn-cs"/>
              </a:rPr>
              <a:t>?</a:t>
            </a:r>
          </a:p>
          <a:p>
            <a:pPr marL="685800" lvl="2" indent="-342900"/>
            <a:r>
              <a:rPr lang="en-US" sz="2200" b="1" dirty="0" smtClean="0">
                <a:ea typeface="+mn-ea"/>
                <a:cs typeface="+mn-cs"/>
              </a:rPr>
              <a:t>BSS membership selector “by invitation only”</a:t>
            </a:r>
          </a:p>
          <a:p>
            <a:pPr marL="685800" lvl="2" indent="-342900"/>
            <a:r>
              <a:rPr lang="en-US" sz="2200" b="1" dirty="0" smtClean="0">
                <a:ea typeface="+mn-ea"/>
                <a:cs typeface="+mn-cs"/>
              </a:rPr>
              <a:t>EDCA UL Restriction indication</a:t>
            </a:r>
          </a:p>
          <a:p>
            <a:pPr marL="685800" lvl="2" indent="-342900"/>
            <a:r>
              <a:rPr lang="en-US" sz="2200" b="1" dirty="0" smtClean="0">
                <a:ea typeface="+mn-ea"/>
                <a:cs typeface="+mn-cs"/>
              </a:rPr>
              <a:t>Delayed CTS rules</a:t>
            </a:r>
          </a:p>
          <a:p>
            <a:pPr lvl="1"/>
            <a:endParaRPr lang="en-US" sz="1800" dirty="0" smtClean="0"/>
          </a:p>
          <a:p>
            <a:pPr lvl="1"/>
            <a:r>
              <a:rPr lang="en-US" sz="1800" dirty="0" smtClean="0"/>
              <a:t>YES</a:t>
            </a:r>
          </a:p>
          <a:p>
            <a:pPr lvl="1"/>
            <a:r>
              <a:rPr lang="en-US" sz="1800" dirty="0" smtClean="0"/>
              <a:t>NO</a:t>
            </a:r>
          </a:p>
          <a:p>
            <a:pPr lvl="1"/>
            <a:r>
              <a:rPr lang="en-US" sz="1800" dirty="0" smtClean="0"/>
              <a:t>ABS</a:t>
            </a:r>
            <a:endParaRPr lang="en-US" sz="1600" dirty="0" smtClean="0"/>
          </a:p>
        </p:txBody>
      </p:sp>
      <p:sp>
        <p:nvSpPr>
          <p:cNvPr id="3" name="Date Placeholder 2"/>
          <p:cNvSpPr>
            <a:spLocks noGrp="1"/>
          </p:cNvSpPr>
          <p:nvPr>
            <p:ph type="dt" sz="half" idx="10"/>
          </p:nvPr>
        </p:nvSpPr>
        <p:spPr>
          <a:xfrm>
            <a:off x="696913" y="332601"/>
            <a:ext cx="1579600" cy="276999"/>
          </a:xfrm>
        </p:spPr>
        <p:txBody>
          <a:bodyPr/>
          <a:lstStyle/>
          <a:p>
            <a:pPr>
              <a:defRPr/>
            </a:pPr>
            <a:r>
              <a:rPr lang="en-US" altLang="en-US" dirty="0" smtClean="0"/>
              <a:t>September 2019</a:t>
            </a:r>
            <a:endParaRPr lang="en-GB" altLang="en-US" dirty="0"/>
          </a:p>
        </p:txBody>
      </p:sp>
      <p:sp>
        <p:nvSpPr>
          <p:cNvPr id="4" name="Footer Placeholder 3"/>
          <p:cNvSpPr>
            <a:spLocks noGrp="1"/>
          </p:cNvSpPr>
          <p:nvPr>
            <p:ph type="ftr" sz="quarter" idx="11"/>
          </p:nvPr>
        </p:nvSpPr>
        <p:spPr>
          <a:xfrm>
            <a:off x="6719708" y="6475413"/>
            <a:ext cx="1824217" cy="184666"/>
          </a:xfrm>
        </p:spPr>
        <p:txBody>
          <a:bodyPr/>
          <a:lstStyle/>
          <a:p>
            <a:pPr>
              <a:defRPr/>
            </a:pPr>
            <a:r>
              <a:rPr lang="en-GB" dirty="0"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10</a:t>
            </a:fld>
            <a:endParaRPr lang="en-GB" altLang="en-US" dirty="0"/>
          </a:p>
        </p:txBody>
      </p:sp>
      <p:sp>
        <p:nvSpPr>
          <p:cNvPr id="6" name="Title 5"/>
          <p:cNvSpPr>
            <a:spLocks noGrp="1"/>
          </p:cNvSpPr>
          <p:nvPr>
            <p:ph type="title"/>
          </p:nvPr>
        </p:nvSpPr>
        <p:spPr>
          <a:xfrm>
            <a:off x="685800" y="381000"/>
            <a:ext cx="7772400" cy="1066800"/>
          </a:xfrm>
        </p:spPr>
        <p:txBody>
          <a:bodyPr/>
          <a:lstStyle/>
          <a:p>
            <a:r>
              <a:rPr lang="en-US" dirty="0" smtClean="0"/>
              <a:t>Straw poll 1</a:t>
            </a:r>
            <a:endParaRPr lang="en-US" dirty="0"/>
          </a:p>
        </p:txBody>
      </p:sp>
    </p:spTree>
    <p:extLst>
      <p:ext uri="{BB962C8B-B14F-4D97-AF65-F5344CB8AC3E}">
        <p14:creationId xmlns:p14="http://schemas.microsoft.com/office/powerpoint/2010/main" val="22935323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Would the AP entity hear an RTS on the Aux BSS channel?</a:t>
            </a:r>
            <a:endParaRPr lang="en-US" dirty="0"/>
          </a:p>
        </p:txBody>
      </p:sp>
      <p:sp>
        <p:nvSpPr>
          <p:cNvPr id="3" name="Date Placeholder 2"/>
          <p:cNvSpPr>
            <a:spLocks noGrp="1"/>
          </p:cNvSpPr>
          <p:nvPr>
            <p:ph type="dt" sz="half" idx="10"/>
          </p:nvPr>
        </p:nvSpPr>
        <p:spPr/>
        <p:txBody>
          <a:bodyPr/>
          <a:lstStyle/>
          <a:p>
            <a:pPr>
              <a:defRPr/>
            </a:pPr>
            <a:r>
              <a:rPr lang="en-US" altLang="en-US" smtClean="0"/>
              <a:t>September 2019</a:t>
            </a:r>
            <a:endParaRPr lang="en-GB" altLang="en-US" dirty="0"/>
          </a:p>
        </p:txBody>
      </p:sp>
      <p:sp>
        <p:nvSpPr>
          <p:cNvPr id="4" name="Footer Placeholder 3"/>
          <p:cNvSpPr>
            <a:spLocks noGrp="1"/>
          </p:cNvSpPr>
          <p:nvPr>
            <p:ph type="ftr" sz="quarter" idx="11"/>
          </p:nvPr>
        </p:nvSpPr>
        <p:spPr>
          <a:xfrm>
            <a:off x="6719708" y="6475413"/>
            <a:ext cx="1824217" cy="184666"/>
          </a:xfrm>
        </p:spPr>
        <p:txBody>
          <a:bodyPr/>
          <a:lstStyle/>
          <a:p>
            <a:pPr>
              <a:defRPr/>
            </a:pPr>
            <a:r>
              <a:rPr lang="en-GB" dirty="0"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11</a:t>
            </a:fld>
            <a:endParaRPr lang="en-GB" altLang="en-US" dirty="0"/>
          </a:p>
        </p:txBody>
      </p:sp>
      <p:sp>
        <p:nvSpPr>
          <p:cNvPr id="6" name="Title 5"/>
          <p:cNvSpPr>
            <a:spLocks noGrp="1"/>
          </p:cNvSpPr>
          <p:nvPr>
            <p:ph type="title"/>
          </p:nvPr>
        </p:nvSpPr>
        <p:spPr/>
        <p:txBody>
          <a:bodyPr/>
          <a:lstStyle/>
          <a:p>
            <a:r>
              <a:rPr lang="en-US" dirty="0" smtClean="0"/>
              <a:t>Annex</a:t>
            </a:r>
            <a:endParaRPr lang="en-US" dirty="0"/>
          </a:p>
        </p:txBody>
      </p:sp>
    </p:spTree>
    <p:extLst>
      <p:ext uri="{BB962C8B-B14F-4D97-AF65-F5344CB8AC3E}">
        <p14:creationId xmlns:p14="http://schemas.microsoft.com/office/powerpoint/2010/main" val="34973147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RX payload on Main</a:t>
            </a:r>
          </a:p>
          <a:p>
            <a:pPr lvl="1"/>
            <a:r>
              <a:rPr lang="en-US" dirty="0" smtClean="0"/>
              <a:t>Maybe the AP can RX RTS on AUX - but if the AP can RX RTS, then the AP could just send CTS DUR &gt; 0 because it can RX payload on AUX as well, right?</a:t>
            </a:r>
          </a:p>
          <a:p>
            <a:pPr lvl="3"/>
            <a:r>
              <a:rPr lang="en-US" dirty="0" smtClean="0"/>
              <a:t>Or is the RTS received because of low MCS and payload would not be decodable at a higher MCS, in which case CTS DUR == 0 is a valid response from the AP</a:t>
            </a:r>
          </a:p>
          <a:p>
            <a:pPr lvl="3"/>
            <a:r>
              <a:rPr lang="en-US" dirty="0" smtClean="0"/>
              <a:t>Or is the correct answer really just "no, the AP cannot receive anything on AUX if it is decoding RX payload on Main"? </a:t>
            </a:r>
          </a:p>
          <a:p>
            <a:r>
              <a:rPr lang="en-US" dirty="0" smtClean="0"/>
              <a:t>TX on main</a:t>
            </a:r>
          </a:p>
          <a:p>
            <a:pPr lvl="1"/>
            <a:r>
              <a:rPr lang="en-US" dirty="0" smtClean="0"/>
              <a:t>TX on main will likely swamp any RX of RTS on AUX, so no response from AP, no chance for CTS of any sort</a:t>
            </a:r>
          </a:p>
          <a:p>
            <a:pPr lvl="4"/>
            <a:endParaRPr lang="en-US" dirty="0"/>
          </a:p>
        </p:txBody>
      </p:sp>
      <p:sp>
        <p:nvSpPr>
          <p:cNvPr id="3" name="Date Placeholder 2"/>
          <p:cNvSpPr>
            <a:spLocks noGrp="1"/>
          </p:cNvSpPr>
          <p:nvPr>
            <p:ph type="dt" sz="half" idx="10"/>
          </p:nvPr>
        </p:nvSpPr>
        <p:spPr/>
        <p:txBody>
          <a:bodyPr/>
          <a:lstStyle/>
          <a:p>
            <a:r>
              <a:rPr lang="en-US" altLang="en-US" smtClean="0"/>
              <a:t>September 2019</a:t>
            </a:r>
            <a:endParaRPr lang="en-GB" altLang="en-US" dirty="0"/>
          </a:p>
        </p:txBody>
      </p:sp>
      <p:sp>
        <p:nvSpPr>
          <p:cNvPr id="4" name="Footer Placeholder 3"/>
          <p:cNvSpPr>
            <a:spLocks noGrp="1"/>
          </p:cNvSpPr>
          <p:nvPr>
            <p:ph type="ftr" sz="quarter" idx="11"/>
          </p:nvPr>
        </p:nvSpPr>
        <p:spPr>
          <a:xfrm>
            <a:off x="6719708" y="6475413"/>
            <a:ext cx="1824217" cy="184666"/>
          </a:xfrm>
        </p:spPr>
        <p:txBody>
          <a:bodyPr/>
          <a:lstStyle/>
          <a:p>
            <a:r>
              <a:rPr lang="en-GB" dirty="0"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12</a:t>
            </a:fld>
            <a:endParaRPr lang="en-GB" altLang="en-US" dirty="0"/>
          </a:p>
        </p:txBody>
      </p:sp>
      <p:sp>
        <p:nvSpPr>
          <p:cNvPr id="6" name="Title 5"/>
          <p:cNvSpPr>
            <a:spLocks noGrp="1"/>
          </p:cNvSpPr>
          <p:nvPr>
            <p:ph type="title"/>
          </p:nvPr>
        </p:nvSpPr>
        <p:spPr/>
        <p:txBody>
          <a:bodyPr/>
          <a:lstStyle/>
          <a:p>
            <a:r>
              <a:rPr lang="en-US" dirty="0" smtClean="0"/>
              <a:t>Annex – Aux BSS UL RTS (1)</a:t>
            </a:r>
            <a:endParaRPr lang="en-US" dirty="0"/>
          </a:p>
        </p:txBody>
      </p:sp>
    </p:spTree>
    <p:extLst>
      <p:ext uri="{BB962C8B-B14F-4D97-AF65-F5344CB8AC3E}">
        <p14:creationId xmlns:p14="http://schemas.microsoft.com/office/powerpoint/2010/main" val="7112012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NAV busy on main (and nothing else, e.g. no TX, no RX)</a:t>
            </a:r>
          </a:p>
          <a:p>
            <a:pPr lvl="1"/>
            <a:r>
              <a:rPr lang="en-US" dirty="0" smtClean="0"/>
              <a:t>AP can correctly hear an RTS from the non-AP STA</a:t>
            </a:r>
          </a:p>
          <a:p>
            <a:pPr lvl="1"/>
            <a:r>
              <a:rPr lang="en-US" dirty="0" smtClean="0"/>
              <a:t>If the NAV is for main, then what should the AP do?</a:t>
            </a:r>
          </a:p>
          <a:p>
            <a:pPr lvl="3"/>
            <a:r>
              <a:rPr lang="en-US" dirty="0" smtClean="0"/>
              <a:t>Send CTS DUR == 0 to make the non-AP STA wait, or can it send CTS DUR &gt; 0, to allow the non-AP STA to TX on Aux without disturbing the 3rd party activity on Main?</a:t>
            </a:r>
          </a:p>
          <a:p>
            <a:pPr lvl="3"/>
            <a:r>
              <a:rPr lang="en-US" dirty="0" smtClean="0"/>
              <a:t>If Aux UL TX allowed, then if the NAV on main ends before the Aux UL TX, then some other STA associated to the Main BSS might see medium idle at the end of the NAV and attempt an UL TX on the main that is not observed by the AP because of RX payload decode on Aux</a:t>
            </a:r>
          </a:p>
          <a:p>
            <a:pPr lvl="3"/>
            <a:r>
              <a:rPr lang="en-US" dirty="0" smtClean="0"/>
              <a:t>So CTS DUR == 0 might make sense in this case, to make the AUX non-AP STA wait until NAV end and then send CTS DUR &gt; 0 on both AUX and MAIN to let UL TX proceed while holding off Main UL TX</a:t>
            </a:r>
          </a:p>
        </p:txBody>
      </p:sp>
      <p:sp>
        <p:nvSpPr>
          <p:cNvPr id="3" name="Date Placeholder 2"/>
          <p:cNvSpPr>
            <a:spLocks noGrp="1"/>
          </p:cNvSpPr>
          <p:nvPr>
            <p:ph type="dt" sz="half" idx="10"/>
          </p:nvPr>
        </p:nvSpPr>
        <p:spPr/>
        <p:txBody>
          <a:bodyPr/>
          <a:lstStyle/>
          <a:p>
            <a:r>
              <a:rPr lang="en-US" altLang="en-US" smtClean="0"/>
              <a:t>September 2019</a:t>
            </a:r>
            <a:endParaRPr lang="en-GB" altLang="en-US" dirty="0"/>
          </a:p>
        </p:txBody>
      </p:sp>
      <p:sp>
        <p:nvSpPr>
          <p:cNvPr id="4" name="Footer Placeholder 3"/>
          <p:cNvSpPr>
            <a:spLocks noGrp="1"/>
          </p:cNvSpPr>
          <p:nvPr>
            <p:ph type="ftr" sz="quarter" idx="11"/>
          </p:nvPr>
        </p:nvSpPr>
        <p:spPr>
          <a:xfrm>
            <a:off x="6719708" y="6475413"/>
            <a:ext cx="1824217" cy="184666"/>
          </a:xfrm>
        </p:spPr>
        <p:txBody>
          <a:bodyPr/>
          <a:lstStyle/>
          <a:p>
            <a:r>
              <a:rPr lang="en-GB" dirty="0"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13</a:t>
            </a:fld>
            <a:endParaRPr lang="en-GB" altLang="en-US" dirty="0"/>
          </a:p>
        </p:txBody>
      </p:sp>
      <p:sp>
        <p:nvSpPr>
          <p:cNvPr id="11" name="Title 10"/>
          <p:cNvSpPr>
            <a:spLocks noGrp="1"/>
          </p:cNvSpPr>
          <p:nvPr>
            <p:ph type="title"/>
          </p:nvPr>
        </p:nvSpPr>
        <p:spPr/>
        <p:txBody>
          <a:bodyPr/>
          <a:lstStyle/>
          <a:p>
            <a:r>
              <a:rPr lang="en-US" dirty="0"/>
              <a:t>Annex – Aux BSS UL </a:t>
            </a:r>
            <a:r>
              <a:rPr lang="en-US" dirty="0" smtClean="0"/>
              <a:t>RTS (2)</a:t>
            </a:r>
            <a:endParaRPr lang="en-US" dirty="0"/>
          </a:p>
        </p:txBody>
      </p:sp>
    </p:spTree>
    <p:extLst>
      <p:ext uri="{BB962C8B-B14F-4D97-AF65-F5344CB8AC3E}">
        <p14:creationId xmlns:p14="http://schemas.microsoft.com/office/powerpoint/2010/main" val="29721161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1800" dirty="0" smtClean="0"/>
              <a:t>ED busy on main and nothing else</a:t>
            </a:r>
            <a:endParaRPr lang="en-US" sz="1800" dirty="0"/>
          </a:p>
          <a:p>
            <a:pPr lvl="1"/>
            <a:r>
              <a:rPr lang="en-US" sz="1400" dirty="0" smtClean="0"/>
              <a:t>AP might filter &gt; </a:t>
            </a:r>
            <a:r>
              <a:rPr lang="en-US" sz="1400" dirty="0"/>
              <a:t>-62 </a:t>
            </a:r>
            <a:r>
              <a:rPr lang="en-US" sz="1400" dirty="0" err="1"/>
              <a:t>dBm</a:t>
            </a:r>
            <a:r>
              <a:rPr lang="en-US" sz="1400" dirty="0"/>
              <a:t> noise from main to receive RTS on </a:t>
            </a:r>
            <a:r>
              <a:rPr lang="en-US" sz="1400" dirty="0" smtClean="0"/>
              <a:t>aux</a:t>
            </a:r>
          </a:p>
          <a:p>
            <a:pPr lvl="1"/>
            <a:r>
              <a:rPr lang="en-US" sz="1400" dirty="0" smtClean="0"/>
              <a:t>If RTS RX is possible, then again, CTS DUR == 0 is useful with CTS DUR &gt; 0 at end of ED busy time</a:t>
            </a:r>
          </a:p>
          <a:p>
            <a:r>
              <a:rPr lang="en-US" sz="1800" dirty="0" smtClean="0"/>
              <a:t>PHY SIG Length field decode with 3</a:t>
            </a:r>
            <a:r>
              <a:rPr lang="en-US" sz="1800" baseline="30000" dirty="0" smtClean="0"/>
              <a:t>rd</a:t>
            </a:r>
            <a:r>
              <a:rPr lang="en-US" sz="1800" dirty="0" smtClean="0"/>
              <a:t> party color</a:t>
            </a:r>
          </a:p>
          <a:p>
            <a:pPr lvl="1"/>
            <a:r>
              <a:rPr lang="en-US" sz="1400" dirty="0" smtClean="0"/>
              <a:t>Discard/Ignore/IDLE medium, SR active</a:t>
            </a:r>
          </a:p>
          <a:p>
            <a:pPr lvl="2"/>
            <a:r>
              <a:rPr lang="en-US" sz="1200" dirty="0" smtClean="0"/>
              <a:t>TX CTS DUR &gt;0 on Aux and Main</a:t>
            </a:r>
          </a:p>
          <a:p>
            <a:pPr lvl="1"/>
            <a:r>
              <a:rPr lang="en-US" sz="1400" dirty="0" smtClean="0"/>
              <a:t>Defer/BUSY, SR not active</a:t>
            </a:r>
          </a:p>
          <a:p>
            <a:pPr lvl="2"/>
            <a:r>
              <a:rPr lang="en-US" sz="1200" dirty="0" smtClean="0"/>
              <a:t>Defer Aux UL TX until the end of Main PPDU RX using CTS DUR == 0</a:t>
            </a:r>
            <a:r>
              <a:rPr lang="en-US" sz="1000" dirty="0"/>
              <a:t> </a:t>
            </a:r>
          </a:p>
          <a:p>
            <a:pPr lvl="2"/>
            <a:r>
              <a:rPr lang="en-US" sz="1200" dirty="0" smtClean="0"/>
              <a:t>i.e. no RX of OBSS payload, FE power save condition</a:t>
            </a:r>
          </a:p>
          <a:p>
            <a:pPr lvl="2"/>
            <a:r>
              <a:rPr lang="en-US" sz="1200" dirty="0" smtClean="0"/>
              <a:t>i.e</a:t>
            </a:r>
            <a:r>
              <a:rPr lang="en-US" sz="1200" dirty="0"/>
              <a:t>. defer is case of not decoding payload, but not declaring </a:t>
            </a:r>
            <a:r>
              <a:rPr lang="en-US" sz="1200" dirty="0" smtClean="0"/>
              <a:t>IDLE, no SR</a:t>
            </a:r>
            <a:endParaRPr lang="en-US" sz="1200" dirty="0"/>
          </a:p>
          <a:p>
            <a:pPr lvl="2"/>
            <a:r>
              <a:rPr lang="en-US" sz="1200" dirty="0" smtClean="0"/>
              <a:t>In this case, presumably</a:t>
            </a:r>
            <a:r>
              <a:rPr lang="en-US" sz="1200" dirty="0"/>
              <a:t>, the TX of CTS on Aux is not going to bother the 3rd party receiver of the PPDU on the Main (i.e. SR not needed to TX CTS</a:t>
            </a:r>
            <a:r>
              <a:rPr lang="en-US" sz="1200" dirty="0" smtClean="0"/>
              <a:t>)</a:t>
            </a:r>
          </a:p>
          <a:p>
            <a:pPr lvl="3"/>
            <a:r>
              <a:rPr lang="en-US" sz="1000" dirty="0" smtClean="0"/>
              <a:t>If TX CTS would interfere, then AP may choose to not TX CTS</a:t>
            </a:r>
          </a:p>
          <a:p>
            <a:pPr lvl="3"/>
            <a:r>
              <a:rPr lang="en-US" sz="1000" dirty="0" smtClean="0"/>
              <a:t>Perhaps the rule is AP does NOT send CTS in this case, as SR condition is not met</a:t>
            </a:r>
            <a:endParaRPr lang="en-US" sz="1000" dirty="0"/>
          </a:p>
          <a:p>
            <a:endParaRPr lang="en-US" sz="4000" dirty="0"/>
          </a:p>
        </p:txBody>
      </p:sp>
      <p:sp>
        <p:nvSpPr>
          <p:cNvPr id="3" name="Date Placeholder 2"/>
          <p:cNvSpPr>
            <a:spLocks noGrp="1"/>
          </p:cNvSpPr>
          <p:nvPr>
            <p:ph type="dt" sz="half" idx="10"/>
          </p:nvPr>
        </p:nvSpPr>
        <p:spPr/>
        <p:txBody>
          <a:bodyPr/>
          <a:lstStyle/>
          <a:p>
            <a:pPr>
              <a:defRPr/>
            </a:pPr>
            <a:r>
              <a:rPr lang="en-US" altLang="en-US" smtClean="0"/>
              <a:t>September 2019</a:t>
            </a:r>
            <a:endParaRPr lang="en-GB" altLang="en-US" dirty="0"/>
          </a:p>
        </p:txBody>
      </p:sp>
      <p:sp>
        <p:nvSpPr>
          <p:cNvPr id="4" name="Footer Placeholder 3"/>
          <p:cNvSpPr>
            <a:spLocks noGrp="1"/>
          </p:cNvSpPr>
          <p:nvPr>
            <p:ph type="ftr" sz="quarter" idx="11"/>
          </p:nvPr>
        </p:nvSpPr>
        <p:spPr>
          <a:xfrm>
            <a:off x="6719708" y="6475413"/>
            <a:ext cx="1824217" cy="184666"/>
          </a:xfrm>
        </p:spPr>
        <p:txBody>
          <a:bodyPr/>
          <a:lstStyle/>
          <a:p>
            <a:pPr>
              <a:defRPr/>
            </a:pPr>
            <a:r>
              <a:rPr lang="en-GB" dirty="0"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14</a:t>
            </a:fld>
            <a:endParaRPr lang="en-GB" altLang="en-US" dirty="0"/>
          </a:p>
        </p:txBody>
      </p:sp>
      <p:sp>
        <p:nvSpPr>
          <p:cNvPr id="6" name="Title 5"/>
          <p:cNvSpPr>
            <a:spLocks noGrp="1"/>
          </p:cNvSpPr>
          <p:nvPr>
            <p:ph type="title"/>
          </p:nvPr>
        </p:nvSpPr>
        <p:spPr/>
        <p:txBody>
          <a:bodyPr/>
          <a:lstStyle/>
          <a:p>
            <a:r>
              <a:rPr lang="en-US" dirty="0"/>
              <a:t>Annex – Aux BSS UL </a:t>
            </a:r>
            <a:r>
              <a:rPr lang="en-US" dirty="0" smtClean="0"/>
              <a:t>RTS (3)</a:t>
            </a:r>
            <a:endParaRPr lang="en-US" dirty="0"/>
          </a:p>
        </p:txBody>
      </p:sp>
    </p:spTree>
    <p:extLst>
      <p:ext uri="{BB962C8B-B14F-4D97-AF65-F5344CB8AC3E}">
        <p14:creationId xmlns:p14="http://schemas.microsoft.com/office/powerpoint/2010/main" val="34001530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64473"/>
            <a:ext cx="7772400" cy="4126727"/>
          </a:xfrm>
        </p:spPr>
        <p:txBody>
          <a:bodyPr/>
          <a:lstStyle/>
          <a:p>
            <a:r>
              <a:rPr lang="en-US" sz="2000" b="0" dirty="0" smtClean="0"/>
              <a:t>Max PHY BW in 11be is envisioned to be 320MHz</a:t>
            </a:r>
          </a:p>
          <a:p>
            <a:r>
              <a:rPr lang="en-US" sz="2000" b="0" dirty="0" smtClean="0"/>
              <a:t>Survey of current STAs shows that STA BW is typically smaller than AP:</a:t>
            </a:r>
          </a:p>
          <a:p>
            <a:pPr lvl="1"/>
            <a:r>
              <a:rPr lang="en-US" b="1" dirty="0" err="1" smtClean="0"/>
              <a:t>E.g</a:t>
            </a:r>
            <a:r>
              <a:rPr lang="en-US" b="1" dirty="0" smtClean="0"/>
              <a:t>,</a:t>
            </a:r>
            <a:r>
              <a:rPr lang="en-US" dirty="0" smtClean="0"/>
              <a:t> several 11ax/11ac gen2 capable STAs only support up to 80MHz BW, while APs typically support 160MHz BW </a:t>
            </a:r>
          </a:p>
          <a:p>
            <a:r>
              <a:rPr lang="en-US" sz="2000" b="0" dirty="0" smtClean="0"/>
              <a:t>Foresee similar trend in 11be, where many STAs in the first generation may only support 160MHz or narrower BW</a:t>
            </a:r>
          </a:p>
          <a:p>
            <a:r>
              <a:rPr lang="en-US" sz="2000" b="0" dirty="0" smtClean="0"/>
              <a:t>We propose a new mode of  multi-link operation (MLO) to address this predicted asymmetry and allow more efficient use of spectrum</a:t>
            </a:r>
          </a:p>
        </p:txBody>
      </p:sp>
      <p:sp>
        <p:nvSpPr>
          <p:cNvPr id="3" name="Date Placeholder 2"/>
          <p:cNvSpPr>
            <a:spLocks noGrp="1"/>
          </p:cNvSpPr>
          <p:nvPr>
            <p:ph type="dt" sz="half" idx="10"/>
          </p:nvPr>
        </p:nvSpPr>
        <p:spPr>
          <a:xfrm>
            <a:off x="696913" y="332601"/>
            <a:ext cx="1579600" cy="276999"/>
          </a:xfrm>
        </p:spPr>
        <p:txBody>
          <a:bodyPr/>
          <a:lstStyle/>
          <a:p>
            <a:pPr>
              <a:defRPr/>
            </a:pPr>
            <a:r>
              <a:rPr lang="en-US" altLang="en-US" dirty="0" smtClean="0"/>
              <a:t>September 2019</a:t>
            </a:r>
            <a:endParaRPr lang="en-GB" altLang="en-US" dirty="0"/>
          </a:p>
        </p:txBody>
      </p:sp>
      <p:sp>
        <p:nvSpPr>
          <p:cNvPr id="4" name="Footer Placeholder 3"/>
          <p:cNvSpPr>
            <a:spLocks noGrp="1"/>
          </p:cNvSpPr>
          <p:nvPr>
            <p:ph type="ftr" sz="quarter" idx="11"/>
          </p:nvPr>
        </p:nvSpPr>
        <p:spPr>
          <a:xfrm>
            <a:off x="6719708" y="6475413"/>
            <a:ext cx="1824217" cy="184666"/>
          </a:xfrm>
        </p:spPr>
        <p:txBody>
          <a:bodyPr/>
          <a:lstStyle/>
          <a:p>
            <a:pPr>
              <a:defRPr/>
            </a:pPr>
            <a:r>
              <a:rPr lang="en-GB" dirty="0"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a:t>
            </a:fld>
            <a:endParaRPr lang="en-GB" altLang="en-US" dirty="0"/>
          </a:p>
        </p:txBody>
      </p:sp>
      <p:sp>
        <p:nvSpPr>
          <p:cNvPr id="6" name="Title 5"/>
          <p:cNvSpPr>
            <a:spLocks noGrp="1"/>
          </p:cNvSpPr>
          <p:nvPr>
            <p:ph type="title"/>
          </p:nvPr>
        </p:nvSpPr>
        <p:spPr>
          <a:xfrm>
            <a:off x="685800" y="609600"/>
            <a:ext cx="7772400" cy="1066800"/>
          </a:xfrm>
        </p:spPr>
        <p:txBody>
          <a:bodyPr/>
          <a:lstStyle/>
          <a:p>
            <a:r>
              <a:rPr lang="en-US" dirty="0" smtClean="0"/>
              <a:t>Motivation</a:t>
            </a:r>
            <a:endParaRPr lang="en-US" dirty="0"/>
          </a:p>
        </p:txBody>
      </p:sp>
    </p:spTree>
    <p:extLst>
      <p:ext uri="{BB962C8B-B14F-4D97-AF65-F5344CB8AC3E}">
        <p14:creationId xmlns:p14="http://schemas.microsoft.com/office/powerpoint/2010/main" val="27806108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752600"/>
            <a:ext cx="7772400" cy="4876800"/>
          </a:xfrm>
        </p:spPr>
        <p:txBody>
          <a:bodyPr/>
          <a:lstStyle/>
          <a:p>
            <a:pPr marL="342900" lvl="1" indent="-342900">
              <a:buFontTx/>
              <a:buChar char="•"/>
            </a:pPr>
            <a:r>
              <a:rPr lang="en-US" b="1" dirty="0" smtClean="0">
                <a:ea typeface="+mn-ea"/>
                <a:cs typeface="+mn-cs"/>
              </a:rPr>
              <a:t>Multi-link on same band or multi-band </a:t>
            </a:r>
          </a:p>
          <a:p>
            <a:pPr lvl="1">
              <a:buFontTx/>
              <a:buChar char="–"/>
            </a:pPr>
            <a:r>
              <a:rPr lang="en-US" dirty="0" smtClean="0"/>
              <a:t>E.g</a:t>
            </a:r>
            <a:r>
              <a:rPr lang="en-US" dirty="0"/>
              <a:t>., </a:t>
            </a:r>
            <a:r>
              <a:rPr lang="en-US" dirty="0" smtClean="0"/>
              <a:t>2.4G + 5G, 2.4G + 5G </a:t>
            </a:r>
            <a:r>
              <a:rPr lang="en-US" dirty="0"/>
              <a:t>+ 6G or </a:t>
            </a:r>
            <a:r>
              <a:rPr lang="en-US" dirty="0" smtClean="0"/>
              <a:t>5GL+5GH+6G</a:t>
            </a:r>
            <a:endParaRPr lang="en-US" dirty="0"/>
          </a:p>
          <a:p>
            <a:r>
              <a:rPr lang="en-US" sz="2000" dirty="0" smtClean="0"/>
              <a:t>Key features/assumptions</a:t>
            </a:r>
          </a:p>
          <a:p>
            <a:pPr lvl="1"/>
            <a:r>
              <a:rPr lang="en-US" dirty="0" smtClean="0"/>
              <a:t>Independent/separate radios </a:t>
            </a:r>
            <a:r>
              <a:rPr lang="en-US" dirty="0"/>
              <a:t>per </a:t>
            </a:r>
            <a:r>
              <a:rPr lang="en-US" dirty="0" smtClean="0"/>
              <a:t>link, on both AP and STA</a:t>
            </a:r>
          </a:p>
          <a:p>
            <a:pPr lvl="1"/>
            <a:r>
              <a:rPr lang="en-US" dirty="0" smtClean="0"/>
              <a:t>Single MAC function</a:t>
            </a:r>
            <a:endParaRPr lang="en-US" dirty="0"/>
          </a:p>
          <a:p>
            <a:pPr lvl="1"/>
            <a:r>
              <a:rPr lang="en-US" dirty="0" smtClean="0"/>
              <a:t>Total </a:t>
            </a:r>
            <a:r>
              <a:rPr lang="en-US" dirty="0"/>
              <a:t>aggregated BW can be &gt; 320MHz (max 320MHz per </a:t>
            </a:r>
            <a:r>
              <a:rPr lang="en-US" dirty="0" smtClean="0"/>
              <a:t>radio)</a:t>
            </a:r>
          </a:p>
          <a:p>
            <a:r>
              <a:rPr lang="en-US" sz="2000" dirty="0" smtClean="0"/>
              <a:t>Possible additional requirements</a:t>
            </a:r>
            <a:endParaRPr lang="en-US" sz="2000" dirty="0"/>
          </a:p>
          <a:p>
            <a:pPr lvl="1"/>
            <a:r>
              <a:rPr lang="en-US" dirty="0" smtClean="0"/>
              <a:t>Support concurrent </a:t>
            </a:r>
            <a:r>
              <a:rPr lang="en-US" dirty="0"/>
              <a:t>and </a:t>
            </a:r>
            <a:r>
              <a:rPr lang="en-US" dirty="0" err="1"/>
              <a:t>async</a:t>
            </a:r>
            <a:r>
              <a:rPr lang="en-US" dirty="0"/>
              <a:t> TX/RX operation across </a:t>
            </a:r>
            <a:r>
              <a:rPr lang="en-US" dirty="0" smtClean="0"/>
              <a:t>links</a:t>
            </a:r>
          </a:p>
          <a:p>
            <a:pPr lvl="2"/>
            <a:r>
              <a:rPr lang="en-US" dirty="0" smtClean="0"/>
              <a:t>I.e. split the MAC</a:t>
            </a:r>
            <a:endParaRPr lang="en-US" dirty="0"/>
          </a:p>
          <a:p>
            <a:pPr lvl="1"/>
            <a:r>
              <a:rPr lang="en-US" dirty="0" smtClean="0"/>
              <a:t>There may need to be  </a:t>
            </a:r>
            <a:r>
              <a:rPr lang="en-US" dirty="0"/>
              <a:t>sufficient frequency </a:t>
            </a:r>
            <a:r>
              <a:rPr lang="en-US" dirty="0" smtClean="0"/>
              <a:t>separation and filtering protection to allow this mode.</a:t>
            </a:r>
          </a:p>
          <a:p>
            <a:pPr lvl="1"/>
            <a:endParaRPr lang="en-US" sz="1600" dirty="0" smtClean="0"/>
          </a:p>
          <a:p>
            <a:pPr lvl="1"/>
            <a:endParaRPr lang="en-US" sz="1600" dirty="0" smtClean="0"/>
          </a:p>
        </p:txBody>
      </p:sp>
      <p:sp>
        <p:nvSpPr>
          <p:cNvPr id="3" name="Date Placeholder 2"/>
          <p:cNvSpPr>
            <a:spLocks noGrp="1"/>
          </p:cNvSpPr>
          <p:nvPr>
            <p:ph type="dt" sz="half" idx="10"/>
          </p:nvPr>
        </p:nvSpPr>
        <p:spPr>
          <a:xfrm>
            <a:off x="696913" y="332601"/>
            <a:ext cx="1579600" cy="276999"/>
          </a:xfrm>
        </p:spPr>
        <p:txBody>
          <a:bodyPr/>
          <a:lstStyle/>
          <a:p>
            <a:pPr>
              <a:defRPr/>
            </a:pPr>
            <a:r>
              <a:rPr lang="en-US" altLang="en-US" dirty="0" smtClean="0"/>
              <a:t>September 2019</a:t>
            </a:r>
            <a:endParaRPr lang="en-GB" altLang="en-US" dirty="0"/>
          </a:p>
        </p:txBody>
      </p:sp>
      <p:sp>
        <p:nvSpPr>
          <p:cNvPr id="4" name="Footer Placeholder 3"/>
          <p:cNvSpPr>
            <a:spLocks noGrp="1"/>
          </p:cNvSpPr>
          <p:nvPr>
            <p:ph type="ftr" sz="quarter" idx="11"/>
          </p:nvPr>
        </p:nvSpPr>
        <p:spPr>
          <a:xfrm>
            <a:off x="6719708" y="6475413"/>
            <a:ext cx="1824217" cy="184666"/>
          </a:xfrm>
        </p:spPr>
        <p:txBody>
          <a:bodyPr/>
          <a:lstStyle/>
          <a:p>
            <a:pPr>
              <a:defRPr/>
            </a:pPr>
            <a:r>
              <a:rPr lang="en-GB" dirty="0"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3</a:t>
            </a:fld>
            <a:endParaRPr lang="en-GB" altLang="en-US" dirty="0"/>
          </a:p>
        </p:txBody>
      </p:sp>
      <p:sp>
        <p:nvSpPr>
          <p:cNvPr id="6" name="Title 5"/>
          <p:cNvSpPr>
            <a:spLocks noGrp="1"/>
          </p:cNvSpPr>
          <p:nvPr>
            <p:ph type="title"/>
          </p:nvPr>
        </p:nvSpPr>
        <p:spPr>
          <a:xfrm>
            <a:off x="685800" y="609600"/>
            <a:ext cx="7772400" cy="1066800"/>
          </a:xfrm>
        </p:spPr>
        <p:txBody>
          <a:bodyPr/>
          <a:lstStyle/>
          <a:p>
            <a:r>
              <a:rPr lang="en-US" dirty="0" smtClean="0"/>
              <a:t>Typical MLO scenario considered so far</a:t>
            </a:r>
            <a:endParaRPr lang="en-US" dirty="0"/>
          </a:p>
        </p:txBody>
      </p:sp>
    </p:spTree>
    <p:extLst>
      <p:ext uri="{BB962C8B-B14F-4D97-AF65-F5344CB8AC3E}">
        <p14:creationId xmlns:p14="http://schemas.microsoft.com/office/powerpoint/2010/main" val="27368179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47700" y="1676400"/>
            <a:ext cx="7772400" cy="4122738"/>
          </a:xfrm>
        </p:spPr>
        <p:txBody>
          <a:bodyPr/>
          <a:lstStyle/>
          <a:p>
            <a:r>
              <a:rPr lang="en-US" sz="1600" b="0" dirty="0" smtClean="0"/>
              <a:t>AP supports higher BW (e.g., 320MHz) than associated STAs. Operational BW is split into two or more neighboring channels. </a:t>
            </a:r>
            <a:r>
              <a:rPr lang="en-US" sz="1600" dirty="0" smtClean="0"/>
              <a:t>Examples:</a:t>
            </a:r>
          </a:p>
          <a:p>
            <a:pPr lvl="1"/>
            <a:r>
              <a:rPr lang="en-US" sz="1600" dirty="0" smtClean="0"/>
              <a:t>320MHz split into two adjacent channels of 160MHz  each,</a:t>
            </a:r>
          </a:p>
          <a:p>
            <a:pPr lvl="1"/>
            <a:r>
              <a:rPr lang="en-US" sz="1600" dirty="0" smtClean="0"/>
              <a:t>320MHz split into two channels 160MHz and 80MHz separated by 80MHz, etc.</a:t>
            </a:r>
          </a:p>
          <a:p>
            <a:r>
              <a:rPr lang="en-US" sz="1600" b="0" dirty="0"/>
              <a:t>Total BW </a:t>
            </a:r>
            <a:r>
              <a:rPr lang="en-US" sz="1600" b="0" dirty="0" smtClean="0"/>
              <a:t>summed across all neighboring channels </a:t>
            </a:r>
            <a:r>
              <a:rPr lang="en-US" sz="1600" b="0" dirty="0"/>
              <a:t>&lt;= </a:t>
            </a:r>
            <a:r>
              <a:rPr lang="en-US" sz="1600" b="0" dirty="0" smtClean="0"/>
              <a:t>320MHz</a:t>
            </a:r>
          </a:p>
          <a:p>
            <a:r>
              <a:rPr lang="en-US" sz="1600" b="0" dirty="0"/>
              <a:t>AP </a:t>
            </a:r>
            <a:r>
              <a:rPr lang="en-US" sz="1600" b="0" dirty="0" smtClean="0"/>
              <a:t>establishes a </a:t>
            </a:r>
            <a:r>
              <a:rPr lang="en-US" sz="1600" b="0" dirty="0"/>
              <a:t>BSS on each of these </a:t>
            </a:r>
            <a:r>
              <a:rPr lang="en-US" sz="1600" b="0" dirty="0" smtClean="0"/>
              <a:t>channels</a:t>
            </a:r>
            <a:endParaRPr lang="en-US" sz="1600" b="0" dirty="0"/>
          </a:p>
          <a:p>
            <a:r>
              <a:rPr lang="en-US" sz="1600" b="0" dirty="0" smtClean="0"/>
              <a:t>Shared radio and PHY HW across channels on AP, leads to following restrictions:</a:t>
            </a:r>
          </a:p>
          <a:p>
            <a:pPr lvl="1"/>
            <a:r>
              <a:rPr lang="en-US" sz="1600" b="0" dirty="0" smtClean="0"/>
              <a:t>No simultaneous TX/RX, no </a:t>
            </a:r>
            <a:r>
              <a:rPr lang="en-US" sz="1600" b="0" dirty="0" err="1" smtClean="0"/>
              <a:t>async</a:t>
            </a:r>
            <a:r>
              <a:rPr lang="en-US" sz="1600" b="0" dirty="0" smtClean="0"/>
              <a:t> RX/RX, no </a:t>
            </a:r>
            <a:r>
              <a:rPr lang="en-US" sz="1600" b="0" dirty="0" err="1" smtClean="0"/>
              <a:t>async</a:t>
            </a:r>
            <a:r>
              <a:rPr lang="en-US" sz="1600" b="0" dirty="0" smtClean="0"/>
              <a:t> TX/TX across channels.</a:t>
            </a:r>
          </a:p>
          <a:p>
            <a:endParaRPr lang="en-US" dirty="0"/>
          </a:p>
        </p:txBody>
      </p:sp>
      <p:sp>
        <p:nvSpPr>
          <p:cNvPr id="3" name="Date Placeholder 2"/>
          <p:cNvSpPr>
            <a:spLocks noGrp="1"/>
          </p:cNvSpPr>
          <p:nvPr>
            <p:ph type="dt" sz="half" idx="10"/>
          </p:nvPr>
        </p:nvSpPr>
        <p:spPr>
          <a:xfrm>
            <a:off x="696913" y="332601"/>
            <a:ext cx="1579600" cy="276999"/>
          </a:xfrm>
        </p:spPr>
        <p:txBody>
          <a:bodyPr/>
          <a:lstStyle/>
          <a:p>
            <a:pPr>
              <a:defRPr/>
            </a:pPr>
            <a:r>
              <a:rPr lang="en-US" altLang="en-US" dirty="0" smtClean="0"/>
              <a:t>September 2019</a:t>
            </a:r>
            <a:endParaRPr lang="en-GB" altLang="en-US" dirty="0"/>
          </a:p>
        </p:txBody>
      </p:sp>
      <p:sp>
        <p:nvSpPr>
          <p:cNvPr id="4" name="Footer Placeholder 3"/>
          <p:cNvSpPr>
            <a:spLocks noGrp="1"/>
          </p:cNvSpPr>
          <p:nvPr>
            <p:ph type="ftr" sz="quarter" idx="11"/>
          </p:nvPr>
        </p:nvSpPr>
        <p:spPr>
          <a:xfrm>
            <a:off x="6719708" y="6475413"/>
            <a:ext cx="1824217" cy="184666"/>
          </a:xfrm>
        </p:spPr>
        <p:txBody>
          <a:bodyPr/>
          <a:lstStyle/>
          <a:p>
            <a:pPr>
              <a:defRPr/>
            </a:pPr>
            <a:r>
              <a:rPr lang="en-GB" dirty="0"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4</a:t>
            </a:fld>
            <a:endParaRPr lang="en-GB" altLang="en-US" dirty="0"/>
          </a:p>
        </p:txBody>
      </p:sp>
      <p:sp>
        <p:nvSpPr>
          <p:cNvPr id="6" name="Title 5"/>
          <p:cNvSpPr>
            <a:spLocks noGrp="1"/>
          </p:cNvSpPr>
          <p:nvPr>
            <p:ph type="title"/>
          </p:nvPr>
        </p:nvSpPr>
        <p:spPr>
          <a:xfrm>
            <a:off x="685800" y="685800"/>
            <a:ext cx="7772400" cy="914400"/>
          </a:xfrm>
        </p:spPr>
        <p:txBody>
          <a:bodyPr/>
          <a:lstStyle/>
          <a:p>
            <a:r>
              <a:rPr lang="en-US" sz="2800" dirty="0" smtClean="0"/>
              <a:t>Proposed new mode of </a:t>
            </a:r>
            <a:r>
              <a:rPr lang="en-US" sz="2800" dirty="0"/>
              <a:t>MLO: </a:t>
            </a:r>
            <a:r>
              <a:rPr lang="en-US" sz="2800" dirty="0" smtClean="0"/>
              <a:t>“Auxiliary-channel” </a:t>
            </a:r>
            <a:r>
              <a:rPr lang="en-US" sz="2800" dirty="0"/>
              <a:t>operation</a:t>
            </a:r>
          </a:p>
        </p:txBody>
      </p:sp>
      <p:pic>
        <p:nvPicPr>
          <p:cNvPr id="1026" name="Picture 2" descr="C:\Users\sp933360\Box Sync\Documents\ADJ_CHAN_DL_UL.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4678776"/>
            <a:ext cx="7848600" cy="15746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257486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000" dirty="0" smtClean="0"/>
              <a:t>Designate one BSS as “Main” and other BSS as “aux”</a:t>
            </a:r>
          </a:p>
          <a:p>
            <a:pPr lvl="1"/>
            <a:r>
              <a:rPr lang="en-US" sz="1800" dirty="0" smtClean="0"/>
              <a:t>Each BSS has its own primary channel</a:t>
            </a:r>
          </a:p>
          <a:p>
            <a:r>
              <a:rPr lang="en-US" sz="2000" dirty="0" smtClean="0"/>
              <a:t>Basic BSS operations</a:t>
            </a:r>
          </a:p>
          <a:p>
            <a:pPr lvl="1"/>
            <a:r>
              <a:rPr lang="en-US" sz="1800" dirty="0" smtClean="0"/>
              <a:t>Each BSS beacons on its own primary channel</a:t>
            </a:r>
          </a:p>
          <a:p>
            <a:pPr lvl="1"/>
            <a:r>
              <a:rPr lang="en-US" sz="1800" dirty="0" err="1" smtClean="0"/>
              <a:t>Assoc</a:t>
            </a:r>
            <a:r>
              <a:rPr lang="en-US" sz="1800" dirty="0" smtClean="0"/>
              <a:t> on main BSS, with AP moving STAs between main and aux BSS (procedure: TBD). Note:</a:t>
            </a:r>
          </a:p>
          <a:p>
            <a:pPr lvl="2"/>
            <a:r>
              <a:rPr lang="en-US" sz="1600" dirty="0" smtClean="0"/>
              <a:t>Partly motivated by the fact that </a:t>
            </a:r>
            <a:r>
              <a:rPr lang="en-US" sz="1600" dirty="0" err="1" smtClean="0"/>
              <a:t>assoc</a:t>
            </a:r>
            <a:r>
              <a:rPr lang="en-US" sz="1600" dirty="0" smtClean="0"/>
              <a:t> on aux BSS is not guaranteed to succeed due to “virtual collision” with main BSS</a:t>
            </a:r>
          </a:p>
          <a:p>
            <a:pPr lvl="3"/>
            <a:r>
              <a:rPr lang="en-US" sz="1400" dirty="0" smtClean="0"/>
              <a:t>i.e. not a collision on the same channel, but a resource collision for AP receiver functions</a:t>
            </a:r>
          </a:p>
          <a:p>
            <a:pPr lvl="3"/>
            <a:r>
              <a:rPr lang="en-US" sz="1400" dirty="0" smtClean="0"/>
              <a:t>i.e. </a:t>
            </a:r>
            <a:r>
              <a:rPr lang="en-US" sz="1400" dirty="0" err="1" smtClean="0"/>
              <a:t>asynch</a:t>
            </a:r>
            <a:r>
              <a:rPr lang="en-US" sz="1400" dirty="0" smtClean="0"/>
              <a:t> restrictions between channels means that AUX BSS STA would have to be aware of activity on main channel, but it is not</a:t>
            </a:r>
          </a:p>
          <a:p>
            <a:pPr lvl="2"/>
            <a:r>
              <a:rPr lang="en-US" sz="1600" dirty="0" smtClean="0"/>
              <a:t>AP will limit aux BSS membership to 11be clients only</a:t>
            </a:r>
          </a:p>
          <a:p>
            <a:pPr lvl="2"/>
            <a:r>
              <a:rPr lang="en-US" sz="1600" dirty="0" smtClean="0"/>
              <a:t>Allows AP to load-balance and otherwise manage channel use</a:t>
            </a:r>
          </a:p>
          <a:p>
            <a:pPr lvl="1"/>
            <a:r>
              <a:rPr lang="en-US" dirty="0" smtClean="0"/>
              <a:t>AP can offer UORA-based </a:t>
            </a:r>
            <a:r>
              <a:rPr lang="en-US" dirty="0" err="1" smtClean="0"/>
              <a:t>assoc</a:t>
            </a:r>
            <a:r>
              <a:rPr lang="en-US" dirty="0" smtClean="0"/>
              <a:t> directly on Aux BSS</a:t>
            </a:r>
          </a:p>
          <a:p>
            <a:pPr lvl="2"/>
            <a:endParaRPr lang="en-US" sz="1600" dirty="0" smtClean="0"/>
          </a:p>
        </p:txBody>
      </p:sp>
      <p:sp>
        <p:nvSpPr>
          <p:cNvPr id="3" name="Date Placeholder 2"/>
          <p:cNvSpPr>
            <a:spLocks noGrp="1"/>
          </p:cNvSpPr>
          <p:nvPr>
            <p:ph type="dt" sz="half" idx="10"/>
          </p:nvPr>
        </p:nvSpPr>
        <p:spPr/>
        <p:txBody>
          <a:bodyPr/>
          <a:lstStyle/>
          <a:p>
            <a:r>
              <a:rPr lang="en-US" altLang="en-US" smtClean="0"/>
              <a:t>September 2019</a:t>
            </a:r>
            <a:endParaRPr lang="en-GB" altLang="en-US" dirty="0"/>
          </a:p>
        </p:txBody>
      </p:sp>
      <p:sp>
        <p:nvSpPr>
          <p:cNvPr id="4" name="Footer Placeholder 3"/>
          <p:cNvSpPr>
            <a:spLocks noGrp="1"/>
          </p:cNvSpPr>
          <p:nvPr>
            <p:ph type="ftr" sz="quarter" idx="11"/>
          </p:nvPr>
        </p:nvSpPr>
        <p:spPr>
          <a:xfrm>
            <a:off x="6719708" y="6475413"/>
            <a:ext cx="1824217" cy="184666"/>
          </a:xfrm>
        </p:spPr>
        <p:txBody>
          <a:bodyPr/>
          <a:lstStyle/>
          <a:p>
            <a:r>
              <a:rPr lang="en-GB" dirty="0"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5</a:t>
            </a:fld>
            <a:endParaRPr lang="en-GB" altLang="en-US" dirty="0"/>
          </a:p>
        </p:txBody>
      </p:sp>
      <p:sp>
        <p:nvSpPr>
          <p:cNvPr id="6" name="Title 5"/>
          <p:cNvSpPr>
            <a:spLocks noGrp="1"/>
          </p:cNvSpPr>
          <p:nvPr>
            <p:ph type="title"/>
          </p:nvPr>
        </p:nvSpPr>
        <p:spPr/>
        <p:txBody>
          <a:bodyPr/>
          <a:lstStyle/>
          <a:p>
            <a:r>
              <a:rPr lang="en-US" smtClean="0"/>
              <a:t>Proposal</a:t>
            </a:r>
            <a:endParaRPr lang="en-US" dirty="0"/>
          </a:p>
        </p:txBody>
      </p:sp>
    </p:spTree>
    <p:extLst>
      <p:ext uri="{BB962C8B-B14F-4D97-AF65-F5344CB8AC3E}">
        <p14:creationId xmlns:p14="http://schemas.microsoft.com/office/powerpoint/2010/main" val="699565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200" dirty="0" smtClean="0"/>
              <a:t>AP sends an Aux </a:t>
            </a:r>
            <a:r>
              <a:rPr lang="en-US" sz="2200" dirty="0"/>
              <a:t>BSS </a:t>
            </a:r>
            <a:r>
              <a:rPr lang="en-US" sz="2200" dirty="0" smtClean="0"/>
              <a:t>Beacon on the Aux BSS Primary Channel</a:t>
            </a:r>
            <a:endParaRPr lang="en-US" sz="2200" dirty="0"/>
          </a:p>
          <a:p>
            <a:pPr lvl="1"/>
            <a:r>
              <a:rPr lang="en-US" dirty="0"/>
              <a:t>To indicate channel occupancy and provide indication of continued </a:t>
            </a:r>
            <a:r>
              <a:rPr lang="en-US" dirty="0" smtClean="0"/>
              <a:t>presence for associated STAs, current BSS operational parameters</a:t>
            </a:r>
          </a:p>
          <a:p>
            <a:pPr lvl="1"/>
            <a:r>
              <a:rPr lang="en-US" dirty="0" smtClean="0"/>
              <a:t>Aux Beacon contains “invitation </a:t>
            </a:r>
            <a:r>
              <a:rPr lang="en-US" dirty="0"/>
              <a:t>only” BSS Membership selector value, no one can join </a:t>
            </a:r>
            <a:r>
              <a:rPr lang="en-US" dirty="0" smtClean="0"/>
              <a:t>directly</a:t>
            </a:r>
          </a:p>
          <a:p>
            <a:pPr lvl="2"/>
            <a:r>
              <a:rPr lang="en-US" dirty="0" smtClean="0"/>
              <a:t>Prevents legacy association attempts</a:t>
            </a:r>
          </a:p>
          <a:p>
            <a:pPr lvl="2"/>
            <a:r>
              <a:rPr lang="en-US" dirty="0" smtClean="0"/>
              <a:t>Prevents 11be direct </a:t>
            </a:r>
            <a:r>
              <a:rPr lang="en-US" dirty="0" err="1" smtClean="0"/>
              <a:t>assoc</a:t>
            </a:r>
            <a:r>
              <a:rPr lang="en-US" dirty="0" smtClean="0"/>
              <a:t> attempts</a:t>
            </a:r>
          </a:p>
          <a:p>
            <a:pPr lvl="3"/>
            <a:r>
              <a:rPr lang="en-US" dirty="0" smtClean="0"/>
              <a:t>11be STAs only join through “invitation” from main BSS</a:t>
            </a:r>
            <a:endParaRPr lang="en-US" dirty="0"/>
          </a:p>
        </p:txBody>
      </p:sp>
      <p:sp>
        <p:nvSpPr>
          <p:cNvPr id="3" name="Date Placeholder 2"/>
          <p:cNvSpPr>
            <a:spLocks noGrp="1"/>
          </p:cNvSpPr>
          <p:nvPr>
            <p:ph type="dt" sz="half" idx="10"/>
          </p:nvPr>
        </p:nvSpPr>
        <p:spPr/>
        <p:txBody>
          <a:bodyPr/>
          <a:lstStyle/>
          <a:p>
            <a:pPr>
              <a:defRPr/>
            </a:pPr>
            <a:r>
              <a:rPr lang="en-US" altLang="en-US" smtClean="0"/>
              <a:t>September 2019</a:t>
            </a:r>
            <a:endParaRPr lang="en-GB" altLang="en-US" dirty="0"/>
          </a:p>
        </p:txBody>
      </p:sp>
      <p:sp>
        <p:nvSpPr>
          <p:cNvPr id="4" name="Footer Placeholder 3"/>
          <p:cNvSpPr>
            <a:spLocks noGrp="1"/>
          </p:cNvSpPr>
          <p:nvPr>
            <p:ph type="ftr" sz="quarter" idx="11"/>
          </p:nvPr>
        </p:nvSpPr>
        <p:spPr>
          <a:xfrm>
            <a:off x="6719708" y="6475413"/>
            <a:ext cx="1824217" cy="184666"/>
          </a:xfrm>
        </p:spPr>
        <p:txBody>
          <a:bodyPr/>
          <a:lstStyle/>
          <a:p>
            <a:pPr>
              <a:defRPr/>
            </a:pPr>
            <a:r>
              <a:rPr lang="en-GB" dirty="0"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6</a:t>
            </a:fld>
            <a:endParaRPr lang="en-GB" altLang="en-US" dirty="0"/>
          </a:p>
        </p:txBody>
      </p:sp>
      <p:sp>
        <p:nvSpPr>
          <p:cNvPr id="6" name="Title 5"/>
          <p:cNvSpPr>
            <a:spLocks noGrp="1"/>
          </p:cNvSpPr>
          <p:nvPr>
            <p:ph type="title"/>
          </p:nvPr>
        </p:nvSpPr>
        <p:spPr/>
        <p:txBody>
          <a:bodyPr/>
          <a:lstStyle/>
          <a:p>
            <a:r>
              <a:rPr lang="en-US" dirty="0" smtClean="0"/>
              <a:t>Auxiliary BSS Beaconing</a:t>
            </a:r>
            <a:endParaRPr lang="en-US" dirty="0"/>
          </a:p>
        </p:txBody>
      </p:sp>
    </p:spTree>
    <p:extLst>
      <p:ext uri="{BB962C8B-B14F-4D97-AF65-F5344CB8AC3E}">
        <p14:creationId xmlns:p14="http://schemas.microsoft.com/office/powerpoint/2010/main" val="38223921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1800" dirty="0" smtClean="0"/>
              <a:t>All uplink traffic (control, </a:t>
            </a:r>
            <a:r>
              <a:rPr lang="en-US" sz="1800" dirty="0" err="1" smtClean="0"/>
              <a:t>mgmt</a:t>
            </a:r>
            <a:r>
              <a:rPr lang="en-US" sz="1800" dirty="0" smtClean="0"/>
              <a:t>, data) from </a:t>
            </a:r>
            <a:r>
              <a:rPr lang="en-US" sz="1800" dirty="0" err="1" smtClean="0"/>
              <a:t>assoc’d</a:t>
            </a:r>
            <a:r>
              <a:rPr lang="en-US" sz="1800" dirty="0" smtClean="0"/>
              <a:t> STAs in aux BSS: Restricted to Trigger-based</a:t>
            </a:r>
          </a:p>
          <a:p>
            <a:pPr lvl="1"/>
            <a:r>
              <a:rPr lang="en-US" sz="1600" dirty="0" smtClean="0"/>
              <a:t>STAs are assigned AID per-BSS  (to be used on respective BSS)</a:t>
            </a:r>
          </a:p>
          <a:p>
            <a:pPr lvl="2"/>
            <a:r>
              <a:rPr lang="en-US" sz="1400" dirty="0" smtClean="0"/>
              <a:t>Natural situation, since BSSs are distinct</a:t>
            </a:r>
          </a:p>
          <a:p>
            <a:pPr lvl="2"/>
            <a:r>
              <a:rPr lang="en-US" sz="1400" dirty="0" smtClean="0"/>
              <a:t>But AP may assign from a single space</a:t>
            </a:r>
          </a:p>
          <a:p>
            <a:pPr lvl="1"/>
            <a:r>
              <a:rPr lang="en-US" sz="1600" dirty="0" smtClean="0">
                <a:solidFill>
                  <a:schemeClr val="bg1">
                    <a:lumMod val="50000"/>
                  </a:schemeClr>
                </a:solidFill>
              </a:rPr>
              <a:t>TA, BSSID of all MPDUs except Beacon and Probe </a:t>
            </a:r>
            <a:r>
              <a:rPr lang="en-US" sz="1600" smtClean="0">
                <a:solidFill>
                  <a:schemeClr val="bg1">
                    <a:lumMod val="50000"/>
                  </a:schemeClr>
                </a:solidFill>
              </a:rPr>
              <a:t>Response could be </a:t>
            </a:r>
            <a:r>
              <a:rPr lang="en-US" sz="1600" dirty="0" smtClean="0">
                <a:solidFill>
                  <a:schemeClr val="bg1">
                    <a:lumMod val="50000"/>
                  </a:schemeClr>
                </a:solidFill>
              </a:rPr>
              <a:t>the same for Main and Aux BSS transmissions, same RA, BSSID for all receptions</a:t>
            </a:r>
          </a:p>
          <a:p>
            <a:pPr lvl="1"/>
            <a:r>
              <a:rPr lang="en-US" sz="1600" dirty="0" smtClean="0"/>
              <a:t>STAs may bail out of aux BSS at any time and move to main BSS and notify Aux AP accordingly (details: TBD)</a:t>
            </a:r>
          </a:p>
          <a:p>
            <a:pPr lvl="2"/>
            <a:r>
              <a:rPr lang="en-US" sz="1400" dirty="0" smtClean="0"/>
              <a:t>STAs might move to Main BSS without notifying the Aux AP, since they are not allowed to transmit until triggered, but might have an urge to move quickly. Of course, the STA needs to notify the Main AP of the move</a:t>
            </a:r>
          </a:p>
          <a:p>
            <a:r>
              <a:rPr lang="en-US" sz="1800" dirty="0" smtClean="0"/>
              <a:t>EDCA rules: </a:t>
            </a:r>
          </a:p>
          <a:p>
            <a:pPr lvl="1"/>
            <a:r>
              <a:rPr lang="en-US" sz="1600" dirty="0" smtClean="0"/>
              <a:t>Main BSS: same as 802.11ax for both AP and STAs, wide and narrow operation</a:t>
            </a:r>
          </a:p>
          <a:p>
            <a:pPr lvl="2"/>
            <a:r>
              <a:rPr lang="en-US" sz="1400" dirty="0" smtClean="0"/>
              <a:t>i.e. access based on Main P20</a:t>
            </a:r>
          </a:p>
          <a:p>
            <a:pPr lvl="1"/>
            <a:r>
              <a:rPr lang="en-US" sz="1600" dirty="0" smtClean="0"/>
              <a:t>Aux BSS: </a:t>
            </a:r>
            <a:r>
              <a:rPr lang="en-US" sz="1600" dirty="0"/>
              <a:t>A</a:t>
            </a:r>
            <a:r>
              <a:rPr lang="en-US" sz="1600" dirty="0" smtClean="0"/>
              <a:t>P can access based on Aux P20, STA triggered, STA EDCA next slide</a:t>
            </a:r>
          </a:p>
        </p:txBody>
      </p:sp>
      <p:sp>
        <p:nvSpPr>
          <p:cNvPr id="3" name="Date Placeholder 2"/>
          <p:cNvSpPr>
            <a:spLocks noGrp="1"/>
          </p:cNvSpPr>
          <p:nvPr>
            <p:ph type="dt" sz="half" idx="10"/>
          </p:nvPr>
        </p:nvSpPr>
        <p:spPr/>
        <p:txBody>
          <a:bodyPr/>
          <a:lstStyle/>
          <a:p>
            <a:r>
              <a:rPr lang="en-US" altLang="en-US" smtClean="0"/>
              <a:t>September 2019</a:t>
            </a:r>
            <a:endParaRPr lang="en-GB" altLang="en-US" dirty="0"/>
          </a:p>
        </p:txBody>
      </p:sp>
      <p:sp>
        <p:nvSpPr>
          <p:cNvPr id="4" name="Footer Placeholder 3"/>
          <p:cNvSpPr>
            <a:spLocks noGrp="1"/>
          </p:cNvSpPr>
          <p:nvPr>
            <p:ph type="ftr" sz="quarter" idx="11"/>
          </p:nvPr>
        </p:nvSpPr>
        <p:spPr>
          <a:xfrm>
            <a:off x="6719708" y="6475413"/>
            <a:ext cx="1824217" cy="184666"/>
          </a:xfrm>
        </p:spPr>
        <p:txBody>
          <a:bodyPr/>
          <a:lstStyle/>
          <a:p>
            <a:r>
              <a:rPr lang="en-GB" dirty="0"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7</a:t>
            </a:fld>
            <a:endParaRPr lang="en-GB" altLang="en-US" dirty="0"/>
          </a:p>
        </p:txBody>
      </p:sp>
      <p:sp>
        <p:nvSpPr>
          <p:cNvPr id="11" name="Title 10"/>
          <p:cNvSpPr>
            <a:spLocks noGrp="1"/>
          </p:cNvSpPr>
          <p:nvPr>
            <p:ph type="title"/>
          </p:nvPr>
        </p:nvSpPr>
        <p:spPr/>
        <p:txBody>
          <a:bodyPr/>
          <a:lstStyle/>
          <a:p>
            <a:r>
              <a:rPr lang="en-US" dirty="0" smtClean="0"/>
              <a:t>Aux BSS Access Rules</a:t>
            </a:r>
            <a:endParaRPr lang="en-US" dirty="0"/>
          </a:p>
        </p:txBody>
      </p:sp>
    </p:spTree>
    <p:extLst>
      <p:ext uri="{BB962C8B-B14F-4D97-AF65-F5344CB8AC3E}">
        <p14:creationId xmlns:p14="http://schemas.microsoft.com/office/powerpoint/2010/main" val="4799212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1"/>
            <a:r>
              <a:rPr lang="en-US" sz="1200" dirty="0" smtClean="0"/>
              <a:t>Only when AP permits</a:t>
            </a:r>
          </a:p>
          <a:p>
            <a:pPr lvl="1"/>
            <a:r>
              <a:rPr lang="en-US" sz="1200" dirty="0" smtClean="0"/>
              <a:t>STA shall transmit RTS before an un-triggered/un-solicited transmission using EDCA</a:t>
            </a:r>
          </a:p>
          <a:p>
            <a:pPr lvl="1"/>
            <a:r>
              <a:rPr lang="en-US" sz="1200" dirty="0" smtClean="0"/>
              <a:t>AP transmits a wideband CTS covering both main and aux BSS channels if possible (i.e., medium is clear on main BSS), else transmits CTS covering only aux BSS, if AP allows UL TX simultaneous with main activity</a:t>
            </a:r>
          </a:p>
          <a:p>
            <a:pPr lvl="2"/>
            <a:r>
              <a:rPr lang="en-US" sz="1100" dirty="0" smtClean="0"/>
              <a:t>CTS SIFS after RTS (aux only, or </a:t>
            </a:r>
            <a:r>
              <a:rPr lang="en-US" sz="1100" dirty="0" err="1" smtClean="0"/>
              <a:t>main+aux</a:t>
            </a:r>
            <a:r>
              <a:rPr lang="en-US" sz="1100" dirty="0" smtClean="0"/>
              <a:t>)</a:t>
            </a:r>
          </a:p>
          <a:p>
            <a:pPr lvl="2"/>
            <a:r>
              <a:rPr lang="en-US" sz="1100" dirty="0" smtClean="0"/>
              <a:t>AP might need to wait for main BSS channel to become idle</a:t>
            </a:r>
          </a:p>
          <a:p>
            <a:pPr lvl="3"/>
            <a:r>
              <a:rPr lang="en-US" sz="1050" dirty="0" smtClean="0"/>
              <a:t>At main IDLE, AP may then send CTS, i.e. long after SIFS</a:t>
            </a:r>
          </a:p>
          <a:p>
            <a:pPr lvl="3"/>
            <a:r>
              <a:rPr lang="en-US" sz="1050" dirty="0" smtClean="0"/>
              <a:t>Priority of CTS is TBD – e.g. normal EDCA? Accelerated EDCA?</a:t>
            </a:r>
          </a:p>
          <a:p>
            <a:pPr lvl="3"/>
            <a:r>
              <a:rPr lang="en-US" sz="1050" dirty="0" smtClean="0"/>
              <a:t>This CTS is the functional equivalent of HCCA-CF-poll</a:t>
            </a:r>
          </a:p>
          <a:p>
            <a:pPr lvl="2"/>
            <a:r>
              <a:rPr lang="en-US" sz="1100" dirty="0" smtClean="0"/>
              <a:t>If AP can handle RX or TX on main simultaneous to UL RX on Aux, then AP can respond to RTS on Aux SIFS after RTS reception</a:t>
            </a:r>
          </a:p>
          <a:p>
            <a:pPr lvl="1"/>
            <a:r>
              <a:rPr lang="en-US" sz="1200" dirty="0" smtClean="0"/>
              <a:t>If transmitting STA receives CTS  with non-zero DUR within SIFS, it proceeds with UL PPDU transmission</a:t>
            </a:r>
          </a:p>
          <a:p>
            <a:pPr lvl="1"/>
            <a:r>
              <a:rPr lang="en-US" sz="1200" dirty="0" smtClean="0"/>
              <a:t>If no CTS in SIFS, STA backs off a minimum period of T1 (i.e., T1 + random </a:t>
            </a:r>
            <a:r>
              <a:rPr lang="en-US" sz="1200" dirty="0" err="1" smtClean="0"/>
              <a:t>backoff</a:t>
            </a:r>
            <a:r>
              <a:rPr lang="en-US" sz="1200" dirty="0" smtClean="0"/>
              <a:t>) before re-trying. If re-try fails, may retry up to N times with increasing back offs of T2, T3, etc. </a:t>
            </a:r>
          </a:p>
          <a:p>
            <a:pPr lvl="2"/>
            <a:r>
              <a:rPr lang="en-US" sz="1100" dirty="0" smtClean="0"/>
              <a:t>If CTS arrives before </a:t>
            </a:r>
            <a:r>
              <a:rPr lang="en-US" sz="1100" dirty="0" err="1" smtClean="0"/>
              <a:t>backoff</a:t>
            </a:r>
            <a:r>
              <a:rPr lang="en-US" sz="1100" dirty="0" smtClean="0"/>
              <a:t>, then </a:t>
            </a:r>
            <a:r>
              <a:rPr lang="en-US" sz="1100" dirty="0" err="1" smtClean="0"/>
              <a:t>backoff</a:t>
            </a:r>
            <a:r>
              <a:rPr lang="en-US" sz="1100" dirty="0" smtClean="0"/>
              <a:t> is canceled and UL TX proceeds</a:t>
            </a:r>
          </a:p>
          <a:p>
            <a:pPr lvl="2"/>
            <a:r>
              <a:rPr lang="en-US" sz="1100" dirty="0" smtClean="0"/>
              <a:t>AP decides values for T1, T2, etc. (dynamically) and conveys to STAs via 11be operation element</a:t>
            </a:r>
          </a:p>
          <a:p>
            <a:pPr lvl="2"/>
            <a:r>
              <a:rPr lang="en-US" sz="1100" dirty="0" smtClean="0"/>
              <a:t>Note T1, T2 could be specified to be larger than typical contention </a:t>
            </a:r>
            <a:r>
              <a:rPr lang="en-US" sz="1100" dirty="0" err="1" smtClean="0"/>
              <a:t>backoff</a:t>
            </a:r>
            <a:r>
              <a:rPr lang="en-US" sz="1100" dirty="0" smtClean="0"/>
              <a:t>, e.g., order of </a:t>
            </a:r>
            <a:r>
              <a:rPr lang="en-US" sz="1100" dirty="0" err="1" smtClean="0"/>
              <a:t>ms</a:t>
            </a:r>
            <a:r>
              <a:rPr lang="en-US" sz="1100" dirty="0" smtClean="0"/>
              <a:t> as opposed to 10s or 100s of us. </a:t>
            </a:r>
          </a:p>
          <a:p>
            <a:pPr lvl="2"/>
            <a:r>
              <a:rPr lang="en-US" sz="1100" dirty="0" smtClean="0"/>
              <a:t>Principle: STA on aux lacks ED or PHY CRS on main, so trying to compensate with bigger </a:t>
            </a:r>
            <a:r>
              <a:rPr lang="en-US" sz="1100" dirty="0" err="1" smtClean="0"/>
              <a:t>backoff</a:t>
            </a:r>
            <a:r>
              <a:rPr lang="en-US" sz="1100" dirty="0" smtClean="0"/>
              <a:t>.</a:t>
            </a:r>
          </a:p>
          <a:p>
            <a:pPr lvl="2"/>
            <a:r>
              <a:rPr lang="en-US" sz="1100" dirty="0" smtClean="0"/>
              <a:t>Also want aux STA RTS retries to be sparse, to avoid killing AP’s reception on main</a:t>
            </a:r>
          </a:p>
          <a:p>
            <a:pPr lvl="1"/>
            <a:r>
              <a:rPr lang="en-US" sz="1200" dirty="0" smtClean="0"/>
              <a:t>Aux STA may still choose to fall back to main instead of </a:t>
            </a:r>
            <a:r>
              <a:rPr lang="en-US" sz="1200" dirty="0" err="1" smtClean="0"/>
              <a:t>untriggered</a:t>
            </a:r>
            <a:r>
              <a:rPr lang="en-US" sz="1200" dirty="0" smtClean="0"/>
              <a:t> UL</a:t>
            </a:r>
          </a:p>
          <a:p>
            <a:pPr lvl="1"/>
            <a:r>
              <a:rPr lang="en-US" sz="1200" dirty="0" smtClean="0"/>
              <a:t>Optional AP response of CTS with DUR==0 to acknowledge the RTS, but TXOP not yet available</a:t>
            </a:r>
            <a:endParaRPr lang="en-US" sz="1400" dirty="0"/>
          </a:p>
        </p:txBody>
      </p:sp>
      <p:sp>
        <p:nvSpPr>
          <p:cNvPr id="3" name="Date Placeholder 2"/>
          <p:cNvSpPr>
            <a:spLocks noGrp="1"/>
          </p:cNvSpPr>
          <p:nvPr>
            <p:ph type="dt" sz="half" idx="10"/>
          </p:nvPr>
        </p:nvSpPr>
        <p:spPr/>
        <p:txBody>
          <a:bodyPr/>
          <a:lstStyle/>
          <a:p>
            <a:r>
              <a:rPr lang="en-US" altLang="en-US" smtClean="0"/>
              <a:t>September 2019</a:t>
            </a:r>
            <a:endParaRPr lang="en-GB" altLang="en-US" dirty="0"/>
          </a:p>
        </p:txBody>
      </p:sp>
      <p:sp>
        <p:nvSpPr>
          <p:cNvPr id="4" name="Footer Placeholder 3"/>
          <p:cNvSpPr>
            <a:spLocks noGrp="1"/>
          </p:cNvSpPr>
          <p:nvPr>
            <p:ph type="ftr" sz="quarter" idx="11"/>
          </p:nvPr>
        </p:nvSpPr>
        <p:spPr>
          <a:xfrm>
            <a:off x="6719708" y="6475413"/>
            <a:ext cx="1824217" cy="184666"/>
          </a:xfrm>
        </p:spPr>
        <p:txBody>
          <a:bodyPr/>
          <a:lstStyle/>
          <a:p>
            <a:r>
              <a:rPr lang="en-GB" dirty="0"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8</a:t>
            </a:fld>
            <a:endParaRPr lang="en-GB" altLang="en-US" dirty="0"/>
          </a:p>
        </p:txBody>
      </p:sp>
      <p:sp>
        <p:nvSpPr>
          <p:cNvPr id="6" name="Title 5"/>
          <p:cNvSpPr>
            <a:spLocks noGrp="1"/>
          </p:cNvSpPr>
          <p:nvPr>
            <p:ph type="title"/>
          </p:nvPr>
        </p:nvSpPr>
        <p:spPr/>
        <p:txBody>
          <a:bodyPr/>
          <a:lstStyle/>
          <a:p>
            <a:r>
              <a:rPr lang="en-US" smtClean="0"/>
              <a:t>Optional Untriggered UL on Aux</a:t>
            </a:r>
            <a:endParaRPr lang="en-US" dirty="0"/>
          </a:p>
        </p:txBody>
      </p:sp>
    </p:spTree>
    <p:extLst>
      <p:ext uri="{BB962C8B-B14F-4D97-AF65-F5344CB8AC3E}">
        <p14:creationId xmlns:p14="http://schemas.microsoft.com/office/powerpoint/2010/main" val="14751395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160MHz client is on 80main, and follows normal EDCA access for </a:t>
            </a:r>
            <a:r>
              <a:rPr lang="en-US" dirty="0" err="1" smtClean="0"/>
              <a:t>untriggered</a:t>
            </a:r>
            <a:r>
              <a:rPr lang="en-US" dirty="0" smtClean="0"/>
              <a:t> UL</a:t>
            </a:r>
          </a:p>
          <a:p>
            <a:pPr lvl="1"/>
            <a:r>
              <a:rPr lang="en-US" dirty="0" smtClean="0"/>
              <a:t>Can use 80 or 160</a:t>
            </a:r>
          </a:p>
          <a:p>
            <a:pPr lvl="1"/>
            <a:r>
              <a:rPr lang="en-US" dirty="0" smtClean="0"/>
              <a:t>Is RTS-CTS with AP required to determine if 80 AUX is available?</a:t>
            </a:r>
          </a:p>
          <a:p>
            <a:pPr lvl="2"/>
            <a:r>
              <a:rPr lang="en-US" dirty="0" smtClean="0"/>
              <a:t>i.e. dynamic bandwidth signaling?</a:t>
            </a:r>
          </a:p>
          <a:p>
            <a:r>
              <a:rPr lang="en-US" dirty="0" smtClean="0"/>
              <a:t>If 80main is busy, 160MHz client may choose to transmit on 80aux, if the AP permits</a:t>
            </a:r>
          </a:p>
          <a:p>
            <a:pPr lvl="1"/>
            <a:r>
              <a:rPr lang="en-US" dirty="0" smtClean="0"/>
              <a:t>BUSY condition due to inter-BSS, not intra-BSS</a:t>
            </a:r>
          </a:p>
          <a:p>
            <a:pPr lvl="2"/>
            <a:r>
              <a:rPr lang="en-US" dirty="0" smtClean="0"/>
              <a:t>As determined by examination of BSS color</a:t>
            </a:r>
          </a:p>
          <a:p>
            <a:pPr lvl="1"/>
            <a:r>
              <a:rPr lang="en-US" dirty="0" smtClean="0"/>
              <a:t>Using 80aux Optional UL </a:t>
            </a:r>
            <a:r>
              <a:rPr lang="en-US" dirty="0" err="1" smtClean="0"/>
              <a:t>Untriggered</a:t>
            </a:r>
            <a:r>
              <a:rPr lang="en-US" dirty="0" smtClean="0"/>
              <a:t> rules </a:t>
            </a:r>
            <a:endParaRPr lang="en-US" dirty="0"/>
          </a:p>
        </p:txBody>
      </p:sp>
      <p:sp>
        <p:nvSpPr>
          <p:cNvPr id="3" name="Date Placeholder 2"/>
          <p:cNvSpPr>
            <a:spLocks noGrp="1"/>
          </p:cNvSpPr>
          <p:nvPr>
            <p:ph type="dt" sz="half" idx="10"/>
          </p:nvPr>
        </p:nvSpPr>
        <p:spPr/>
        <p:txBody>
          <a:bodyPr/>
          <a:lstStyle/>
          <a:p>
            <a:r>
              <a:rPr lang="en-US" altLang="en-US" smtClean="0"/>
              <a:t>September 2019</a:t>
            </a:r>
            <a:endParaRPr lang="en-GB" altLang="en-US" dirty="0"/>
          </a:p>
        </p:txBody>
      </p:sp>
      <p:sp>
        <p:nvSpPr>
          <p:cNvPr id="4" name="Footer Placeholder 3"/>
          <p:cNvSpPr>
            <a:spLocks noGrp="1"/>
          </p:cNvSpPr>
          <p:nvPr>
            <p:ph type="ftr" sz="quarter" idx="11"/>
          </p:nvPr>
        </p:nvSpPr>
        <p:spPr>
          <a:xfrm>
            <a:off x="6719708" y="6475413"/>
            <a:ext cx="1824217" cy="184666"/>
          </a:xfrm>
        </p:spPr>
        <p:txBody>
          <a:bodyPr/>
          <a:lstStyle/>
          <a:p>
            <a:r>
              <a:rPr lang="en-GB" dirty="0"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9</a:t>
            </a:fld>
            <a:endParaRPr lang="en-GB" altLang="en-US" dirty="0"/>
          </a:p>
        </p:txBody>
      </p:sp>
      <p:sp>
        <p:nvSpPr>
          <p:cNvPr id="6" name="Title 5"/>
          <p:cNvSpPr>
            <a:spLocks noGrp="1"/>
          </p:cNvSpPr>
          <p:nvPr>
            <p:ph type="title"/>
          </p:nvPr>
        </p:nvSpPr>
        <p:spPr/>
        <p:txBody>
          <a:bodyPr/>
          <a:lstStyle/>
          <a:p>
            <a:r>
              <a:rPr lang="en-US" dirty="0" smtClean="0"/>
              <a:t>Example of Wideband STA on Aux</a:t>
            </a:r>
            <a:endParaRPr lang="en-US" dirty="0"/>
          </a:p>
        </p:txBody>
      </p:sp>
    </p:spTree>
    <p:extLst>
      <p:ext uri="{BB962C8B-B14F-4D97-AF65-F5344CB8AC3E}">
        <p14:creationId xmlns:p14="http://schemas.microsoft.com/office/powerpoint/2010/main" val="386930111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161635</TotalTime>
  <Words>1751</Words>
  <Application>Microsoft Office PowerPoint</Application>
  <PresentationFormat>On-screen Show (4:3)</PresentationFormat>
  <Paragraphs>185</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802-11-Submission</vt:lpstr>
      <vt:lpstr>Multi-Link Auxiliary Link</vt:lpstr>
      <vt:lpstr>Motivation</vt:lpstr>
      <vt:lpstr>Typical MLO scenario considered so far</vt:lpstr>
      <vt:lpstr>Proposed new mode of MLO: “Auxiliary-channel” operation</vt:lpstr>
      <vt:lpstr>Proposal</vt:lpstr>
      <vt:lpstr>Auxiliary BSS Beaconing</vt:lpstr>
      <vt:lpstr>Aux BSS Access Rules</vt:lpstr>
      <vt:lpstr>Optional Untriggered UL on Aux</vt:lpstr>
      <vt:lpstr>Example of Wideband STA on Aux</vt:lpstr>
      <vt:lpstr>Straw poll 1</vt:lpstr>
      <vt:lpstr>Annex</vt:lpstr>
      <vt:lpstr>Annex – Aux BSS UL RTS (1)</vt:lpstr>
      <vt:lpstr>Annex – Aux BSS UL RTS (2)</vt:lpstr>
      <vt:lpstr>Annex – Aux BSS UL RTS (3)</vt:lpstr>
    </vt:vector>
  </TitlesOfParts>
  <Company>Qualcomm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Multi-Link Auxiliary Link</dc:title>
  <dc:creator/>
  <cp:lastModifiedBy>Matthew Fischer</cp:lastModifiedBy>
  <cp:revision>2080</cp:revision>
  <cp:lastPrinted>1998-02-10T13:28:06Z</cp:lastPrinted>
  <dcterms:created xsi:type="dcterms:W3CDTF">2004-12-02T14:01:45Z</dcterms:created>
  <dcterms:modified xsi:type="dcterms:W3CDTF">2019-09-13T01:01:06Z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2015_ms_pID_725343">
    <vt:lpwstr>(3)2JzG6dNMn3sFDgxSUwPBxTjwbI9PmNwEaVgyOEfmnn6ipwpn7h9fyY652uiKF25gfaxD6MX8
j4PrN08mcY5eU8v3TSdIk3ztQtFlCM0GFMjtPTd2Yj0fMBhd9VsntLN4pzsUEMMxngCriLr3
yHW4ROScDUTFtwYrhPd2NBHLC6gnTxFeGcvA5YBA84nzLWVOkzYQatbsR+mTHBZeaIY8F9fr
w7VeS0wNPyt9mcqMrg</vt:lpwstr>
  </property>
  <property fmtid="{D5CDD505-2E9C-101B-9397-08002B2CF9AE}" pid="4" name="_2015_ms_pID_7253431">
    <vt:lpwstr>/arXQgBBf+7JDb9DQWc+vnZ0sT/HBZcXp6k2yyxwbSjsUjw9ZClrDY
En8JY/BAmHAcgavJcrcfbEmXhL7+jp1QP/NdFz/RgRUZC8vtfIP+rl9ombOpXa4LTWRiNPv5
eKzxzI/m2+FU6O+QMSdmflGq0f9AB1pfsU7Jsjn6b47XgezAYIhhuDqlSHLFXYhZoY0EiTp1
xIeCvyfCcSBDSh9sbq/juI7H7uJtYxn0PSud</vt:lpwstr>
  </property>
  <property fmtid="{D5CDD505-2E9C-101B-9397-08002B2CF9AE}" pid="5" name="_2015_ms_pID_7253432">
    <vt:lpwstr>gbQIyKb4PER1l9Unhb0tZd8=</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1552786117</vt:lpwstr>
  </property>
</Properties>
</file>