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28"/>
  </p:notesMasterIdLst>
  <p:sldIdLst>
    <p:sldId id="256" r:id="rId2"/>
    <p:sldId id="334" r:id="rId3"/>
    <p:sldId id="281" r:id="rId4"/>
    <p:sldId id="292" r:id="rId5"/>
    <p:sldId id="291" r:id="rId6"/>
    <p:sldId id="282" r:id="rId7"/>
    <p:sldId id="295" r:id="rId8"/>
    <p:sldId id="318" r:id="rId9"/>
    <p:sldId id="303" r:id="rId10"/>
    <p:sldId id="319" r:id="rId11"/>
    <p:sldId id="325" r:id="rId12"/>
    <p:sldId id="330" r:id="rId13"/>
    <p:sldId id="323" r:id="rId14"/>
    <p:sldId id="326" r:id="rId15"/>
    <p:sldId id="316" r:id="rId16"/>
    <p:sldId id="310" r:id="rId17"/>
    <p:sldId id="336" r:id="rId18"/>
    <p:sldId id="337" r:id="rId19"/>
    <p:sldId id="338" r:id="rId20"/>
    <p:sldId id="335" r:id="rId21"/>
    <p:sldId id="331" r:id="rId22"/>
    <p:sldId id="332" r:id="rId23"/>
    <p:sldId id="339" r:id="rId24"/>
    <p:sldId id="314" r:id="rId25"/>
    <p:sldId id="313" r:id="rId26"/>
    <p:sldId id="309" r:id="rId27"/>
  </p:sldIdLst>
  <p:sldSz cx="9144000" cy="6858000" type="screen4x3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FFCC"/>
    <a:srgbClr val="FA8DA2"/>
    <a:srgbClr val="996600"/>
    <a:srgbClr val="FFCC99"/>
    <a:srgbClr val="CC6600"/>
    <a:srgbClr val="FFCCFF"/>
    <a:srgbClr val="FFFF66"/>
    <a:srgbClr val="CCFFCC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80" autoAdjust="0"/>
    <p:restoredTop sz="94660"/>
  </p:normalViewPr>
  <p:slideViewPr>
    <p:cSldViewPr snapToGrid="0">
      <p:cViewPr varScale="1">
        <p:scale>
          <a:sx n="139" d="100"/>
          <a:sy n="139" d="100"/>
        </p:scale>
        <p:origin x="266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256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59552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4485ef10ee_0_262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36" tIns="90436" rIns="90436" bIns="90436" anchor="ctr" anchorCtr="0">
            <a:noAutofit/>
          </a:bodyPr>
          <a:lstStyle/>
          <a:p>
            <a:pPr marL="0" indent="0">
              <a:buNone/>
            </a:pPr>
            <a:endParaRPr sz="1400"/>
          </a:p>
        </p:txBody>
      </p:sp>
      <p:sp>
        <p:nvSpPr>
          <p:cNvPr id="127" name="Google Shape;127;g4485ef10ee_0_2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696913"/>
            <a:ext cx="46513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555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24" name="Shape 24"/>
          <p:cNvSpPr txBox="1">
            <a:spLocks noGrp="1"/>
          </p:cNvSpPr>
          <p:nvPr>
            <p:ph type="body" idx="1" hasCustomPrompt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685800" y="328437"/>
            <a:ext cx="179064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 dirty="0"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7142899" y="6383397"/>
            <a:ext cx="1401026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2520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88693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58754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73021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Red ">
  <p:cSld name="Title Red 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308610" y="4204851"/>
            <a:ext cx="5589300" cy="4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b" anchorCtr="0"/>
          <a:lstStyle>
            <a:lvl1pPr marL="457200" marR="0" lvl="0" indent="-228600" algn="l" rtl="0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33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body" idx="2"/>
          </p:nvPr>
        </p:nvSpPr>
        <p:spPr>
          <a:xfrm>
            <a:off x="308610" y="5628417"/>
            <a:ext cx="5589300" cy="2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subTitle" idx="3"/>
          </p:nvPr>
        </p:nvSpPr>
        <p:spPr>
          <a:xfrm>
            <a:off x="308610" y="5199599"/>
            <a:ext cx="5589300" cy="2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1000" marR="0" lvl="1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62000" marR="0" lvl="2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130300" marR="0" lvl="3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511300" marR="0" lvl="4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892300" marR="0" lvl="5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273300" marR="0" lvl="6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641600" marR="0" lvl="7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22600" marR="0" lvl="8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837511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">
  <p:cSld name="Two Columns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>
            <a:spLocks noGrp="1"/>
          </p:cNvSpPr>
          <p:nvPr>
            <p:ph type="body" idx="1"/>
          </p:nvPr>
        </p:nvSpPr>
        <p:spPr>
          <a:xfrm>
            <a:off x="308610" y="1371600"/>
            <a:ext cx="4183500" cy="13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6" name="Google Shape;116;p22"/>
          <p:cNvSpPr txBox="1">
            <a:spLocks noGrp="1"/>
          </p:cNvSpPr>
          <p:nvPr>
            <p:ph type="title"/>
          </p:nvPr>
        </p:nvSpPr>
        <p:spPr>
          <a:xfrm>
            <a:off x="308610" y="572855"/>
            <a:ext cx="8524500" cy="3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ctr" anchorCtr="0"/>
          <a:lstStyle>
            <a:lvl1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None/>
              <a:defRPr sz="23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>
            <a:endParaRPr/>
          </a:p>
        </p:txBody>
      </p:sp>
      <p:sp>
        <p:nvSpPr>
          <p:cNvPr id="117" name="Google Shape;117;p22"/>
          <p:cNvSpPr txBox="1">
            <a:spLocks noGrp="1"/>
          </p:cNvSpPr>
          <p:nvPr>
            <p:ph type="body" idx="2"/>
          </p:nvPr>
        </p:nvSpPr>
        <p:spPr>
          <a:xfrm>
            <a:off x="4649724" y="1371600"/>
            <a:ext cx="4183500" cy="13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77186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7181373" y="6475413"/>
            <a:ext cx="1362552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Shape 15"/>
          <p:cNvSpPr txBox="1">
            <a:spLocks noGrp="1"/>
          </p:cNvSpPr>
          <p:nvPr>
            <p:ph type="dt" idx="10"/>
          </p:nvPr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070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7142899" y="6475413"/>
            <a:ext cx="1401026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Shape 15"/>
          <p:cNvSpPr txBox="1">
            <a:spLocks/>
          </p:cNvSpPr>
          <p:nvPr userDrawn="1"/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090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Shape 15"/>
          <p:cNvSpPr txBox="1">
            <a:spLocks/>
          </p:cNvSpPr>
          <p:nvPr userDrawn="1"/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80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31427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7104428" y="6383397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1928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7098677" y="6381780"/>
            <a:ext cx="1439497" cy="25319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61288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825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83121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72619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4344987" y="6499816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" name="Shape 18"/>
          <p:cNvSpPr/>
          <p:nvPr/>
        </p:nvSpPr>
        <p:spPr>
          <a:xfrm>
            <a:off x="4648200" y="332601"/>
            <a:ext cx="3797301" cy="2769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b" anchorCtr="0">
            <a:no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</a:t>
            </a:r>
            <a:r>
              <a:rPr lang="en-US" sz="1800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802.11-19/1572r2</a:t>
            </a:r>
            <a:endParaRPr lang="en-US"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9" name="Shape 19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" name="Shape 20"/>
          <p:cNvSpPr/>
          <p:nvPr/>
        </p:nvSpPr>
        <p:spPr>
          <a:xfrm>
            <a:off x="685800" y="6475425"/>
            <a:ext cx="835800" cy="1827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</a:p>
        </p:txBody>
      </p:sp>
      <p:cxnSp>
        <p:nvCxnSpPr>
          <p:cNvPr id="21" name="Shape 21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2" name="Shape 15"/>
          <p:cNvSpPr txBox="1">
            <a:spLocks noGrp="1"/>
          </p:cNvSpPr>
          <p:nvPr>
            <p:ph type="dt" idx="2"/>
          </p:nvPr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 lang="en-US" dirty="0"/>
          </a:p>
        </p:txBody>
      </p:sp>
      <p:sp>
        <p:nvSpPr>
          <p:cNvPr id="23" name="Shape 26"/>
          <p:cNvSpPr txBox="1">
            <a:spLocks noGrp="1"/>
          </p:cNvSpPr>
          <p:nvPr>
            <p:ph type="ftr" idx="3"/>
          </p:nvPr>
        </p:nvSpPr>
        <p:spPr>
          <a:xfrm>
            <a:off x="7142899" y="6383397"/>
            <a:ext cx="1401026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11047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hf hdr="0" ft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0" Type="http://schemas.openxmlformats.org/officeDocument/2006/relationships/image" Target="../media/image12.png"/><Relationship Id="rId11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7.png"/><Relationship Id="rId3" Type="http://schemas.openxmlformats.org/officeDocument/2006/relationships/image" Target="../media/image10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0.png"/><Relationship Id="rId3" Type="http://schemas.openxmlformats.org/officeDocument/2006/relationships/image" Target="../media/image130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0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32"/>
          <p:cNvSpPr txBox="1">
            <a:spLocks/>
          </p:cNvSpPr>
          <p:nvPr/>
        </p:nvSpPr>
        <p:spPr>
          <a:xfrm>
            <a:off x="685800" y="887636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buClr>
                <a:schemeClr val="dk2"/>
              </a:buClr>
              <a:buSzPct val="25000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Secure-LTF: Unintentional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Beamforming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Problem and A Solution Proposal</a:t>
            </a:r>
            <a:endParaRPr lang="en-US" sz="2800" b="1" dirty="0">
              <a:solidFill>
                <a:schemeClr val="dk2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5" name="Shape 33"/>
          <p:cNvSpPr txBox="1">
            <a:spLocks/>
          </p:cNvSpPr>
          <p:nvPr/>
        </p:nvSpPr>
        <p:spPr>
          <a:xfrm>
            <a:off x="685800" y="2267403"/>
            <a:ext cx="8008800" cy="488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 eaLnBrk="1" hangingPunct="1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33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11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indent="-342900" algn="ctr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</a:t>
            </a:r>
            <a:r>
              <a:rPr lang="en-US" sz="2000" b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2019-09-12</a:t>
            </a:r>
            <a:r>
              <a:rPr lang="en-US" sz="2000" b="0" dirty="0" smtClean="0"/>
              <a:t>17-12-14</a:t>
            </a:r>
            <a:endParaRPr lang="en-US" sz="2000" b="0" dirty="0"/>
          </a:p>
        </p:txBody>
      </p:sp>
      <p:sp>
        <p:nvSpPr>
          <p:cNvPr id="7" name="Shape 34"/>
          <p:cNvSpPr txBox="1"/>
          <p:nvPr/>
        </p:nvSpPr>
        <p:spPr>
          <a:xfrm>
            <a:off x="685800" y="2756105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</a:p>
        </p:txBody>
      </p:sp>
      <p:graphicFrame>
        <p:nvGraphicFramePr>
          <p:cNvPr id="8" name="Shape 35"/>
          <p:cNvGraphicFramePr/>
          <p:nvPr>
            <p:extLst>
              <p:ext uri="{D42A27DB-BD31-4B8C-83A1-F6EECF244321}">
                <p14:modId xmlns:p14="http://schemas.microsoft.com/office/powerpoint/2010/main" val="979171985"/>
              </p:ext>
            </p:extLst>
          </p:nvPr>
        </p:nvGraphicFramePr>
        <p:xfrm>
          <a:off x="685800" y="3359333"/>
          <a:ext cx="8008798" cy="2669774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40535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0793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9199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5464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04887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Affiliations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Phone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email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Mengchang</a:t>
                      </a:r>
                      <a:r>
                        <a:rPr lang="en-US" sz="1000" u="none" strike="noStrike" cap="non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Doong</a:t>
                      </a: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row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Broadcom</a:t>
                      </a: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 Innovation </a:t>
                      </a: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Drive, </a:t>
                      </a:r>
                      <a:r>
                        <a:rPr lang="it-IT" sz="10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San Jose, CA 95134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 </a:t>
                      </a: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408-922-1037</a:t>
                      </a: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mengchang.doong@broadcom.com</a:t>
                      </a: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5155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Manas Deb</a:t>
                      </a: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it-IT" sz="1000" b="0" i="0" u="none" strike="noStrike" cap="non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 </a:t>
                      </a: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408-922-5984</a:t>
                      </a: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manas.deb@broadcom.com</a:t>
                      </a:r>
                      <a:endParaRPr lang="en-US" sz="1000" u="none" strike="noStrike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Marcellus Forbes</a:t>
                      </a:r>
                      <a:endParaRPr 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it-IT" sz="1000" b="0" i="0" u="none" strike="noStrike" cap="non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marcellus.forbes@broadcom.com</a:t>
                      </a:r>
                      <a:endParaRPr sz="1000" u="none" strike="noStrike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Rethna Pulikkoonattu</a:t>
                      </a:r>
                      <a:endParaRPr 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it-IT" sz="10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16340 West Bernardo Dr, San Diego, CA, 92127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+1 858-521-4840</a:t>
                      </a:r>
                      <a:endParaRPr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rethnakaran.pulikkoonattu@broadcom.com</a:t>
                      </a:r>
                      <a:endParaRPr sz="1000" u="none" strike="noStrike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="" xmlns:a16="http://schemas.microsoft.com/office/drawing/2014/main" val="1765054771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Vinko </a:t>
                      </a:r>
                      <a:r>
                        <a:rPr 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Erceg </a:t>
                      </a:r>
                      <a:endParaRPr 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it-IT" sz="1000" b="0" i="0" u="none" strike="noStrike" cap="non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+1-858-521-5885</a:t>
                      </a:r>
                      <a:endParaRPr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vinko.erceg@broadcom.com</a:t>
                      </a:r>
                      <a:endParaRPr sz="1000" u="none" strike="noStrike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 2019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619125" y="966788"/>
            <a:ext cx="8524875" cy="241300"/>
          </a:xfrm>
        </p:spPr>
        <p:txBody>
          <a:bodyPr/>
          <a:lstStyle/>
          <a:p>
            <a:r>
              <a:rPr lang="en-US" sz="2800" dirty="0" smtClean="0"/>
              <a:t>LTF generation : Recap of the </a:t>
            </a:r>
            <a:r>
              <a:rPr lang="en-US" sz="2800" dirty="0" smtClean="0"/>
              <a:t>4P+3 bits and the iterative process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48241" y="1592632"/>
            <a:ext cx="48061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4P+3 bits can be divided into groups as shown below: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2255" y="2577424"/>
            <a:ext cx="1128835" cy="2769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0</a:t>
            </a:r>
            <a:r>
              <a:rPr lang="en-US" sz="1200" dirty="0"/>
              <a:t>, b</a:t>
            </a:r>
            <a:r>
              <a:rPr lang="en-US" sz="1200" baseline="-25000" dirty="0"/>
              <a:t>1</a:t>
            </a:r>
            <a:r>
              <a:rPr lang="en-US" sz="1200" dirty="0"/>
              <a:t>, … b</a:t>
            </a:r>
            <a:r>
              <a:rPr lang="en-US" sz="1200" baseline="-25000" dirty="0"/>
              <a:t>P-1</a:t>
            </a:r>
            <a:r>
              <a:rPr lang="en-US" sz="1200" dirty="0"/>
              <a:t>,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37347" y="2577424"/>
            <a:ext cx="1096775" cy="276999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en-US" sz="1200" dirty="0" err="1"/>
              <a:t>b</a:t>
            </a:r>
            <a:r>
              <a:rPr lang="en-US" sz="1200" baseline="-25000" dirty="0" err="1"/>
              <a:t>P</a:t>
            </a:r>
            <a:r>
              <a:rPr lang="en-US" sz="1200" dirty="0"/>
              <a:t>, b</a:t>
            </a:r>
            <a:r>
              <a:rPr lang="en-US" sz="1200" baseline="-25000" dirty="0"/>
              <a:t>P+1</a:t>
            </a:r>
            <a:r>
              <a:rPr lang="en-US" sz="1200" dirty="0"/>
              <a:t>, b</a:t>
            </a:r>
            <a:r>
              <a:rPr lang="en-US" sz="1200" baseline="-25000" dirty="0"/>
              <a:t>P+2</a:t>
            </a:r>
            <a:r>
              <a:rPr lang="en-US" sz="1200" dirty="0"/>
              <a:t>,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63949" y="2577424"/>
            <a:ext cx="1213794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P+6</a:t>
            </a:r>
            <a:r>
              <a:rPr lang="en-US" sz="1200" dirty="0"/>
              <a:t>, b</a:t>
            </a:r>
            <a:r>
              <a:rPr lang="en-US" sz="1200" baseline="-25000" dirty="0"/>
              <a:t>P+7</a:t>
            </a:r>
            <a:r>
              <a:rPr lang="en-US" sz="1200" dirty="0"/>
              <a:t>, b</a:t>
            </a:r>
            <a:r>
              <a:rPr lang="en-US" sz="1200" baseline="-25000" dirty="0"/>
              <a:t>P+8</a:t>
            </a:r>
            <a:r>
              <a:rPr lang="en-US" sz="1200" dirty="0"/>
              <a:t>,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52120" y="2577424"/>
            <a:ext cx="1329210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P+9</a:t>
            </a:r>
            <a:r>
              <a:rPr lang="en-US" sz="1200" dirty="0"/>
              <a:t>, b</a:t>
            </a:r>
            <a:r>
              <a:rPr lang="en-US" sz="1200" baseline="-25000" dirty="0"/>
              <a:t>P+10</a:t>
            </a:r>
            <a:r>
              <a:rPr lang="en-US" sz="1200" dirty="0"/>
              <a:t>, b</a:t>
            </a:r>
            <a:r>
              <a:rPr lang="en-US" sz="1200" baseline="-25000" dirty="0"/>
              <a:t>P+11</a:t>
            </a:r>
            <a:r>
              <a:rPr lang="en-US" sz="1200" dirty="0"/>
              <a:t>,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52898" y="2577424"/>
            <a:ext cx="1226618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4P</a:t>
            </a:r>
            <a:r>
              <a:rPr lang="en-US" sz="1200" dirty="0"/>
              <a:t>, b</a:t>
            </a:r>
            <a:r>
              <a:rPr lang="en-US" sz="1200" baseline="-25000" dirty="0"/>
              <a:t>4P+1</a:t>
            </a:r>
            <a:r>
              <a:rPr lang="en-US" sz="1200" dirty="0"/>
              <a:t>, b</a:t>
            </a:r>
            <a:r>
              <a:rPr lang="en-US" sz="1200" baseline="-25000" dirty="0"/>
              <a:t>4P+2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7040129" y="2577424"/>
            <a:ext cx="338554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cxnSp>
        <p:nvCxnSpPr>
          <p:cNvPr id="15" name="Straight Arrow Connector 14"/>
          <p:cNvCxnSpPr>
            <a:stCxn id="6" idx="2"/>
            <a:endCxn id="16" idx="0"/>
          </p:cNvCxnSpPr>
          <p:nvPr/>
        </p:nvCxnSpPr>
        <p:spPr>
          <a:xfrm flipH="1">
            <a:off x="944442" y="2854423"/>
            <a:ext cx="12231" cy="54518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0938" y="3399612"/>
            <a:ext cx="10070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secure </a:t>
            </a:r>
            <a:r>
              <a:rPr lang="en-US" sz="1000" dirty="0" err="1"/>
              <a:t>az_csd</a:t>
            </a:r>
            <a:endParaRPr lang="en-US" sz="1000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691517" y="2850289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764" y="3771126"/>
            <a:ext cx="978429" cy="287083"/>
          </a:xfrm>
          <a:prstGeom prst="rect">
            <a:avLst/>
          </a:prstGeom>
          <a:ln>
            <a:solidFill>
              <a:srgbClr val="996600"/>
            </a:solidFill>
          </a:ln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3474" y="3910450"/>
            <a:ext cx="1696870" cy="758176"/>
          </a:xfrm>
          <a:prstGeom prst="rect">
            <a:avLst/>
          </a:prstGeom>
          <a:ln>
            <a:solidFill>
              <a:srgbClr val="00CC00"/>
            </a:solidFill>
          </a:ln>
        </p:spPr>
      </p:pic>
      <p:sp>
        <p:nvSpPr>
          <p:cNvPr id="23" name="TextBox 22"/>
          <p:cNvSpPr txBox="1"/>
          <p:nvPr/>
        </p:nvSpPr>
        <p:spPr>
          <a:xfrm>
            <a:off x="1670306" y="3046758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1</a:t>
            </a:r>
            <a:r>
              <a:rPr lang="en-US" baseline="30000" dirty="0"/>
              <a:t>(0)</a:t>
            </a:r>
            <a:r>
              <a:rPr lang="en-US" dirty="0"/>
              <a:t> 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</a:t>
            </a:r>
            <a:r>
              <a:rPr lang="en-US" dirty="0"/>
              <a:t>)</a:t>
            </a:r>
            <a:endParaRPr lang="en-US" baseline="-25000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4006986" y="2850920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338934" y="2859411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475435" y="3058725"/>
            <a:ext cx="11224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1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1</a:t>
            </a:r>
            <a:r>
              <a:rPr lang="en-US" dirty="0"/>
              <a:t>)</a:t>
            </a:r>
            <a:endParaRPr lang="en-US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5761242" y="3070357"/>
            <a:ext cx="1122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2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</a:t>
            </a:r>
            <a:r>
              <a:rPr lang="en-US" dirty="0"/>
              <a:t>)</a:t>
            </a:r>
            <a:endParaRPr lang="en-US" baseline="-25000" dirty="0"/>
          </a:p>
          <a:p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620717" y="3057456"/>
            <a:ext cx="1362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P-1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P-1</a:t>
            </a:r>
            <a:r>
              <a:rPr lang="en-US" dirty="0"/>
              <a:t>)</a:t>
            </a:r>
            <a:endParaRPr lang="en-US" baseline="-25000" dirty="0"/>
          </a:p>
          <a:p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6609286" y="2851176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8582288" y="2853533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104316" y="3123939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7669" y="3723889"/>
            <a:ext cx="4562317" cy="506925"/>
          </a:xfrm>
          <a:prstGeom prst="rect">
            <a:avLst/>
          </a:prstGeom>
          <a:ln>
            <a:solidFill>
              <a:srgbClr val="00B0F0"/>
            </a:solidFill>
          </a:ln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83599" y="4734015"/>
            <a:ext cx="3147234" cy="918860"/>
          </a:xfrm>
          <a:prstGeom prst="rect">
            <a:avLst/>
          </a:prstGeom>
          <a:ln w="19050">
            <a:solidFill>
              <a:srgbClr val="00B0F0"/>
            </a:solidFill>
          </a:ln>
        </p:spPr>
      </p:pic>
      <p:sp>
        <p:nvSpPr>
          <p:cNvPr id="36" name="TextBox 35"/>
          <p:cNvSpPr txBox="1"/>
          <p:nvPr/>
        </p:nvSpPr>
        <p:spPr>
          <a:xfrm>
            <a:off x="4525609" y="4426239"/>
            <a:ext cx="18453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iterative process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967345" y="3049843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2</a:t>
            </a:r>
            <a:r>
              <a:rPr lang="en-US" baseline="30000" dirty="0"/>
              <a:t>(0)</a:t>
            </a:r>
            <a:r>
              <a:rPr lang="en-US" dirty="0"/>
              <a:t> 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</a:t>
            </a:r>
            <a:r>
              <a:rPr lang="en-US" dirty="0"/>
              <a:t>)</a:t>
            </a:r>
            <a:endParaRPr lang="en-US" baseline="-25000" dirty="0"/>
          </a:p>
        </p:txBody>
      </p:sp>
      <p:sp>
        <p:nvSpPr>
          <p:cNvPr id="43" name="Right Brace 42"/>
          <p:cNvSpPr/>
          <p:nvPr/>
        </p:nvSpPr>
        <p:spPr>
          <a:xfrm rot="16200000">
            <a:off x="5191822" y="-1042415"/>
            <a:ext cx="214381" cy="6961008"/>
          </a:xfrm>
          <a:prstGeom prst="rightBrac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3267045" y="2134312"/>
            <a:ext cx="49936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These 3P+3 = 3(P+1) bits are used to generate the 8PSK secured sequence.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54063" y="1978794"/>
            <a:ext cx="16644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These P bits are used to generate the </a:t>
            </a:r>
            <a:r>
              <a:rPr lang="en-US" sz="1100" dirty="0" err="1"/>
              <a:t>az_csd</a:t>
            </a:r>
            <a:r>
              <a:rPr lang="en-US" sz="1100" dirty="0"/>
              <a:t>.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336865" y="5147811"/>
            <a:ext cx="3150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sequence of </a:t>
            </a:r>
            <a:r>
              <a:rPr lang="en-US" dirty="0">
                <a:solidFill>
                  <a:srgbClr val="00B0F0"/>
                </a:solidFill>
              </a:rPr>
              <a:t>2</a:t>
            </a:r>
            <a:r>
              <a:rPr lang="en-US" baseline="30000" dirty="0">
                <a:solidFill>
                  <a:srgbClr val="00B0F0"/>
                </a:solidFill>
              </a:rPr>
              <a:t>P</a:t>
            </a:r>
            <a:r>
              <a:rPr lang="en-US" dirty="0"/>
              <a:t> 8PSK symbols are generated by </a:t>
            </a:r>
            <a:r>
              <a:rPr lang="en-US" dirty="0">
                <a:solidFill>
                  <a:srgbClr val="00B0F0"/>
                </a:solidFill>
              </a:rPr>
              <a:t>P-1 iterations</a:t>
            </a:r>
            <a:r>
              <a:rPr lang="en-US" dirty="0"/>
              <a:t>.</a:t>
            </a:r>
          </a:p>
        </p:txBody>
      </p:sp>
      <p:sp>
        <p:nvSpPr>
          <p:cNvPr id="47" name="Right Brace 46"/>
          <p:cNvSpPr/>
          <p:nvPr/>
        </p:nvSpPr>
        <p:spPr>
          <a:xfrm rot="16200000">
            <a:off x="845376" y="1749974"/>
            <a:ext cx="214381" cy="1384961"/>
          </a:xfrm>
          <a:prstGeom prst="rightBrace">
            <a:avLst/>
          </a:prstGeom>
          <a:ln w="19050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2029683" y="3667358"/>
            <a:ext cx="10278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Initial values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038141" y="2569728"/>
            <a:ext cx="1213794" cy="276999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P+3</a:t>
            </a:r>
            <a:r>
              <a:rPr lang="en-US" sz="1200" dirty="0"/>
              <a:t>, b</a:t>
            </a:r>
            <a:r>
              <a:rPr lang="en-US" sz="1200" baseline="-25000" dirty="0"/>
              <a:t>P+4</a:t>
            </a:r>
            <a:r>
              <a:rPr lang="en-US" sz="1200" dirty="0"/>
              <a:t>, b</a:t>
            </a:r>
            <a:r>
              <a:rPr lang="en-US" sz="1200" baseline="-25000" dirty="0"/>
              <a:t>P+5</a:t>
            </a:r>
            <a:r>
              <a:rPr lang="en-US" sz="1200" dirty="0"/>
              <a:t>,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4721" y="3909866"/>
            <a:ext cx="2859228" cy="12335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3599" y="4792773"/>
            <a:ext cx="4333908" cy="81832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0473" y="3576498"/>
            <a:ext cx="4713118" cy="65431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81" y="3612517"/>
            <a:ext cx="1568866" cy="50693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3813" y="4789879"/>
            <a:ext cx="4504279" cy="862996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1500" y="3545752"/>
            <a:ext cx="4991063" cy="69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491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27930"/>
            <a:ext cx="7772400" cy="1066800"/>
          </a:xfrm>
        </p:spPr>
        <p:txBody>
          <a:bodyPr/>
          <a:lstStyle/>
          <a:p>
            <a:r>
              <a:rPr lang="en-US" dirty="0" smtClean="0"/>
              <a:t>“The Rule” and notations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7880" y="1636795"/>
            <a:ext cx="1128835" cy="276999"/>
          </a:xfrm>
          <a:prstGeom prst="rect">
            <a:avLst/>
          </a:prstGeom>
          <a:solidFill>
            <a:srgbClr val="FFCC99"/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0</a:t>
            </a:r>
            <a:r>
              <a:rPr lang="en-US" sz="1200" dirty="0"/>
              <a:t>, b</a:t>
            </a:r>
            <a:r>
              <a:rPr lang="en-US" sz="1200" baseline="-25000" dirty="0"/>
              <a:t>1</a:t>
            </a:r>
            <a:r>
              <a:rPr lang="en-US" sz="1200" dirty="0"/>
              <a:t>, … b</a:t>
            </a:r>
            <a:r>
              <a:rPr lang="en-US" sz="1200" baseline="-25000" dirty="0"/>
              <a:t>P-1</a:t>
            </a:r>
            <a:r>
              <a:rPr lang="en-US" sz="1200" dirty="0"/>
              <a:t>,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46097" y="1636795"/>
            <a:ext cx="1096775" cy="276999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en-US" sz="1200" dirty="0" err="1"/>
              <a:t>b</a:t>
            </a:r>
            <a:r>
              <a:rPr lang="en-US" sz="1200" baseline="-25000" dirty="0" err="1"/>
              <a:t>P</a:t>
            </a:r>
            <a:r>
              <a:rPr lang="en-US" sz="1200" dirty="0"/>
              <a:t>, b</a:t>
            </a:r>
            <a:r>
              <a:rPr lang="en-US" sz="1200" baseline="-25000" dirty="0"/>
              <a:t>P+1</a:t>
            </a:r>
            <a:r>
              <a:rPr lang="en-US" sz="1200" dirty="0"/>
              <a:t>, b</a:t>
            </a:r>
            <a:r>
              <a:rPr lang="en-US" sz="1200" baseline="-25000" dirty="0"/>
              <a:t>P+2</a:t>
            </a:r>
            <a:r>
              <a:rPr lang="en-US" sz="1200" dirty="0"/>
              <a:t>,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61648" y="1636795"/>
            <a:ext cx="1226618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4P</a:t>
            </a:r>
            <a:r>
              <a:rPr lang="en-US" sz="1200" dirty="0"/>
              <a:t>, b</a:t>
            </a:r>
            <a:r>
              <a:rPr lang="en-US" sz="1200" baseline="-25000" dirty="0"/>
              <a:t>4P+1</a:t>
            </a:r>
            <a:r>
              <a:rPr lang="en-US" sz="1200" dirty="0"/>
              <a:t>, b</a:t>
            </a:r>
            <a:r>
              <a:rPr lang="en-US" sz="1200" baseline="-25000" dirty="0"/>
              <a:t>4P+2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7048879" y="1636795"/>
            <a:ext cx="338554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cxnSp>
        <p:nvCxnSpPr>
          <p:cNvPr id="15" name="Straight Arrow Connector 14"/>
          <p:cNvCxnSpPr>
            <a:stCxn id="6" idx="2"/>
            <a:endCxn id="16" idx="0"/>
          </p:cNvCxnSpPr>
          <p:nvPr/>
        </p:nvCxnSpPr>
        <p:spPr>
          <a:xfrm flipH="1">
            <a:off x="1091247" y="1913794"/>
            <a:ext cx="1050" cy="2458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52478" y="2159616"/>
            <a:ext cx="10775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secured </a:t>
            </a:r>
            <a:r>
              <a:rPr lang="en-US" sz="1000" dirty="0" err="1"/>
              <a:t>az_csd</a:t>
            </a:r>
            <a:endParaRPr lang="en-US" sz="1000" dirty="0"/>
          </a:p>
          <a:p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</a:t>
            </a:r>
            <a:endParaRPr lang="en-US" sz="1000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752386" y="1918931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09411" y="2134647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1</a:t>
            </a:r>
            <a:r>
              <a:rPr lang="en-US" baseline="30000" dirty="0"/>
              <a:t>(0)</a:t>
            </a:r>
            <a:r>
              <a:rPr lang="en-US" dirty="0"/>
              <a:t> 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</a:t>
            </a:r>
            <a:r>
              <a:rPr lang="en-US" dirty="0"/>
              <a:t>)</a:t>
            </a:r>
            <a:endParaRPr lang="en-US" baseline="-25000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4021228" y="1918930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319119" y="1908394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471480" y="2103791"/>
            <a:ext cx="11224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1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1</a:t>
            </a:r>
            <a:r>
              <a:rPr lang="en-US" dirty="0"/>
              <a:t>)</a:t>
            </a:r>
            <a:endParaRPr lang="en-US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5782922" y="2105409"/>
            <a:ext cx="1122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2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</a:t>
            </a:r>
            <a:r>
              <a:rPr lang="en-US" dirty="0"/>
              <a:t>)</a:t>
            </a:r>
            <a:endParaRPr lang="en-US" baseline="-25000" dirty="0"/>
          </a:p>
          <a:p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561648" y="2085144"/>
            <a:ext cx="1362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P-1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P-1</a:t>
            </a:r>
            <a:r>
              <a:rPr lang="en-US" dirty="0"/>
              <a:t>)</a:t>
            </a:r>
            <a:endParaRPr lang="en-US" baseline="-25000" dirty="0"/>
          </a:p>
          <a:p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6637054" y="1913564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8532005" y="1908393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113066" y="2183310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004179" y="2136018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2</a:t>
            </a:r>
            <a:r>
              <a:rPr lang="en-US" baseline="30000" dirty="0"/>
              <a:t>(0)</a:t>
            </a:r>
            <a:r>
              <a:rPr lang="en-US" dirty="0"/>
              <a:t> 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</a:t>
            </a:r>
            <a:r>
              <a:rPr lang="en-US" dirty="0"/>
              <a:t>)</a:t>
            </a:r>
            <a:endParaRPr lang="en-US" baseline="-250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2745310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A1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0" y="3113212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A2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-1140" y="3539619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A3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45497" y="2764674"/>
            <a:ext cx="5148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CS_A1</a:t>
            </a:r>
            <a:endParaRPr lang="en-US" sz="1000" dirty="0"/>
          </a:p>
        </p:txBody>
      </p:sp>
      <p:sp>
        <p:nvSpPr>
          <p:cNvPr id="42" name="TextBox 41"/>
          <p:cNvSpPr txBox="1"/>
          <p:nvPr/>
        </p:nvSpPr>
        <p:spPr>
          <a:xfrm>
            <a:off x="833804" y="3167708"/>
            <a:ext cx="5148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CS_A2</a:t>
            </a:r>
            <a:endParaRPr lang="en-US" sz="1000" dirty="0"/>
          </a:p>
        </p:txBody>
      </p:sp>
      <p:sp>
        <p:nvSpPr>
          <p:cNvPr id="43" name="TextBox 42"/>
          <p:cNvSpPr txBox="1"/>
          <p:nvPr/>
        </p:nvSpPr>
        <p:spPr>
          <a:xfrm>
            <a:off x="732421" y="3553952"/>
            <a:ext cx="920445" cy="246221"/>
          </a:xfrm>
          <a:prstGeom prst="rect">
            <a:avLst/>
          </a:prstGeom>
          <a:noFill/>
          <a:ln>
            <a:solidFill>
              <a:srgbClr val="996600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CS_A3</a:t>
            </a:r>
            <a:r>
              <a:rPr lang="en-US" sz="1000" dirty="0"/>
              <a:t>=</a:t>
            </a:r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CS_A1</a:t>
            </a:r>
            <a:endParaRPr lang="en-US" sz="1000" dirty="0"/>
          </a:p>
        </p:txBody>
      </p:sp>
      <p:sp>
        <p:nvSpPr>
          <p:cNvPr id="11" name="Rectangle 10"/>
          <p:cNvSpPr/>
          <p:nvPr/>
        </p:nvSpPr>
        <p:spPr>
          <a:xfrm>
            <a:off x="2207019" y="2733897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1_A1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2207018" y="3125498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1_A2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2207017" y="3547910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1_A3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0" y="3040242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0" y="3433274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-1140" y="3851540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3409448" y="2732466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2_A1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3409447" y="3124067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2_A2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3409446" y="3546479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2_A3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4793838" y="2732466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1_A1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4793837" y="3124067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1_A2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4793836" y="3546479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1_A3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6178226" y="2732466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2_A1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6178225" y="3124067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2_A2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6178224" y="3546479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2_A3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8163800" y="2732466"/>
            <a:ext cx="6799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P-1_A1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8163799" y="3124067"/>
            <a:ext cx="6799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P-1_A2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8163798" y="3546479"/>
            <a:ext cx="6799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P-1_A3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-1140" y="3919808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A4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32421" y="3935994"/>
            <a:ext cx="920444" cy="246221"/>
          </a:xfrm>
          <a:prstGeom prst="rect">
            <a:avLst/>
          </a:prstGeom>
          <a:noFill/>
          <a:ln>
            <a:solidFill>
              <a:srgbClr val="9966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CS_A4</a:t>
            </a:r>
            <a:r>
              <a:rPr lang="en-US" sz="1000" dirty="0"/>
              <a:t>=</a:t>
            </a:r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CS_A2</a:t>
            </a:r>
            <a:endParaRPr lang="en-US" sz="1000" dirty="0"/>
          </a:p>
        </p:txBody>
      </p:sp>
      <p:sp>
        <p:nvSpPr>
          <p:cNvPr id="63" name="TextBox 62"/>
          <p:cNvSpPr txBox="1"/>
          <p:nvPr/>
        </p:nvSpPr>
        <p:spPr>
          <a:xfrm>
            <a:off x="1715933" y="3901620"/>
            <a:ext cx="1423712" cy="543739"/>
          </a:xfrm>
          <a:prstGeom prst="rect">
            <a:avLst/>
          </a:prstGeom>
          <a:noFill/>
          <a:ln>
            <a:solidFill>
              <a:srgbClr val="00CC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               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1_A4</a:t>
            </a:r>
          </a:p>
          <a:p>
            <a:endParaRPr lang="en-US" sz="700" baseline="-25000" dirty="0"/>
          </a:p>
          <a:p>
            <a:r>
              <a:rPr lang="en-US" sz="1000" dirty="0">
                <a:latin typeface="Symbol" panose="05050102010706020507" pitchFamily="18" charset="2"/>
              </a:rPr>
              <a:t>= -q</a:t>
            </a:r>
            <a:r>
              <a:rPr lang="en-US" sz="1000" baseline="-25000" dirty="0"/>
              <a:t>1_A1 </a:t>
            </a:r>
            <a:r>
              <a:rPr lang="en-US" sz="1000" dirty="0">
                <a:latin typeface="Symbol" panose="05050102010706020507" pitchFamily="18" charset="2"/>
              </a:rPr>
              <a:t>+ q</a:t>
            </a:r>
            <a:r>
              <a:rPr lang="en-US" sz="1000" baseline="-25000" dirty="0"/>
              <a:t>1_A2 </a:t>
            </a:r>
            <a:r>
              <a:rPr lang="en-US" sz="1000" dirty="0">
                <a:latin typeface="Symbol" panose="05050102010706020507" pitchFamily="18" charset="2"/>
              </a:rPr>
              <a:t>+ q</a:t>
            </a:r>
            <a:r>
              <a:rPr lang="en-US" sz="1000" baseline="-25000" dirty="0"/>
              <a:t>1_A3</a:t>
            </a:r>
            <a:endParaRPr lang="en-US" sz="1000" dirty="0"/>
          </a:p>
        </p:txBody>
      </p:sp>
      <p:sp>
        <p:nvSpPr>
          <p:cNvPr id="64" name="TextBox 63"/>
          <p:cNvSpPr txBox="1"/>
          <p:nvPr/>
        </p:nvSpPr>
        <p:spPr>
          <a:xfrm>
            <a:off x="3203555" y="3901620"/>
            <a:ext cx="1407846" cy="543739"/>
          </a:xfrm>
          <a:prstGeom prst="rect">
            <a:avLst/>
          </a:prstGeom>
          <a:noFill/>
          <a:ln>
            <a:solidFill>
              <a:srgbClr val="00CC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       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2_A4</a:t>
            </a:r>
          </a:p>
          <a:p>
            <a:endParaRPr lang="en-US" sz="700" baseline="-25000" dirty="0"/>
          </a:p>
          <a:p>
            <a:r>
              <a:rPr lang="en-US" sz="1000" dirty="0">
                <a:latin typeface="Symbol" panose="05050102010706020507" pitchFamily="18" charset="2"/>
              </a:rPr>
              <a:t>= -q</a:t>
            </a:r>
            <a:r>
              <a:rPr lang="en-US" sz="1000" baseline="-25000" dirty="0"/>
              <a:t>2_A1 </a:t>
            </a:r>
            <a:r>
              <a:rPr lang="en-US" sz="1000" dirty="0">
                <a:latin typeface="Symbol" panose="05050102010706020507" pitchFamily="18" charset="2"/>
              </a:rPr>
              <a:t>+ q</a:t>
            </a:r>
            <a:r>
              <a:rPr lang="en-US" sz="1000" baseline="-25000" dirty="0"/>
              <a:t>2_A2 </a:t>
            </a:r>
            <a:r>
              <a:rPr lang="en-US" sz="1000" dirty="0">
                <a:latin typeface="Symbol" panose="05050102010706020507" pitchFamily="18" charset="2"/>
              </a:rPr>
              <a:t>+ q</a:t>
            </a:r>
            <a:r>
              <a:rPr lang="en-US" sz="1000" baseline="-25000" dirty="0"/>
              <a:t>2_A3</a:t>
            </a:r>
            <a:endParaRPr lang="en-US" sz="1000" dirty="0"/>
          </a:p>
        </p:txBody>
      </p:sp>
      <p:sp>
        <p:nvSpPr>
          <p:cNvPr id="65" name="TextBox 64"/>
          <p:cNvSpPr txBox="1"/>
          <p:nvPr/>
        </p:nvSpPr>
        <p:spPr>
          <a:xfrm>
            <a:off x="6210864" y="3901620"/>
            <a:ext cx="1419348" cy="54373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2_A4</a:t>
            </a:r>
          </a:p>
          <a:p>
            <a:endParaRPr lang="en-US" sz="700" baseline="-25000" dirty="0"/>
          </a:p>
          <a:p>
            <a:r>
              <a:rPr lang="en-US" sz="1000" dirty="0">
                <a:latin typeface="Symbol" panose="05050102010706020507" pitchFamily="18" charset="2"/>
              </a:rPr>
              <a:t>= -f</a:t>
            </a:r>
            <a:r>
              <a:rPr lang="en-US" sz="1000" baseline="-25000" dirty="0"/>
              <a:t>2_A1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2_A2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2_A3</a:t>
            </a:r>
            <a:endParaRPr lang="en-US" sz="1000" dirty="0"/>
          </a:p>
        </p:txBody>
      </p:sp>
      <p:sp>
        <p:nvSpPr>
          <p:cNvPr id="66" name="TextBox 65"/>
          <p:cNvSpPr txBox="1"/>
          <p:nvPr/>
        </p:nvSpPr>
        <p:spPr>
          <a:xfrm>
            <a:off x="4707750" y="3901620"/>
            <a:ext cx="1407645" cy="54373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  f</a:t>
            </a:r>
            <a:r>
              <a:rPr lang="en-US" baseline="-25000" dirty="0"/>
              <a:t>1_A4</a:t>
            </a:r>
          </a:p>
          <a:p>
            <a:endParaRPr lang="en-US" sz="700" baseline="-25000" dirty="0"/>
          </a:p>
          <a:p>
            <a:r>
              <a:rPr lang="en-US" sz="1000" dirty="0">
                <a:latin typeface="Symbol" panose="05050102010706020507" pitchFamily="18" charset="2"/>
              </a:rPr>
              <a:t>= -f</a:t>
            </a:r>
            <a:r>
              <a:rPr lang="en-US" sz="1000" baseline="-25000" dirty="0"/>
              <a:t>1_A1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1_A2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1_A3</a:t>
            </a:r>
            <a:endParaRPr lang="en-US" sz="1000" dirty="0"/>
          </a:p>
        </p:txBody>
      </p:sp>
      <p:sp>
        <p:nvSpPr>
          <p:cNvPr id="67" name="TextBox 66"/>
          <p:cNvSpPr txBox="1"/>
          <p:nvPr/>
        </p:nvSpPr>
        <p:spPr>
          <a:xfrm>
            <a:off x="7182338" y="2706601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197722" y="3098202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197722" y="3500501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401709" y="4497599"/>
            <a:ext cx="1682752" cy="54373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             f</a:t>
            </a:r>
            <a:r>
              <a:rPr lang="en-US" baseline="-25000" dirty="0"/>
              <a:t>P-1_A4</a:t>
            </a:r>
          </a:p>
          <a:p>
            <a:endParaRPr lang="en-US" sz="700" baseline="-25000" dirty="0"/>
          </a:p>
          <a:p>
            <a:r>
              <a:rPr lang="en-US" sz="1000" dirty="0">
                <a:latin typeface="Symbol" panose="05050102010706020507" pitchFamily="18" charset="2"/>
              </a:rPr>
              <a:t>= -f</a:t>
            </a:r>
            <a:r>
              <a:rPr lang="en-US" sz="1000" baseline="-25000" dirty="0"/>
              <a:t>P-1_A1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P-1_A2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P-1_A3</a:t>
            </a:r>
            <a:endParaRPr lang="en-US" sz="1000" dirty="0"/>
          </a:p>
        </p:txBody>
      </p:sp>
      <p:sp>
        <p:nvSpPr>
          <p:cNvPr id="72" name="TextBox 71"/>
          <p:cNvSpPr txBox="1"/>
          <p:nvPr/>
        </p:nvSpPr>
        <p:spPr>
          <a:xfrm>
            <a:off x="4350088" y="1647272"/>
            <a:ext cx="1213794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P+6</a:t>
            </a:r>
            <a:r>
              <a:rPr lang="en-US" sz="1200" dirty="0"/>
              <a:t>, b</a:t>
            </a:r>
            <a:r>
              <a:rPr lang="en-US" sz="1200" baseline="-25000" dirty="0"/>
              <a:t>P+7</a:t>
            </a:r>
            <a:r>
              <a:rPr lang="en-US" sz="1200" dirty="0"/>
              <a:t>, b</a:t>
            </a:r>
            <a:r>
              <a:rPr lang="en-US" sz="1200" baseline="-25000" dirty="0"/>
              <a:t>P+8</a:t>
            </a:r>
            <a:r>
              <a:rPr lang="en-US" sz="1200" dirty="0"/>
              <a:t>,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638259" y="1647272"/>
            <a:ext cx="1329210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P+9</a:t>
            </a:r>
            <a:r>
              <a:rPr lang="en-US" sz="1200" dirty="0"/>
              <a:t>, b</a:t>
            </a:r>
            <a:r>
              <a:rPr lang="en-US" sz="1200" baseline="-25000" dirty="0"/>
              <a:t>P+10</a:t>
            </a:r>
            <a:r>
              <a:rPr lang="en-US" sz="1200" dirty="0"/>
              <a:t>, b</a:t>
            </a:r>
            <a:r>
              <a:rPr lang="en-US" sz="1200" baseline="-25000" dirty="0"/>
              <a:t>P+11</a:t>
            </a:r>
            <a:r>
              <a:rPr lang="en-US" sz="1200" dirty="0"/>
              <a:t>,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024280" y="1639576"/>
            <a:ext cx="1213794" cy="276999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P+3</a:t>
            </a:r>
            <a:r>
              <a:rPr lang="en-US" sz="1200" dirty="0"/>
              <a:t>, b</a:t>
            </a:r>
            <a:r>
              <a:rPr lang="en-US" sz="1200" baseline="-25000" dirty="0"/>
              <a:t>P+4</a:t>
            </a:r>
            <a:r>
              <a:rPr lang="en-US" sz="1200" dirty="0"/>
              <a:t>, b</a:t>
            </a:r>
            <a:r>
              <a:rPr lang="en-US" sz="1200" baseline="-25000" dirty="0"/>
              <a:t>P+5</a:t>
            </a:r>
            <a:r>
              <a:rPr lang="en-US" sz="1200" dirty="0"/>
              <a:t>,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630212" y="4055981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34877" y="5171119"/>
            <a:ext cx="55787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 will explain why we choose this “-++” rule in the following pages.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183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89274"/>
            <a:ext cx="8524875" cy="323850"/>
          </a:xfrm>
        </p:spPr>
        <p:txBody>
          <a:bodyPr/>
          <a:lstStyle/>
          <a:p>
            <a:r>
              <a:rPr lang="en-US" dirty="0" smtClean="0"/>
              <a:t>Notations and Equations to represent the function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307975" y="1879380"/>
                <a:ext cx="8836025" cy="4030662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r>
                  <a:rPr lang="en-US" sz="1400" dirty="0"/>
                  <a:t>The 4P+3 bits for A1,A2, A3 and A4 are denoted by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sz="1200" dirty="0"/>
                  <a:t>For A1: b1</a:t>
                </a:r>
                <a:r>
                  <a:rPr lang="en-US" sz="1200" baseline="-25000" dirty="0"/>
                  <a:t>i</a:t>
                </a:r>
                <a:r>
                  <a:rPr lang="en-US" sz="1200" dirty="0"/>
                  <a:t>  for </a:t>
                </a:r>
                <a:r>
                  <a:rPr lang="en-US" sz="1200" dirty="0" err="1"/>
                  <a:t>i</a:t>
                </a:r>
                <a:r>
                  <a:rPr lang="en-US" sz="1200" dirty="0"/>
                  <a:t>=0,…4P+2. </a:t>
                </a:r>
                <a:r>
                  <a:rPr lang="en-US" sz="1200" dirty="0">
                    <a:sym typeface="Wingdings" panose="05000000000000000000" pitchFamily="2" charset="2"/>
                  </a:rPr>
                  <a:t> </a:t>
                </a:r>
                <a:r>
                  <a:rPr lang="en-US" sz="1200" dirty="0"/>
                  <a:t>Secure bits required: 4P+3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sz="1200" dirty="0"/>
                  <a:t>For A2: b2</a:t>
                </a:r>
                <a:r>
                  <a:rPr lang="en-US" sz="1200" baseline="-25000" dirty="0"/>
                  <a:t>i</a:t>
                </a:r>
                <a:r>
                  <a:rPr lang="en-US" sz="1200" dirty="0"/>
                  <a:t>  for </a:t>
                </a:r>
                <a:r>
                  <a:rPr lang="en-US" sz="1200" dirty="0" err="1"/>
                  <a:t>i</a:t>
                </a:r>
                <a:r>
                  <a:rPr lang="en-US" sz="1200" dirty="0"/>
                  <a:t>=0,…4P+2. </a:t>
                </a:r>
                <a:r>
                  <a:rPr lang="en-US" sz="1200" dirty="0">
                    <a:sym typeface="Wingdings" panose="05000000000000000000" pitchFamily="2" charset="2"/>
                  </a:rPr>
                  <a:t> </a:t>
                </a:r>
                <a:r>
                  <a:rPr lang="en-US" sz="1200" dirty="0"/>
                  <a:t>Secure bits required: 4P+3.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sz="1200" dirty="0"/>
                  <a:t>For A3: b3</a:t>
                </a:r>
                <a:r>
                  <a:rPr lang="en-US" sz="1200" baseline="-25000" dirty="0"/>
                  <a:t>i</a:t>
                </a:r>
                <a:r>
                  <a:rPr lang="en-US" sz="1200" dirty="0"/>
                  <a:t>  for </a:t>
                </a:r>
                <a:r>
                  <a:rPr lang="en-US" sz="1200" dirty="0" err="1"/>
                  <a:t>i</a:t>
                </a:r>
                <a:r>
                  <a:rPr lang="en-US" sz="1200" dirty="0"/>
                  <a:t>=0,…4P+2. </a:t>
                </a:r>
                <a:r>
                  <a:rPr lang="en-US" sz="1200" dirty="0">
                    <a:sym typeface="Wingdings" panose="05000000000000000000" pitchFamily="2" charset="2"/>
                  </a:rPr>
                  <a:t> </a:t>
                </a:r>
                <a:r>
                  <a:rPr lang="en-US" sz="1200" dirty="0"/>
                  <a:t>Secure bits required: 3P+3.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sz="1200" dirty="0"/>
                  <a:t>For A4: b4</a:t>
                </a:r>
                <a:r>
                  <a:rPr lang="en-US" sz="1200" baseline="-25000" dirty="0"/>
                  <a:t>i</a:t>
                </a:r>
                <a:r>
                  <a:rPr lang="en-US" sz="1200" dirty="0"/>
                  <a:t>  for </a:t>
                </a:r>
                <a:r>
                  <a:rPr lang="en-US" sz="1200" dirty="0" err="1"/>
                  <a:t>i</a:t>
                </a:r>
                <a:r>
                  <a:rPr lang="en-US" sz="1200" dirty="0"/>
                  <a:t>=0,…4P+2. </a:t>
                </a:r>
                <a:r>
                  <a:rPr lang="en-US" sz="1200" dirty="0">
                    <a:sym typeface="Wingdings" panose="05000000000000000000" pitchFamily="2" charset="2"/>
                  </a:rPr>
                  <a:t> </a:t>
                </a:r>
                <a:r>
                  <a:rPr lang="en-US" sz="1200" dirty="0"/>
                  <a:t>Secure bits required: 0.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dirty="0"/>
                  <a:t>b3</a:t>
                </a:r>
                <a:r>
                  <a:rPr lang="en-US" sz="1400" baseline="-25000" dirty="0"/>
                  <a:t>i</a:t>
                </a:r>
                <a:r>
                  <a:rPr lang="en-US" sz="1400" dirty="0"/>
                  <a:t>= b1</a:t>
                </a:r>
                <a:r>
                  <a:rPr lang="en-US" sz="1400" baseline="-25000" dirty="0"/>
                  <a:t>i</a:t>
                </a:r>
                <a:r>
                  <a:rPr lang="en-US" sz="1400" dirty="0"/>
                  <a:t> for </a:t>
                </a:r>
                <a:r>
                  <a:rPr lang="en-US" sz="1400" dirty="0" err="1"/>
                  <a:t>i</a:t>
                </a:r>
                <a:r>
                  <a:rPr lang="en-US" sz="1400" dirty="0"/>
                  <a:t>=0,…P-1 </a:t>
                </a:r>
                <a:r>
                  <a:rPr lang="en-US" sz="1400" dirty="0">
                    <a:sym typeface="Wingdings" panose="05000000000000000000" pitchFamily="2" charset="2"/>
                  </a:rPr>
                  <a:t> same </a:t>
                </a:r>
                <a:r>
                  <a:rPr lang="en-US" sz="1400" dirty="0" err="1">
                    <a:sym typeface="Wingdings" panose="05000000000000000000" pitchFamily="2" charset="2"/>
                  </a:rPr>
                  <a:t>az_csd</a:t>
                </a:r>
                <a:r>
                  <a:rPr lang="en-US" sz="1400" dirty="0">
                    <a:sym typeface="Wingdings" panose="05000000000000000000" pitchFamily="2" charset="2"/>
                  </a:rPr>
                  <a:t> for A1 and A3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dirty="0"/>
                  <a:t>b4</a:t>
                </a:r>
                <a:r>
                  <a:rPr lang="en-US" sz="1400" baseline="-25000" dirty="0"/>
                  <a:t>i</a:t>
                </a:r>
                <a:r>
                  <a:rPr lang="en-US" sz="1400" dirty="0"/>
                  <a:t>= b2</a:t>
                </a:r>
                <a:r>
                  <a:rPr lang="en-US" sz="1400" baseline="-25000" dirty="0"/>
                  <a:t>i</a:t>
                </a:r>
                <a:r>
                  <a:rPr lang="en-US" sz="1400" dirty="0"/>
                  <a:t> for </a:t>
                </a:r>
                <a:r>
                  <a:rPr lang="en-US" sz="1400" dirty="0" err="1"/>
                  <a:t>i</a:t>
                </a:r>
                <a:r>
                  <a:rPr lang="en-US" sz="1400" dirty="0"/>
                  <a:t>=0,…P-1 </a:t>
                </a:r>
                <a:r>
                  <a:rPr lang="en-US" sz="1400" dirty="0">
                    <a:sym typeface="Wingdings" panose="05000000000000000000" pitchFamily="2" charset="2"/>
                  </a:rPr>
                  <a:t> same </a:t>
                </a:r>
                <a:r>
                  <a:rPr lang="en-US" sz="1400" dirty="0" err="1">
                    <a:sym typeface="Wingdings" panose="05000000000000000000" pitchFamily="2" charset="2"/>
                  </a:rPr>
                  <a:t>az_csd</a:t>
                </a:r>
                <a:r>
                  <a:rPr lang="en-US" sz="1400" dirty="0">
                    <a:sym typeface="Wingdings" panose="05000000000000000000" pitchFamily="2" charset="2"/>
                  </a:rPr>
                  <a:t> for A2 and A4</a:t>
                </a:r>
                <a:r>
                  <a:rPr lang="en-US" sz="1400" dirty="0"/>
                  <a:t> 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dirty="0"/>
                  <a:t>For A4 s</a:t>
                </a:r>
                <a:r>
                  <a:rPr lang="en-US" sz="1400" baseline="-25000" dirty="0"/>
                  <a:t>1</a:t>
                </a:r>
                <a:r>
                  <a:rPr lang="en-US" sz="1400" baseline="30000" dirty="0"/>
                  <a:t>(0)</a:t>
                </a:r>
                <a:endParaRPr lang="pt-BR" sz="1400" i="1" dirty="0">
                  <a:latin typeface="Cambria Math" panose="02040503050406030204" pitchFamily="18" charset="0"/>
                </a:endParaRPr>
              </a:p>
              <a:p>
                <a:pPr lvl="1">
                  <a:lnSpc>
                    <a:spcPct val="100000"/>
                  </a:lnSpc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sz="1100" i="1"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1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+2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1100" dirty="0"/>
                          <m:t>b</m:t>
                        </m:r>
                        <m:r>
                          <m:rPr>
                            <m:nor/>
                          </m:rPr>
                          <a:rPr lang="en-US" sz="1100" dirty="0"/>
                          <m:t>4</m:t>
                        </m:r>
                        <m:r>
                          <m:rPr>
                            <m:nor/>
                          </m:rPr>
                          <a:rPr lang="en-US" sz="1100" baseline="-25000" dirty="0"/>
                          <m:t>i</m:t>
                        </m:r>
                        <m:sSup>
                          <m:sSupPr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∙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p>
                        </m:sSup>
                      </m:e>
                    </m:nary>
                    <m:r>
                      <a:rPr lang="en-US" sz="11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sz="11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𝑚𝑜𝑑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(−</m:t>
                    </m:r>
                    <m:nary>
                      <m:naryPr>
                        <m:chr m:val="∑"/>
                        <m:ctrlPr>
                          <a:rPr lang="pt-BR" sz="1100" i="1"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1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+2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1100" dirty="0"/>
                          <m:t>b</m:t>
                        </m:r>
                        <m:r>
                          <m:rPr>
                            <m:nor/>
                          </m:rPr>
                          <a:rPr lang="en-US" sz="1100" dirty="0"/>
                          <m:t>1</m:t>
                        </m:r>
                        <m:r>
                          <m:rPr>
                            <m:nor/>
                          </m:rPr>
                          <a:rPr lang="en-US" sz="1100" baseline="-25000" dirty="0"/>
                          <m:t>i</m:t>
                        </m:r>
                        <m:sSup>
                          <m:sSupPr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∙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p>
                        </m:s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hr m:val="∑"/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+2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sz="1100" dirty="0"/>
                              <m:t>2</m:t>
                            </m:r>
                            <m:r>
                              <m:rPr>
                                <m:nor/>
                              </m:rPr>
                              <a:rPr lang="en-US" sz="1100" baseline="-25000" dirty="0"/>
                              <m:t>i</m:t>
                            </m:r>
                            <m:sSup>
                              <m:sSupPr>
                                <m:ctrlPr>
                                  <a:rPr lang="pt-BR" sz="1100" i="1">
                                    <a:latin typeface="Cambria Math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∙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sup>
                            </m:sSup>
                          </m:e>
                        </m:nary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hr m:val="∑"/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+2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sz="1100" dirty="0"/>
                              <m:t>3</m:t>
                            </m:r>
                            <m:r>
                              <m:rPr>
                                <m:nor/>
                              </m:rPr>
                              <a:rPr lang="en-US" sz="1100" baseline="-25000" dirty="0"/>
                              <m:t>i</m:t>
                            </m:r>
                            <m:sSup>
                              <m:sSupPr>
                                <m:ctrlPr>
                                  <a:rPr lang="pt-BR" sz="1100" i="1">
                                    <a:latin typeface="Cambria Math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∙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sup>
                            </m:sSup>
                          </m:e>
                        </m:nary>
                      </m:e>
                    </m:nary>
                    <m:r>
                      <a:rPr lang="en-US" sz="1100" i="1">
                        <a:latin typeface="Cambria Math" panose="02040503050406030204" pitchFamily="18" charset="0"/>
                      </a:rPr>
                      <m:t>,8)</m:t>
                    </m:r>
                  </m:oMath>
                </a14:m>
                <a:endParaRPr lang="en-US" sz="1100" dirty="0"/>
              </a:p>
              <a:p>
                <a:pPr>
                  <a:lnSpc>
                    <a:spcPct val="100000"/>
                  </a:lnSpc>
                </a:pPr>
                <a:r>
                  <a:rPr lang="en-US" sz="1400" dirty="0"/>
                  <a:t>For A4 s</a:t>
                </a:r>
                <a:r>
                  <a:rPr lang="en-US" sz="1400" baseline="-25000" dirty="0"/>
                  <a:t>2</a:t>
                </a:r>
                <a:r>
                  <a:rPr lang="en-US" sz="1400" baseline="30000" dirty="0"/>
                  <a:t>(0)</a:t>
                </a:r>
                <a:endParaRPr lang="pt-BR" sz="1400" i="1" dirty="0">
                  <a:latin typeface="Cambria Math" panose="02040503050406030204" pitchFamily="18" charset="0"/>
                </a:endParaRPr>
              </a:p>
              <a:p>
                <a:pPr lvl="1">
                  <a:lnSpc>
                    <a:spcPct val="100000"/>
                  </a:lnSpc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sz="1100" i="1"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1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+5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1100" dirty="0"/>
                          <m:t>b</m:t>
                        </m:r>
                        <m:r>
                          <m:rPr>
                            <m:nor/>
                          </m:rPr>
                          <a:rPr lang="en-US" sz="1100" dirty="0"/>
                          <m:t>4</m:t>
                        </m:r>
                        <m:r>
                          <m:rPr>
                            <m:nor/>
                          </m:rPr>
                          <a:rPr lang="en-US" sz="1100" baseline="-25000" dirty="0"/>
                          <m:t>i</m:t>
                        </m:r>
                        <m:sSup>
                          <m:sSupPr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∙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</m:e>
                    </m:nary>
                    <m:r>
                      <a:rPr lang="en-US" sz="11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sz="11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𝑚𝑜𝑑</m:t>
                    </m:r>
                    <m:d>
                      <m:dPr>
                        <m:ctrlPr>
                          <a:rPr lang="en-US" sz="1100" i="1"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−</m:t>
                        </m:r>
                        <m:nary>
                          <m:naryPr>
                            <m:chr m:val="∑"/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</m:sub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+5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sz="1100" dirty="0"/>
                              <m:t>1</m:t>
                            </m:r>
                            <m:r>
                              <m:rPr>
                                <m:nor/>
                              </m:rPr>
                              <a:rPr lang="en-US" sz="1100" baseline="-25000" dirty="0"/>
                              <m:t>i</m:t>
                            </m:r>
                            <m:sSup>
                              <m:sSupPr>
                                <m:ctrlPr>
                                  <a:rPr lang="pt-BR" sz="1100" i="1">
                                    <a:latin typeface="Cambria Math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∙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sup>
                            </m:s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nary>
                              <m:naryPr>
                                <m:chr m:val="∑"/>
                                <m:ctrlPr>
                                  <a:rPr lang="pt-BR" sz="1100" i="1">
                                    <a:latin typeface="Cambria Math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</m:sub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+5</m:t>
                                </m:r>
                              </m:sup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b</m:t>
                                </m:r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2</m:t>
                                </m:r>
                                <m:r>
                                  <m:rPr>
                                    <m:nor/>
                                  </m:rPr>
                                  <a:rPr lang="en-US" sz="1100" baseline="-25000" dirty="0"/>
                                  <m:t>i</m:t>
                                </m:r>
                                <m:sSup>
                                  <m:sSupPr>
                                    <m:ctrlPr>
                                      <a:rPr lang="pt-BR" sz="1100" i="1">
                                        <a:latin typeface="Cambria Math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US" sz="1100" dirty="0"/>
                                      <m:t>∙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pt-BR" sz="11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sup>
                                </m:sSup>
                              </m:e>
                            </m:nary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nary>
                              <m:naryPr>
                                <m:chr m:val="∑"/>
                                <m:ctrlPr>
                                  <a:rPr lang="pt-BR" sz="1100" i="1">
                                    <a:latin typeface="Cambria Math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</m:sub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+5</m:t>
                                </m:r>
                              </m:sup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b</m:t>
                                </m:r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3</m:t>
                                </m:r>
                                <m:r>
                                  <m:rPr>
                                    <m:nor/>
                                  </m:rPr>
                                  <a:rPr lang="en-US" sz="1100" baseline="-25000" dirty="0"/>
                                  <m:t>i</m:t>
                                </m:r>
                                <m:sSup>
                                  <m:sSupPr>
                                    <m:ctrlPr>
                                      <a:rPr lang="pt-BR" sz="1100" i="1">
                                        <a:latin typeface="Cambria Math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US" sz="1100" dirty="0"/>
                                      <m:t>∙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pt-BR" sz="11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sup>
                                </m:sSup>
                              </m:e>
                            </m:nary>
                          </m:e>
                        </m:nary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,8</m:t>
                        </m:r>
                      </m:e>
                    </m:d>
                  </m:oMath>
                </a14:m>
                <a:endParaRPr lang="en-US" sz="1100" dirty="0"/>
              </a:p>
              <a:p>
                <a:pPr>
                  <a:lnSpc>
                    <a:spcPct val="100000"/>
                  </a:lnSpc>
                </a:pPr>
                <a:r>
                  <a:rPr lang="en-US" sz="1400" dirty="0"/>
                  <a:t>For A4 </a:t>
                </a:r>
                <a:r>
                  <a:rPr lang="en-US" sz="1400" dirty="0" err="1">
                    <a:latin typeface="Symbol" panose="05050102010706020507" pitchFamily="18" charset="2"/>
                  </a:rPr>
                  <a:t>j</a:t>
                </a:r>
                <a:r>
                  <a:rPr lang="en-US" sz="1400" baseline="-25000" dirty="0" err="1"/>
                  <a:t>p</a:t>
                </a:r>
                <a:r>
                  <a:rPr lang="en-US" sz="1400" baseline="-25000" dirty="0"/>
                  <a:t> </a:t>
                </a:r>
                <a:endParaRPr lang="en-US" sz="1400" i="1" dirty="0">
                  <a:latin typeface="Cambria Math" panose="02040503050406030204" pitchFamily="18" charset="0"/>
                </a:endParaRPr>
              </a:p>
              <a:p>
                <a:pPr lvl="1">
                  <a:lnSpc>
                    <a:spcPct val="100000"/>
                  </a:lnSpc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sz="1100" i="1"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1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+5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1100" dirty="0"/>
                          <m:t>b</m:t>
                        </m:r>
                        <m:r>
                          <m:rPr>
                            <m:nor/>
                          </m:rPr>
                          <a:rPr lang="en-US" sz="1100" dirty="0"/>
                          <m:t>4</m:t>
                        </m:r>
                        <m:r>
                          <m:rPr>
                            <m:nor/>
                          </m:rPr>
                          <a:rPr lang="en-US" sz="1100" baseline="-25000" dirty="0"/>
                          <m:t>i</m:t>
                        </m:r>
                        <m:sSup>
                          <m:sSupPr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∙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</m:e>
                    </m:nary>
                    <m:r>
                      <a:rPr lang="pt-BR" sz="11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𝑚𝑜𝑑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(−</m:t>
                    </m:r>
                    <m:nary>
                      <m:naryPr>
                        <m:chr m:val="∑"/>
                        <m:ctrlPr>
                          <a:rPr lang="pt-BR" sz="1100" i="1"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1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+5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1100" dirty="0"/>
                          <m:t>b</m:t>
                        </m:r>
                        <m:r>
                          <m:rPr>
                            <m:nor/>
                          </m:rPr>
                          <a:rPr lang="en-US" sz="1100" dirty="0"/>
                          <m:t>1</m:t>
                        </m:r>
                        <m:r>
                          <m:rPr>
                            <m:nor/>
                          </m:rPr>
                          <a:rPr lang="en-US" sz="1100" baseline="-25000" dirty="0"/>
                          <m:t>i</m:t>
                        </m:r>
                        <m:sSup>
                          <m:sSupPr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∙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hr m:val="∑"/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</m:sub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+5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sz="1100" dirty="0"/>
                              <m:t>2</m:t>
                            </m:r>
                            <m:r>
                              <m:rPr>
                                <m:nor/>
                              </m:rPr>
                              <a:rPr lang="en-US" sz="1100" baseline="-25000" dirty="0"/>
                              <m:t>i</m:t>
                            </m:r>
                            <m:sSup>
                              <m:sSupPr>
                                <m:ctrlPr>
                                  <a:rPr lang="pt-BR" sz="1100" i="1">
                                    <a:latin typeface="Cambria Math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∙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sup>
                            </m:sSup>
                          </m:e>
                        </m:nary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hr m:val="∑"/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</m:sub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+5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sz="1100" dirty="0"/>
                              <m:t>3</m:t>
                            </m:r>
                            <m:r>
                              <m:rPr>
                                <m:nor/>
                              </m:rPr>
                              <a:rPr lang="en-US" sz="1100" baseline="-25000" dirty="0"/>
                              <m:t>i</m:t>
                            </m:r>
                            <m:sSup>
                              <m:sSupPr>
                                <m:ctrlPr>
                                  <a:rPr lang="pt-BR" sz="1100" i="1">
                                    <a:latin typeface="Cambria Math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∙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sup>
                            </m:sSup>
                          </m:e>
                        </m:nary>
                      </m:e>
                    </m:nary>
                    <m:r>
                      <a:rPr lang="en-US" sz="1100" i="1">
                        <a:latin typeface="Cambria Math" panose="02040503050406030204" pitchFamily="18" charset="0"/>
                      </a:rPr>
                      <m:t>,8)</m:t>
                    </m:r>
                  </m:oMath>
                </a14:m>
                <a:endParaRPr lang="en-US" sz="1100" dirty="0"/>
              </a:p>
              <a:p>
                <a:pPr lvl="2">
                  <a:lnSpc>
                    <a:spcPct val="100000"/>
                  </a:lnSpc>
                </a:pPr>
                <a:r>
                  <a:rPr lang="en-US" sz="900" dirty="0"/>
                  <a:t>for p=1,…,P-1</a:t>
                </a:r>
              </a:p>
              <a:p>
                <a:endParaRPr lang="en-US" sz="1400" dirty="0"/>
              </a:p>
            </p:txBody>
          </p:sp>
        </mc:Choice>
        <mc:Fallback xmlns="">
          <p:sp>
            <p:nvSpPr>
              <p:cNvPr id="2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307975" y="1879380"/>
                <a:ext cx="8836025" cy="4030662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220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774700"/>
            <a:ext cx="8524875" cy="323850"/>
          </a:xfrm>
        </p:spPr>
        <p:txBody>
          <a:bodyPr/>
          <a:lstStyle/>
          <a:p>
            <a:r>
              <a:rPr lang="en-US" dirty="0" smtClean="0"/>
              <a:t>The iterative process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75668" y="4199354"/>
            <a:ext cx="8451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initialization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03236" y="2457309"/>
            <a:ext cx="984565" cy="502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</a:t>
            </a:r>
            <a:r>
              <a:rPr lang="en-US" sz="1000" baseline="-25000" dirty="0"/>
              <a:t>1</a:t>
            </a:r>
            <a:r>
              <a:rPr lang="en-US" sz="1000" baseline="30000" dirty="0"/>
              <a:t>(0)</a:t>
            </a:r>
            <a:r>
              <a:rPr lang="en-US" sz="1000" dirty="0"/>
              <a:t> = </a:t>
            </a:r>
            <a:r>
              <a:rPr lang="en-US" sz="1000" dirty="0" err="1"/>
              <a:t>exp</a:t>
            </a:r>
            <a:r>
              <a:rPr lang="en-US" sz="1000" dirty="0"/>
              <a:t>(j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1</a:t>
            </a:r>
            <a:r>
              <a:rPr lang="en-US" sz="1000" dirty="0"/>
              <a:t>)</a:t>
            </a:r>
          </a:p>
          <a:p>
            <a:r>
              <a:rPr lang="en-US" sz="1000" dirty="0"/>
              <a:t>s</a:t>
            </a:r>
            <a:r>
              <a:rPr lang="en-US" sz="1000" baseline="-25000" dirty="0"/>
              <a:t>2</a:t>
            </a:r>
            <a:r>
              <a:rPr lang="en-US" sz="1000" baseline="30000" dirty="0"/>
              <a:t>(0)</a:t>
            </a:r>
            <a:r>
              <a:rPr lang="en-US" sz="1000" dirty="0"/>
              <a:t> = </a:t>
            </a:r>
            <a:r>
              <a:rPr lang="en-US" sz="1000" dirty="0" err="1"/>
              <a:t>exp</a:t>
            </a:r>
            <a:r>
              <a:rPr lang="en-US" sz="1000" dirty="0"/>
              <a:t>(j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2</a:t>
            </a:r>
            <a:r>
              <a:rPr lang="en-US" sz="1000" dirty="0"/>
              <a:t>)</a:t>
            </a:r>
            <a:endParaRPr lang="en-US" sz="1000" baseline="-25000" dirty="0"/>
          </a:p>
          <a:p>
            <a:endParaRPr lang="en-US" sz="1000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326162" y="4669261"/>
            <a:ext cx="750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Iteration 1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8331" y="1357873"/>
            <a:ext cx="2659629" cy="776499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803236" y="2866577"/>
            <a:ext cx="28841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</a:t>
            </a:r>
            <a:r>
              <a:rPr lang="en-US" sz="1000" baseline="-25000" dirty="0"/>
              <a:t>1</a:t>
            </a:r>
            <a:r>
              <a:rPr lang="en-US" sz="1000" baseline="30000" dirty="0"/>
              <a:t>(1)</a:t>
            </a:r>
            <a:r>
              <a:rPr lang="en-US" sz="1000" dirty="0"/>
              <a:t> = [  </a:t>
            </a:r>
            <a:r>
              <a:rPr lang="en-US" sz="1000" dirty="0" err="1"/>
              <a:t>exp</a:t>
            </a:r>
            <a:r>
              <a:rPr lang="en-US" sz="1000" dirty="0"/>
              <a:t>(   j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1          </a:t>
            </a:r>
            <a:r>
              <a:rPr lang="en-US" sz="1000" dirty="0"/>
              <a:t>)  ,      </a:t>
            </a:r>
            <a:r>
              <a:rPr lang="en-US" sz="1000" dirty="0" err="1"/>
              <a:t>exp</a:t>
            </a:r>
            <a:r>
              <a:rPr lang="en-US" sz="1000" dirty="0"/>
              <a:t>( j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2 </a:t>
            </a:r>
            <a:r>
              <a:rPr lang="en-US" sz="1000" dirty="0"/>
              <a:t>)               ]</a:t>
            </a:r>
          </a:p>
          <a:p>
            <a:r>
              <a:rPr lang="en-US" sz="1000" dirty="0"/>
              <a:t>s</a:t>
            </a:r>
            <a:r>
              <a:rPr lang="en-US" sz="1000" baseline="-25000" dirty="0"/>
              <a:t>2</a:t>
            </a:r>
            <a:r>
              <a:rPr lang="en-US" sz="1000" baseline="30000" dirty="0"/>
              <a:t>(1)</a:t>
            </a:r>
            <a:r>
              <a:rPr lang="en-US" sz="1000" dirty="0"/>
              <a:t> = [  </a:t>
            </a:r>
            <a:r>
              <a:rPr lang="en-US" sz="1000" dirty="0" err="1"/>
              <a:t>exp</a:t>
            </a:r>
            <a:r>
              <a:rPr lang="en-US" sz="1000" dirty="0"/>
              <a:t>( j(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1</a:t>
            </a:r>
            <a:r>
              <a:rPr lang="en-US" sz="1000" dirty="0"/>
              <a:t>+</a:t>
            </a:r>
            <a:r>
              <a:rPr lang="en-US" sz="1000" dirty="0">
                <a:latin typeface="Symbol" panose="05050102010706020507" pitchFamily="18" charset="2"/>
              </a:rPr>
              <a:t>f</a:t>
            </a:r>
            <a:r>
              <a:rPr lang="en-US" sz="1000" baseline="-25000" dirty="0"/>
              <a:t>1</a:t>
            </a:r>
            <a:r>
              <a:rPr lang="en-US" sz="1000" dirty="0"/>
              <a:t>) )  ,      </a:t>
            </a:r>
            <a:r>
              <a:rPr lang="en-US" sz="1000" dirty="0" err="1"/>
              <a:t>exp</a:t>
            </a:r>
            <a:r>
              <a:rPr lang="en-US" sz="1000" dirty="0"/>
              <a:t>( j(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2</a:t>
            </a:r>
            <a:r>
              <a:rPr lang="en-US" sz="1000" dirty="0"/>
              <a:t>+</a:t>
            </a:r>
            <a:r>
              <a:rPr lang="en-US" sz="1000" dirty="0">
                <a:latin typeface="Symbol" panose="05050102010706020507" pitchFamily="18" charset="2"/>
              </a:rPr>
              <a:t>f</a:t>
            </a:r>
            <a:r>
              <a:rPr lang="en-US" sz="1000" baseline="-25000" dirty="0"/>
              <a:t>1</a:t>
            </a:r>
            <a:r>
              <a:rPr lang="en-US" sz="1000" dirty="0"/>
              <a:t>+</a:t>
            </a:r>
            <a:r>
              <a:rPr lang="en-US" sz="1000" dirty="0">
                <a:latin typeface="Symbol" panose="05050102010706020507" pitchFamily="18" charset="2"/>
              </a:rPr>
              <a:t>p</a:t>
            </a:r>
            <a:r>
              <a:rPr lang="en-US" sz="1000" dirty="0"/>
              <a:t>) )   ]</a:t>
            </a:r>
            <a:endParaRPr lang="en-US" sz="1000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6064752" y="1559042"/>
            <a:ext cx="3028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Note:</a:t>
            </a:r>
            <a:r>
              <a:rPr lang="en-US" dirty="0">
                <a:latin typeface="Symbol" panose="05050102010706020507" pitchFamily="18" charset="2"/>
              </a:rPr>
              <a:t> -</a:t>
            </a:r>
            <a:r>
              <a:rPr lang="en-US" dirty="0" err="1">
                <a:latin typeface="Symbol" panose="05050102010706020507" pitchFamily="18" charset="2"/>
              </a:rPr>
              <a:t>j</a:t>
            </a:r>
            <a:r>
              <a:rPr lang="en-US" baseline="-25000" dirty="0" err="1"/>
              <a:t>p</a:t>
            </a:r>
            <a:r>
              <a:rPr lang="en-US" dirty="0"/>
              <a:t>= - </a:t>
            </a:r>
            <a:r>
              <a:rPr lang="en-US" dirty="0" err="1"/>
              <a:t>exp</a:t>
            </a:r>
            <a:r>
              <a:rPr lang="en-US" dirty="0"/>
              <a:t>(</a:t>
            </a:r>
            <a:r>
              <a:rPr lang="en-US" dirty="0" err="1"/>
              <a:t>j</a:t>
            </a:r>
            <a:r>
              <a:rPr lang="en-US" dirty="0" err="1">
                <a:latin typeface="Symbol" panose="05050102010706020507" pitchFamily="18" charset="2"/>
              </a:rPr>
              <a:t>f</a:t>
            </a:r>
            <a:r>
              <a:rPr lang="en-US" baseline="-25000" dirty="0" err="1"/>
              <a:t>p</a:t>
            </a:r>
            <a:r>
              <a:rPr lang="en-US" dirty="0"/>
              <a:t>) = </a:t>
            </a:r>
            <a:r>
              <a:rPr lang="en-US" dirty="0" err="1"/>
              <a:t>exp</a:t>
            </a:r>
            <a:r>
              <a:rPr lang="en-US" dirty="0"/>
              <a:t>( j(</a:t>
            </a:r>
            <a:r>
              <a:rPr lang="en-US" dirty="0" err="1">
                <a:latin typeface="Symbol" panose="05050102010706020507" pitchFamily="18" charset="2"/>
              </a:rPr>
              <a:t>f</a:t>
            </a:r>
            <a:r>
              <a:rPr lang="en-US" baseline="-25000" dirty="0" err="1"/>
              <a:t>p</a:t>
            </a:r>
            <a:r>
              <a:rPr lang="en-US" dirty="0" err="1"/>
              <a:t>+</a:t>
            </a:r>
            <a:r>
              <a:rPr lang="en-US" dirty="0" err="1">
                <a:latin typeface="Symbol" panose="05050102010706020507" pitchFamily="18" charset="2"/>
              </a:rPr>
              <a:t>p</a:t>
            </a:r>
            <a:r>
              <a:rPr lang="en-US" dirty="0">
                <a:latin typeface="Symbol" panose="05050102010706020507" pitchFamily="18" charset="2"/>
              </a:rPr>
              <a:t>) )</a:t>
            </a:r>
            <a:endParaRPr lang="en-US" baseline="-25000" dirty="0"/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26161" y="5103024"/>
            <a:ext cx="750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Iteration 2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287889"/>
              </p:ext>
            </p:extLst>
          </p:nvPr>
        </p:nvGraphicFramePr>
        <p:xfrm>
          <a:off x="1120770" y="4120043"/>
          <a:ext cx="7831206" cy="196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134">
                  <a:extLst>
                    <a:ext uri="{9D8B030D-6E8A-4147-A177-3AD203B41FA5}">
                      <a16:colId xmlns="" xmlns:a16="http://schemas.microsoft.com/office/drawing/2014/main" val="4284747154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447681432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2884776170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698721865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2590853282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2456351332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1965631893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2888835325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4091467261"/>
                    </a:ext>
                  </a:extLst>
                </a:gridCol>
              </a:tblGrid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(0)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73076938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(0)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91153741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(1)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65526173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(1)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45831744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76450990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91191889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(3)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47162564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(3)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66230962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26161" y="5621057"/>
            <a:ext cx="750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Iteration 3</a:t>
            </a:r>
          </a:p>
        </p:txBody>
      </p:sp>
      <p:sp>
        <p:nvSpPr>
          <p:cNvPr id="17" name="TextBox 16"/>
          <p:cNvSpPr txBox="1"/>
          <p:nvPr/>
        </p:nvSpPr>
        <p:spPr>
          <a:xfrm rot="5400000">
            <a:off x="584230" y="5985202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8" name="TextBox 17"/>
          <p:cNvSpPr txBox="1"/>
          <p:nvPr/>
        </p:nvSpPr>
        <p:spPr>
          <a:xfrm rot="5400000">
            <a:off x="4765722" y="524795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13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1154" y="1468949"/>
            <a:ext cx="2320822" cy="88626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677" y="1264432"/>
            <a:ext cx="5202936" cy="100533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36" y="2318423"/>
            <a:ext cx="3320708" cy="1497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6642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50913"/>
            <a:ext cx="8524875" cy="242887"/>
          </a:xfrm>
        </p:spPr>
        <p:txBody>
          <a:bodyPr/>
          <a:lstStyle/>
          <a:p>
            <a:r>
              <a:rPr lang="en-US" dirty="0" smtClean="0"/>
              <a:t>For A4 (using iteration 2 as an illustration)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0550" y="1583669"/>
            <a:ext cx="8451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initialization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1044" y="2053576"/>
            <a:ext cx="750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Iteration 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043" y="2487339"/>
            <a:ext cx="750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Iteration 2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226056"/>
              </p:ext>
            </p:extLst>
          </p:nvPr>
        </p:nvGraphicFramePr>
        <p:xfrm>
          <a:off x="1045652" y="1504358"/>
          <a:ext cx="7831206" cy="1508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134">
                  <a:extLst>
                    <a:ext uri="{9D8B030D-6E8A-4147-A177-3AD203B41FA5}">
                      <a16:colId xmlns="" xmlns:a16="http://schemas.microsoft.com/office/drawing/2014/main" val="4284747154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447681432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2884776170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698721865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2590853282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2456351332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1965631893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2888835325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4091467261"/>
                    </a:ext>
                  </a:extLst>
                </a:gridCol>
              </a:tblGrid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(0)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1_A4 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73076938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(0)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2_A4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91153741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(1)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1_A4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65526173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(1)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1_A4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45831744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1_A4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76450990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baseline="-25000" dirty="0" smtClean="0"/>
                        <a:t>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baseline="-25000" dirty="0" smtClean="0"/>
                        <a:t>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baseline="-25000" dirty="0" smtClean="0"/>
                        <a:t>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baseline="-25000" dirty="0" smtClean="0"/>
                        <a:t>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91191889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00550" y="3022982"/>
            <a:ext cx="11095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Re-notation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61707"/>
              </p:ext>
            </p:extLst>
          </p:nvPr>
        </p:nvGraphicFramePr>
        <p:xfrm>
          <a:off x="1045652" y="3302540"/>
          <a:ext cx="435067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134">
                  <a:extLst>
                    <a:ext uri="{9D8B030D-6E8A-4147-A177-3AD203B41FA5}">
                      <a16:colId xmlns="" xmlns:a16="http://schemas.microsoft.com/office/drawing/2014/main" val="3533811382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4227908881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1721829548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902313889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2224806714"/>
                    </a:ext>
                  </a:extLst>
                </a:gridCol>
              </a:tblGrid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11_A4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12_A4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13_A4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14_A4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9798020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21_A4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22_A4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23_A4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24_A4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41345280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200549" y="3800666"/>
            <a:ext cx="44710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Using the rule mentioned earlier, it can be rewritten as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246788"/>
              </p:ext>
            </p:extLst>
          </p:nvPr>
        </p:nvGraphicFramePr>
        <p:xfrm>
          <a:off x="1045652" y="4100807"/>
          <a:ext cx="4350670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134">
                  <a:extLst>
                    <a:ext uri="{9D8B030D-6E8A-4147-A177-3AD203B41FA5}">
                      <a16:colId xmlns="" xmlns:a16="http://schemas.microsoft.com/office/drawing/2014/main" val="3533811382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4227908881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1721829548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902313889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2224806714"/>
                    </a:ext>
                  </a:extLst>
                </a:gridCol>
              </a:tblGrid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/>
                        <a:t>11_A1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11_A2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11_A3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/>
                        <a:t>12_A1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12_A2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12_A3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/>
                        <a:t>13_A1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13_A2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13_A3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/>
                        <a:t>14_A1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14_A2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14_A3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9798020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baseline="-25000" dirty="0" smtClean="0"/>
                        <a:t>1_A1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21_A2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21_A3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/>
                        <a:t>22_A1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22_A2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22_A3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/>
                        <a:t>23_A1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23_A2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23_A3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/>
                        <a:t>24_A1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24_A2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24_A3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41345280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08610" y="5328623"/>
            <a:ext cx="66159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This relationship holds for all iterations. </a:t>
            </a:r>
            <a:r>
              <a:rPr lang="en-US" dirty="0">
                <a:sym typeface="Wingdings" panose="05000000000000000000" pitchFamily="2" charset="2"/>
              </a:rPr>
              <a:t> The final sequence A4 = A2 .* A3 ./ A1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263269" y="5201744"/>
            <a:ext cx="1548793" cy="564390"/>
          </a:xfrm>
          <a:prstGeom prst="ellipse">
            <a:avLst/>
          </a:prstGeom>
          <a:noFill/>
          <a:ln>
            <a:solidFill>
              <a:srgbClr val="FA8D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5467859" y="4157838"/>
            <a:ext cx="323357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Phase addition is equivalent to value multiplication.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67860" y="4359207"/>
            <a:ext cx="30973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Phase subtraction is equivalent to value division.</a:t>
            </a:r>
          </a:p>
        </p:txBody>
      </p:sp>
      <p:sp>
        <p:nvSpPr>
          <p:cNvPr id="24" name="Right Arrow 23"/>
          <p:cNvSpPr/>
          <p:nvPr/>
        </p:nvSpPr>
        <p:spPr>
          <a:xfrm rot="5400000">
            <a:off x="5801204" y="4772534"/>
            <a:ext cx="472918" cy="195309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5563383" y="3458520"/>
            <a:ext cx="25683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Apply similar notation for A1, A2 and A3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964532" y="4814493"/>
            <a:ext cx="2112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“.*” and “./” denote point-wise multiplication and division for each element in the array. In our case, it means frequency domain point-wise operation.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23101" y="5900949"/>
            <a:ext cx="8147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have just proven that the A4=A2.*A3./A1 is constructed with the same structure as A1, A2 and A3, and is therefore a </a:t>
            </a:r>
            <a:r>
              <a:rPr lang="en-US" dirty="0" err="1" smtClean="0"/>
              <a:t>Golay</a:t>
            </a:r>
            <a:r>
              <a:rPr lang="en-US" dirty="0" smtClean="0"/>
              <a:t> sequence with the same PAPR as others.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929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Rectangle 146"/>
          <p:cNvSpPr/>
          <p:nvPr/>
        </p:nvSpPr>
        <p:spPr>
          <a:xfrm>
            <a:off x="-275" y="3637078"/>
            <a:ext cx="2750973" cy="205505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/>
          <p:cNvSpPr/>
          <p:nvPr/>
        </p:nvSpPr>
        <p:spPr>
          <a:xfrm>
            <a:off x="4969705" y="3563338"/>
            <a:ext cx="4174295" cy="215467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01638" y="873443"/>
            <a:ext cx="8742362" cy="241300"/>
          </a:xfrm>
        </p:spPr>
        <p:txBody>
          <a:bodyPr/>
          <a:lstStyle/>
          <a:p>
            <a:r>
              <a:rPr lang="en-US" dirty="0" smtClean="0"/>
              <a:t>Illustration for Channel Estimation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442" y="1388473"/>
            <a:ext cx="6730090" cy="78702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985199" y="2235488"/>
            <a:ext cx="930309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19050" y="2282414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19050" y="2752105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2</a:t>
            </a:r>
          </a:p>
        </p:txBody>
      </p:sp>
      <p:sp>
        <p:nvSpPr>
          <p:cNvPr id="9" name="Rectangle 8"/>
          <p:cNvSpPr/>
          <p:nvPr/>
        </p:nvSpPr>
        <p:spPr>
          <a:xfrm>
            <a:off x="4168486" y="2235488"/>
            <a:ext cx="930310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A2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46373" y="2235488"/>
            <a:ext cx="935711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529659" y="2235488"/>
            <a:ext cx="935713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B2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985198" y="2711388"/>
            <a:ext cx="930310" cy="40162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A3=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A1.*(A3./A1)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168487" y="2711388"/>
            <a:ext cx="930309" cy="401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A4=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A2.*(A3./A1)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346372" y="2711388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B3= B1.*(B3./B1)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529660" y="2711388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B4= B2.*(B3./B1)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732221" y="27133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732221" y="2232416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915509" y="27133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915509" y="2232416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098797" y="27133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098797" y="2232415"/>
            <a:ext cx="252979" cy="40524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279384" y="27133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279384" y="2233809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-2170" y="4204023"/>
            <a:ext cx="10230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TX stream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-5233" y="5146033"/>
            <a:ext cx="10230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TX stream 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85051" y="3594422"/>
            <a:ext cx="434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RX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4580627" y="5297787"/>
            <a:ext cx="115003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981313" y="4342522"/>
            <a:ext cx="2249985" cy="842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1620827" y="5087264"/>
            <a:ext cx="869637" cy="394534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.*(A3./A1)</a:t>
            </a: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2495822" y="5297787"/>
            <a:ext cx="75244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1009055" y="5284532"/>
            <a:ext cx="607397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3325362" y="2916350"/>
            <a:ext cx="510074" cy="211494"/>
          </a:xfrm>
          <a:prstGeom prst="rect">
            <a:avLst/>
          </a:prstGeom>
          <a:solidFill>
            <a:srgbClr val="FA8DA2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4508007" y="2901522"/>
            <a:ext cx="510074" cy="211494"/>
          </a:xfrm>
          <a:prstGeom prst="rect">
            <a:avLst/>
          </a:prstGeom>
          <a:solidFill>
            <a:srgbClr val="FA8DA2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Arrow Connector 62"/>
          <p:cNvCxnSpPr>
            <a:stCxn id="60" idx="2"/>
            <a:endCxn id="53" idx="0"/>
          </p:cNvCxnSpPr>
          <p:nvPr/>
        </p:nvCxnSpPr>
        <p:spPr>
          <a:xfrm flipH="1">
            <a:off x="2055645" y="3127844"/>
            <a:ext cx="1524754" cy="1959420"/>
          </a:xfrm>
          <a:prstGeom prst="straightConnector1">
            <a:avLst/>
          </a:prstGeom>
          <a:ln>
            <a:solidFill>
              <a:srgbClr val="FFCC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endCxn id="53" idx="0"/>
          </p:cNvCxnSpPr>
          <p:nvPr/>
        </p:nvCxnSpPr>
        <p:spPr>
          <a:xfrm flipH="1">
            <a:off x="2055645" y="3118648"/>
            <a:ext cx="2489602" cy="1968617"/>
          </a:xfrm>
          <a:prstGeom prst="straightConnector1">
            <a:avLst/>
          </a:prstGeom>
          <a:ln>
            <a:solidFill>
              <a:srgbClr val="FFCC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49303" y="3123568"/>
            <a:ext cx="4087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Since this term is a fixed value within one repetition period, it can be viewed as part of the channel response. 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961476" y="4073859"/>
            <a:ext cx="8274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[A1, -A2 ]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878939" y="4963790"/>
            <a:ext cx="776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[A1, A2 ]</a:t>
            </a:r>
          </a:p>
        </p:txBody>
      </p:sp>
      <p:sp>
        <p:nvSpPr>
          <p:cNvPr id="93" name="Rectangle 92"/>
          <p:cNvSpPr/>
          <p:nvPr/>
        </p:nvSpPr>
        <p:spPr>
          <a:xfrm>
            <a:off x="5730658" y="4078406"/>
            <a:ext cx="927043" cy="142679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“Typical”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Channel Estimation</a:t>
            </a:r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6662537" y="4366098"/>
            <a:ext cx="160566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angle 97"/>
          <p:cNvSpPr/>
          <p:nvPr/>
        </p:nvSpPr>
        <p:spPr>
          <a:xfrm>
            <a:off x="7043721" y="4538928"/>
            <a:ext cx="869637" cy="256310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.*(A1./A3)</a:t>
            </a:r>
          </a:p>
        </p:txBody>
      </p:sp>
      <p:sp>
        <p:nvSpPr>
          <p:cNvPr id="99" name="Rectangle 98"/>
          <p:cNvSpPr/>
          <p:nvPr/>
        </p:nvSpPr>
        <p:spPr>
          <a:xfrm>
            <a:off x="7043721" y="5126268"/>
            <a:ext cx="869637" cy="256310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.*(A1./A3)</a:t>
            </a:r>
          </a:p>
        </p:txBody>
      </p:sp>
      <p:cxnSp>
        <p:nvCxnSpPr>
          <p:cNvPr id="101" name="Straight Arrow Connector 100"/>
          <p:cNvCxnSpPr/>
          <p:nvPr/>
        </p:nvCxnSpPr>
        <p:spPr>
          <a:xfrm flipV="1">
            <a:off x="6673438" y="4666655"/>
            <a:ext cx="359457" cy="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7918195" y="4666654"/>
            <a:ext cx="35001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8219466" y="4225063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Est{ h</a:t>
            </a:r>
            <a:r>
              <a:rPr lang="en-US" sz="1200" baseline="-25000" dirty="0"/>
              <a:t>11 </a:t>
            </a:r>
            <a:r>
              <a:rPr lang="en-US" sz="1200" dirty="0"/>
              <a:t>}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8219466" y="4517931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Est{ h</a:t>
            </a:r>
            <a:r>
              <a:rPr lang="en-US" sz="1200" baseline="-25000" dirty="0"/>
              <a:t>12 </a:t>
            </a:r>
            <a:r>
              <a:rPr lang="en-US" sz="1200" dirty="0"/>
              <a:t>}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8219466" y="4810266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Est{ h</a:t>
            </a:r>
            <a:r>
              <a:rPr lang="en-US" sz="1200" baseline="-25000" dirty="0"/>
              <a:t>21 </a:t>
            </a:r>
            <a:r>
              <a:rPr lang="en-US" sz="1200" dirty="0"/>
              <a:t>}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8219466" y="5115289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Est{ h</a:t>
            </a:r>
            <a:r>
              <a:rPr lang="en-US" sz="1200" baseline="-25000" dirty="0"/>
              <a:t>22 </a:t>
            </a:r>
            <a:r>
              <a:rPr lang="en-US" sz="1200" dirty="0"/>
              <a:t>}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5806091" y="3563338"/>
            <a:ext cx="776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[A1, A2 ]</a:t>
            </a:r>
          </a:p>
        </p:txBody>
      </p:sp>
      <p:cxnSp>
        <p:nvCxnSpPr>
          <p:cNvPr id="115" name="Straight Arrow Connector 114"/>
          <p:cNvCxnSpPr>
            <a:stCxn id="114" idx="2"/>
            <a:endCxn id="93" idx="0"/>
          </p:cNvCxnSpPr>
          <p:nvPr/>
        </p:nvCxnSpPr>
        <p:spPr>
          <a:xfrm>
            <a:off x="6194179" y="3840336"/>
            <a:ext cx="1" cy="23807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/>
          <p:nvPr/>
        </p:nvCxnSpPr>
        <p:spPr>
          <a:xfrm>
            <a:off x="6662537" y="4963789"/>
            <a:ext cx="160566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/>
          <p:nvPr/>
        </p:nvCxnSpPr>
        <p:spPr>
          <a:xfrm flipV="1">
            <a:off x="6673437" y="5253789"/>
            <a:ext cx="359457" cy="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>
            <a:off x="7931867" y="5256125"/>
            <a:ext cx="35001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/>
          <p:nvPr/>
        </p:nvCxnSpPr>
        <p:spPr>
          <a:xfrm>
            <a:off x="4570826" y="4363561"/>
            <a:ext cx="115003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157"/>
          <p:cNvSpPr txBox="1"/>
          <p:nvPr/>
        </p:nvSpPr>
        <p:spPr>
          <a:xfrm>
            <a:off x="5056605" y="3141540"/>
            <a:ext cx="4087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Since (A3./A1) is known, we can compensate for it after “typical” channel estimation block.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2176141" y="3680985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2485783" y="5017522"/>
            <a:ext cx="776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[A3, A4 ]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248266" y="4079411"/>
            <a:ext cx="1462560" cy="148884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333049" y="5297787"/>
            <a:ext cx="129299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3326779" y="4444461"/>
            <a:ext cx="1293019" cy="79632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321990" y="4424085"/>
            <a:ext cx="1238703" cy="7934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637878" y="4078407"/>
            <a:ext cx="385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baseline="-25000" dirty="0"/>
              <a:t>11</a:t>
            </a:r>
            <a:endParaRPr lang="en-US" sz="1200" dirty="0"/>
          </a:p>
        </p:txBody>
      </p:sp>
      <p:sp>
        <p:nvSpPr>
          <p:cNvPr id="42" name="TextBox 41"/>
          <p:cNvSpPr txBox="1"/>
          <p:nvPr/>
        </p:nvSpPr>
        <p:spPr>
          <a:xfrm>
            <a:off x="3970782" y="4427403"/>
            <a:ext cx="385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baseline="-25000" dirty="0"/>
              <a:t>12</a:t>
            </a:r>
            <a:endParaRPr lang="en-US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4030932" y="4928437"/>
            <a:ext cx="385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baseline="-25000" dirty="0"/>
              <a:t>21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3662577" y="5228544"/>
            <a:ext cx="385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baseline="-25000" dirty="0"/>
              <a:t>22</a:t>
            </a:r>
            <a:endParaRPr lang="en-US" sz="1200" dirty="0"/>
          </a:p>
        </p:txBody>
      </p:sp>
      <p:cxnSp>
        <p:nvCxnSpPr>
          <p:cNvPr id="132" name="Straight Arrow Connector 131"/>
          <p:cNvCxnSpPr/>
          <p:nvPr/>
        </p:nvCxnSpPr>
        <p:spPr>
          <a:xfrm>
            <a:off x="3323345" y="4355405"/>
            <a:ext cx="129299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15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840060" y="6081183"/>
            <a:ext cx="7455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Since A1 and A3 are 8PSK sequences, “.*(A3./A1)” and “.*(A1./A3)” are just </a:t>
            </a:r>
            <a:r>
              <a:rPr lang="en-US" dirty="0" smtClean="0">
                <a:solidFill>
                  <a:srgbClr val="0099FF"/>
                </a:solidFill>
              </a:rPr>
              <a:t>phase rotations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5925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42974"/>
            <a:ext cx="8831484" cy="712799"/>
          </a:xfrm>
        </p:spPr>
        <p:txBody>
          <a:bodyPr/>
          <a:lstStyle/>
          <a:p>
            <a:r>
              <a:rPr lang="en-US" sz="2800" dirty="0" smtClean="0"/>
              <a:t>Extension to larger spatial streams </a:t>
            </a:r>
            <a:r>
              <a:rPr lang="en-US" sz="2800" dirty="0" smtClean="0"/>
              <a:t>(e.g., N_STS=4 )</a:t>
            </a:r>
            <a:endParaRPr lang="en-US" sz="28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817688"/>
            <a:ext cx="7986532" cy="596900"/>
          </a:xfrm>
        </p:spPr>
        <p:txBody>
          <a:bodyPr/>
          <a:lstStyle/>
          <a:p>
            <a:r>
              <a:rPr lang="en-US" dirty="0" smtClean="0"/>
              <a:t>Easily extend to arbitrary number of spatial streams</a:t>
            </a:r>
          </a:p>
          <a:p>
            <a:r>
              <a:rPr lang="en-US" dirty="0" smtClean="0"/>
              <a:t>Needs ( </a:t>
            </a:r>
            <a:r>
              <a:rPr lang="en-US" dirty="0" smtClean="0"/>
              <a:t>2 * N</a:t>
            </a:r>
            <a:r>
              <a:rPr lang="en-US" baseline="-25000" dirty="0" smtClean="0"/>
              <a:t>HE_LTF</a:t>
            </a:r>
            <a:r>
              <a:rPr lang="en-US" dirty="0" smtClean="0"/>
              <a:t> - 1 ) secured sequences required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34372" y="3738454"/>
            <a:ext cx="930309" cy="401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68223" y="3785380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68223" y="4255071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2</a:t>
            </a:r>
          </a:p>
        </p:txBody>
      </p:sp>
      <p:sp>
        <p:nvSpPr>
          <p:cNvPr id="8" name="Rectangle 7"/>
          <p:cNvSpPr/>
          <p:nvPr/>
        </p:nvSpPr>
        <p:spPr>
          <a:xfrm>
            <a:off x="3617659" y="3738454"/>
            <a:ext cx="930310" cy="401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- A2</a:t>
            </a:r>
          </a:p>
        </p:txBody>
      </p:sp>
      <p:sp>
        <p:nvSpPr>
          <p:cNvPr id="9" name="Rectangle 8"/>
          <p:cNvSpPr/>
          <p:nvPr/>
        </p:nvSpPr>
        <p:spPr>
          <a:xfrm>
            <a:off x="4795546" y="3738454"/>
            <a:ext cx="935711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A3</a:t>
            </a:r>
          </a:p>
        </p:txBody>
      </p:sp>
      <p:sp>
        <p:nvSpPr>
          <p:cNvPr id="10" name="Rectangle 9"/>
          <p:cNvSpPr/>
          <p:nvPr/>
        </p:nvSpPr>
        <p:spPr>
          <a:xfrm>
            <a:off x="5978832" y="3738454"/>
            <a:ext cx="935713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A4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434371" y="4214354"/>
            <a:ext cx="930310" cy="401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A5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617660" y="4214354"/>
            <a:ext cx="930309" cy="401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A2.*A5./A1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95545" y="4214354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-A3.*A5./A1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978833" y="4214354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A4.*A5./A1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181394" y="421634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6" name="Rectangle 15"/>
          <p:cNvSpPr/>
          <p:nvPr/>
        </p:nvSpPr>
        <p:spPr>
          <a:xfrm>
            <a:off x="2181394" y="3735382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7" name="Rectangle 16"/>
          <p:cNvSpPr/>
          <p:nvPr/>
        </p:nvSpPr>
        <p:spPr>
          <a:xfrm>
            <a:off x="3364682" y="421634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8" name="Rectangle 17"/>
          <p:cNvSpPr/>
          <p:nvPr/>
        </p:nvSpPr>
        <p:spPr>
          <a:xfrm>
            <a:off x="3364682" y="3735382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9" name="Rectangle 18"/>
          <p:cNvSpPr/>
          <p:nvPr/>
        </p:nvSpPr>
        <p:spPr>
          <a:xfrm>
            <a:off x="4547970" y="421634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0" name="Rectangle 19"/>
          <p:cNvSpPr/>
          <p:nvPr/>
        </p:nvSpPr>
        <p:spPr>
          <a:xfrm>
            <a:off x="4547970" y="3737911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1" name="Rectangle 20"/>
          <p:cNvSpPr/>
          <p:nvPr/>
        </p:nvSpPr>
        <p:spPr>
          <a:xfrm>
            <a:off x="5728557" y="421634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2" name="Rectangle 21"/>
          <p:cNvSpPr/>
          <p:nvPr/>
        </p:nvSpPr>
        <p:spPr>
          <a:xfrm>
            <a:off x="5728557" y="3736775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3" name="Rectangle 22"/>
          <p:cNvSpPr/>
          <p:nvPr/>
        </p:nvSpPr>
        <p:spPr>
          <a:xfrm>
            <a:off x="2434372" y="4727834"/>
            <a:ext cx="930309" cy="401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A6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68223" y="4774760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68223" y="5244451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4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617659" y="4727834"/>
            <a:ext cx="930310" cy="401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A2.*A6./A1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795546" y="4727834"/>
            <a:ext cx="935711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A3.*A6./A1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978832" y="4727834"/>
            <a:ext cx="935713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-A4.*A6./A1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434371" y="5203734"/>
            <a:ext cx="930310" cy="401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-A7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617660" y="5203734"/>
            <a:ext cx="930309" cy="401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A2.*A7./A1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795545" y="5203734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A3.*A7./A1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978833" y="5203734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A4.*A7./A1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181394" y="520572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4" name="Rectangle 33"/>
          <p:cNvSpPr/>
          <p:nvPr/>
        </p:nvSpPr>
        <p:spPr>
          <a:xfrm>
            <a:off x="2181394" y="4724762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5" name="Rectangle 34"/>
          <p:cNvSpPr/>
          <p:nvPr/>
        </p:nvSpPr>
        <p:spPr>
          <a:xfrm>
            <a:off x="3364682" y="520572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6" name="Rectangle 35"/>
          <p:cNvSpPr/>
          <p:nvPr/>
        </p:nvSpPr>
        <p:spPr>
          <a:xfrm>
            <a:off x="3364682" y="4724762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7" name="Rectangle 36"/>
          <p:cNvSpPr/>
          <p:nvPr/>
        </p:nvSpPr>
        <p:spPr>
          <a:xfrm>
            <a:off x="4547970" y="520572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8" name="Rectangle 37"/>
          <p:cNvSpPr/>
          <p:nvPr/>
        </p:nvSpPr>
        <p:spPr>
          <a:xfrm>
            <a:off x="4547970" y="4727291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9" name="Rectangle 38"/>
          <p:cNvSpPr/>
          <p:nvPr/>
        </p:nvSpPr>
        <p:spPr>
          <a:xfrm>
            <a:off x="5728557" y="520572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40" name="Rectangle 39"/>
          <p:cNvSpPr/>
          <p:nvPr/>
        </p:nvSpPr>
        <p:spPr>
          <a:xfrm>
            <a:off x="5728557" y="4726155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16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1" name="Date Placeholder 40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1902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constructed in this manner is always invertible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58788" y="1675765"/>
            <a:ext cx="7772400" cy="571018"/>
          </a:xfrm>
        </p:spPr>
        <p:txBody>
          <a:bodyPr/>
          <a:lstStyle/>
          <a:p>
            <a:r>
              <a:rPr lang="en-US" dirty="0" smtClean="0"/>
              <a:t>It is a Hadamard matrix scaled by diagonal matrices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Sequence properties (e.g., orthogonality, PAPR etc., ) are </a:t>
            </a:r>
            <a:r>
              <a:rPr lang="en-US" dirty="0" smtClean="0"/>
              <a:t>retained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17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 Placeholder 1"/>
              <p:cNvSpPr txBox="1">
                <a:spLocks/>
              </p:cNvSpPr>
              <p:nvPr/>
            </p:nvSpPr>
            <p:spPr>
              <a:xfrm>
                <a:off x="300940" y="2884340"/>
                <a:ext cx="7054769" cy="111936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25" tIns="91425" rIns="91425" bIns="91425" anchor="t" anchorCtr="0"/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L="342900" marR="0" lvl="0" indent="-190500" algn="l" rtl="0" eaLnBrk="1" hangingPunct="1">
                  <a:lnSpc>
                    <a:spcPct val="100000"/>
                  </a:lnSpc>
                  <a:spcBef>
                    <a:spcPts val="48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2400" b="1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  <a:lvl2pPr marL="742950" marR="0" lvl="1" indent="-158750" algn="l" rtl="0" eaLnBrk="1" hangingPunct="1">
                  <a:lnSpc>
                    <a:spcPct val="100000"/>
                  </a:lnSpc>
                  <a:spcBef>
                    <a:spcPts val="40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–"/>
                  <a:defRPr sz="20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2pPr>
                <a:lvl3pPr marL="1085850" marR="0" lvl="2" indent="-120650" algn="l" rtl="0" eaLnBrk="1" hangingPunct="1">
                  <a:lnSpc>
                    <a:spcPct val="100000"/>
                  </a:lnSpc>
                  <a:spcBef>
                    <a:spcPts val="36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8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3pPr>
                <a:lvl4pPr marL="1428750" marR="0" lvl="3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–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4pPr>
                <a:lvl5pPr marL="1771650" marR="0" lvl="4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5pPr>
                <a:lvl6pPr marL="2228850" marR="0" lvl="5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6pPr>
                <a:lvl7pPr marL="2686050" marR="0" lvl="6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7pPr>
                <a:lvl8pPr marL="3143250" marR="0" lvl="7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8pPr>
                <a:lvl9pPr marL="3600450" marR="0" lvl="8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9pPr>
              </a:lstStyle>
              <a:p>
                <a:pPr marL="444500" indent="-342900"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2000" b="0" smtClean="0">
                    <a:latin typeface="Cambria Math" panose="02040503050406030204" pitchFamily="18" charset="0"/>
                  </a:rPr>
                  <a:t>N</a:t>
                </a:r>
                <a:r>
                  <a:rPr lang="en-US" sz="2000" b="0" baseline="-25000" smtClean="0">
                    <a:latin typeface="Cambria Math" panose="02040503050406030204" pitchFamily="18" charset="0"/>
                  </a:rPr>
                  <a:t>HE_LTF</a:t>
                </a:r>
                <a:r>
                  <a:rPr lang="en-US" sz="2000" b="0" smtClean="0">
                    <a:latin typeface="Cambria Math" panose="02040503050406030204" pitchFamily="18" charset="0"/>
                  </a:rPr>
                  <a:t> </a:t>
                </a:r>
                <a:r>
                  <a:rPr lang="en-US" sz="2000" b="0" dirty="0">
                    <a:latin typeface="Cambria Math" panose="02040503050406030204" pitchFamily="18" charset="0"/>
                  </a:rPr>
                  <a:t>= 2</a:t>
                </a: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a:rPr lang="en-US" sz="2000" b="0" i="1" dirty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𝑏𝑐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000" b="0" dirty="0"/>
              </a:p>
            </p:txBody>
          </p:sp>
        </mc:Choice>
        <mc:Fallback>
          <p:sp>
            <p:nvSpPr>
              <p:cNvPr id="7" name="Tex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40" y="2884340"/>
                <a:ext cx="7054769" cy="111936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Placeholder 1"/>
              <p:cNvSpPr txBox="1">
                <a:spLocks/>
              </p:cNvSpPr>
              <p:nvPr/>
            </p:nvSpPr>
            <p:spPr>
              <a:xfrm>
                <a:off x="300940" y="4088935"/>
                <a:ext cx="8843059" cy="219233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25" tIns="91425" rIns="91425" bIns="91425" anchor="t" anchorCtr="0"/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L="342900" marR="0" lvl="0" indent="-190500" algn="l" rtl="0" eaLnBrk="1" hangingPunct="1">
                  <a:lnSpc>
                    <a:spcPct val="100000"/>
                  </a:lnSpc>
                  <a:spcBef>
                    <a:spcPts val="48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2400" b="1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  <a:lvl2pPr marL="742950" marR="0" lvl="1" indent="-158750" algn="l" rtl="0" eaLnBrk="1" hangingPunct="1">
                  <a:lnSpc>
                    <a:spcPct val="100000"/>
                  </a:lnSpc>
                  <a:spcBef>
                    <a:spcPts val="40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–"/>
                  <a:defRPr sz="20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2pPr>
                <a:lvl3pPr marL="1085850" marR="0" lvl="2" indent="-120650" algn="l" rtl="0" eaLnBrk="1" hangingPunct="1">
                  <a:lnSpc>
                    <a:spcPct val="100000"/>
                  </a:lnSpc>
                  <a:spcBef>
                    <a:spcPts val="36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8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3pPr>
                <a:lvl4pPr marL="1428750" marR="0" lvl="3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–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4pPr>
                <a:lvl5pPr marL="1771650" marR="0" lvl="4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5pPr>
                <a:lvl6pPr marL="2228850" marR="0" lvl="5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6pPr>
                <a:lvl7pPr marL="2686050" marR="0" lvl="6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7pPr>
                <a:lvl8pPr marL="3143250" marR="0" lvl="7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8pPr>
                <a:lvl9pPr marL="3600450" marR="0" lvl="8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9pPr>
              </a:lstStyle>
              <a:p>
                <a:pPr marL="444500" indent="-342900"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2000" b="0" dirty="0">
                    <a:latin typeface="Cambria Math" panose="02040503050406030204" pitchFamily="18" charset="0"/>
                  </a:rPr>
                  <a:t>N</a:t>
                </a:r>
                <a:r>
                  <a:rPr lang="en-US" sz="2000" b="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2000" b="0" dirty="0">
                    <a:latin typeface="Cambria Math" panose="02040503050406030204" pitchFamily="18" charset="0"/>
                  </a:rPr>
                  <a:t> = 4</a:t>
                </a: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dirty="0">
                                    <a:latin typeface="Cambria Math" panose="02040503050406030204" pitchFamily="18" charset="0"/>
                                  </a:rPr>
                                  <m:t>ⅇ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𝑏𝑒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20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𝑐𝑒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𝑑𝑒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𝑏𝑓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𝑐𝑓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20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𝑑𝑓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𝑏𝑔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𝑐𝑔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𝑑𝑔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0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8" name="Tex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40" y="4088935"/>
                <a:ext cx="8843059" cy="21923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49620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053518"/>
            <a:ext cx="8524875" cy="322262"/>
          </a:xfrm>
        </p:spPr>
        <p:txBody>
          <a:bodyPr/>
          <a:lstStyle/>
          <a:p>
            <a:r>
              <a:rPr lang="en-US" dirty="0" smtClean="0"/>
              <a:t>Matrix constructed in this manner is always invertible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1746833"/>
                <a:ext cx="9144000" cy="3962400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1400" dirty="0" smtClean="0">
                    <a:latin typeface="Cambria Math" panose="02040503050406030204" pitchFamily="18" charset="0"/>
                  </a:rPr>
                  <a:t>N</a:t>
                </a:r>
                <a:r>
                  <a:rPr lang="en-US" sz="140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1400" dirty="0">
                    <a:latin typeface="Cambria Math" panose="02040503050406030204" pitchFamily="18" charset="0"/>
                  </a:rPr>
                  <a:t> = 6</a:t>
                </a: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60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6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𝑏𝑔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𝑐𝑔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𝑑𝑔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𝑒𝑔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𝑓𝑔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𝑏h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𝑐h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𝑑h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8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𝑒h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𝑓h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m:rPr>
                                    <m:sty m:val="p"/>
                                  </m:rPr>
                                  <a:rPr lang="en-US" sz="1600" dirty="0">
                                    <a:latin typeface="Cambria Math" panose="02040503050406030204" pitchFamily="18" charset="0"/>
                                  </a:rPr>
                                  <m:t>i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𝑏𝑖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𝑐𝑖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9</m:t>
                                        </m:r>
                                      </m:sup>
                                    </m:sSup>
                                    <m:box>
                                      <m:box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sz="16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600" i="1" dirty="0">
                                                <a:latin typeface="Cambria Math" panose="02040503050406030204" pitchFamily="18" charset="0"/>
                                              </a:rPr>
                                              <m:t>𝑑𝑖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6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𝑒𝑖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𝑓𝑖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𝑏𝑗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8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𝑐𝑗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12</m:t>
                                        </m:r>
                                      </m:sup>
                                    </m:sSup>
                                    <m:box>
                                      <m:box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sz="16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600" i="1" dirty="0">
                                                <a:latin typeface="Cambria Math" panose="02040503050406030204" pitchFamily="18" charset="0"/>
                                              </a:rPr>
                                              <m:t>𝑑𝑗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6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𝑒𝑗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20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𝑓𝑗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𝑏𝑘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𝑐𝑘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𝑑𝑘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20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𝑒𝑘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25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𝑓𝑘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600" i="1" dirty="0" smtClean="0">
                  <a:latin typeface="Cambria Math" panose="02040503050406030204" pitchFamily="18" charset="0"/>
                </a:endParaRP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6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num>
                                      <m:den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6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num>
                                      <m:den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num>
                                      <m:den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num>
                                      <m:den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num>
                                      <m:den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6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6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8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10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b="0" i="0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9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12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15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8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12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16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20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10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15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20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25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6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400" dirty="0"/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:r>
                  <a:rPr lang="en-US" sz="1400" dirty="0"/>
                  <a:t>where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2</m:t>
                        </m:r>
                        <m:f>
                          <m:fPr>
                            <m:type m:val="lin"/>
                            <m:ctrlPr>
                              <a:rPr lang="en-US" sz="1400" i="1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sup>
                    </m:sSup>
                  </m:oMath>
                </a14:m>
                <a:endParaRPr lang="en-US" sz="1400" dirty="0"/>
              </a:p>
            </p:txBody>
          </p:sp>
        </mc:Choice>
        <mc:Fallback xmlns="">
          <p:sp>
            <p:nvSpPr>
              <p:cNvPr id="5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1746833"/>
                <a:ext cx="9144000" cy="3962400"/>
              </a:xfrm>
              <a:blipFill>
                <a:blip r:embed="rId2"/>
                <a:stretch>
                  <a:fillRect b="-22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18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2688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053518"/>
            <a:ext cx="8524875" cy="322262"/>
          </a:xfrm>
        </p:spPr>
        <p:txBody>
          <a:bodyPr/>
          <a:lstStyle/>
          <a:p>
            <a:r>
              <a:rPr lang="en-US" dirty="0" smtClean="0"/>
              <a:t>Matrix constructed in this manner is always invertible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1723021"/>
                <a:ext cx="9144000" cy="4515071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1200" dirty="0" smtClean="0">
                    <a:latin typeface="Cambria Math" panose="02040503050406030204" pitchFamily="18" charset="0"/>
                  </a:rPr>
                  <a:t>N</a:t>
                </a:r>
                <a:r>
                  <a:rPr lang="en-US" sz="120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1200" dirty="0">
                    <a:latin typeface="Cambria Math" panose="02040503050406030204" pitchFamily="18" charset="0"/>
                  </a:rPr>
                  <a:t> = </a:t>
                </a:r>
                <a:r>
                  <a:rPr lang="en-US" sz="1200" dirty="0" smtClean="0">
                    <a:latin typeface="Cambria Math" panose="02040503050406030204" pitchFamily="18" charset="0"/>
                  </a:rPr>
                  <a:t>8</a:t>
                </a:r>
                <a:endParaRPr lang="en-US" sz="1200" dirty="0">
                  <a:latin typeface="Cambria Math" panose="02040503050406030204" pitchFamily="18" charset="0"/>
                </a:endParaRP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4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8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a:rPr lang="en-US" sz="1400" b="0" i="0" dirty="0" smtClean="0">
                                    <a:latin typeface="Cambria Math" panose="02040503050406030204" pitchFamily="18" charset="0"/>
                                  </a:rPr>
                                  <m:t>bn</m:t>
                                </m:r>
                                <m:r>
                                  <a:rPr lang="en-US" sz="1400" b="0" i="0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400" b="0" i="0" dirty="0" smtClean="0">
                                    <a:latin typeface="Cambria Math" panose="02040503050406030204" pitchFamily="18" charset="0"/>
                                  </a:rPr>
                                  <m:t>a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𝑐𝑛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𝑑𝑛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𝑒𝑛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𝑓𝑛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𝑔𝑛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h𝑛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400" i="1" dirty="0" smtClean="0">
                  <a:latin typeface="Cambria Math" panose="02040503050406030204" pitchFamily="18" charset="0"/>
                </a:endParaRP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8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4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8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0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4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8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1723021"/>
                <a:ext cx="9144000" cy="451507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19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80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highlights a potential problem with the present design of secure LTF sequence. In its present form, while in multi stream scenario, unintentional </a:t>
            </a:r>
            <a:r>
              <a:rPr lang="en-US" b="0" dirty="0" err="1" smtClean="0"/>
              <a:t>Beamforming</a:t>
            </a:r>
            <a:r>
              <a:rPr lang="en-US" b="0" dirty="0" smtClean="0"/>
              <a:t> (constructive and destructive addition of signal) could take place during the secure LTF transmission portion, </a:t>
            </a:r>
            <a:r>
              <a:rPr lang="en-US" b="0" dirty="0" smtClean="0"/>
              <a:t>which </a:t>
            </a:r>
            <a:r>
              <a:rPr lang="en-US" b="0" dirty="0" smtClean="0"/>
              <a:t>lead to dynamic range complications at the receiver. We propose a possible solution to mitigate the problem.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lang="en-US" sz="1200" b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3508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3071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3422650"/>
                <a:ext cx="7650163" cy="2192338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b="0" dirty="0" smtClean="0">
                    <a:latin typeface="Cambria Math" panose="02040503050406030204" pitchFamily="18" charset="0"/>
                  </a:rPr>
                  <a:t>N</a:t>
                </a:r>
                <a:r>
                  <a:rPr lang="en-US" b="0" baseline="-25000" dirty="0" smtClean="0">
                    <a:latin typeface="Cambria Math" panose="02040503050406030204" pitchFamily="18" charset="0"/>
                  </a:rPr>
                  <a:t>HE_LTF</a:t>
                </a:r>
                <a:r>
                  <a:rPr lang="en-US" b="0" dirty="0" smtClean="0">
                    <a:latin typeface="Cambria Math" panose="02040503050406030204" pitchFamily="18" charset="0"/>
                  </a:rPr>
                  <a:t> = 4</a:t>
                </a:r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dirty="0" smtClean="0">
                              <a:latin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dirty="0">
                                  <a:latin typeface="Cambria Math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4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b="0" i="1" dirty="0">
                                      <a:latin typeface="Cambria Math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e>
                                    <m: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e>
                                    <m: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b="0" i="0" dirty="0">
                                        <a:latin typeface="Cambria Math" panose="02040503050406030204" pitchFamily="18" charset="0"/>
                                      </a:rPr>
                                      <m:t>ⅇ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𝑒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r>
                                          <m:rPr>
                                            <m:brk m:alnAt="63"/>
                                          </m:r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𝑐𝑒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𝑑𝑒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𝑓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𝑐𝑓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r>
                                          <m:rPr>
                                            <m:brk m:alnAt="63"/>
                                          </m:r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𝑑𝑓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𝑔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𝑐𝑔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𝑑𝑔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b="0" i="0" dirty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dirty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𝑏𝑒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𝑏𝑓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𝑏𝑔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𝑐𝑒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𝑐𝑓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𝑐𝑔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𝑑𝑒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𝑑𝑓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𝑑𝑔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dirty="0"/>
              </a:p>
            </p:txBody>
          </p:sp>
        </mc:Choice>
        <mc:Fallback xmlns="">
          <p:sp>
            <p:nvSpPr>
              <p:cNvPr id="5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3422650"/>
                <a:ext cx="7650163" cy="2192338"/>
              </a:xfrm>
              <a:blipFill>
                <a:blip r:embed="rId2"/>
                <a:stretch>
                  <a:fillRect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38213"/>
            <a:ext cx="8524875" cy="322262"/>
          </a:xfrm>
        </p:spPr>
        <p:txBody>
          <a:bodyPr/>
          <a:lstStyle/>
          <a:p>
            <a:r>
              <a:rPr lang="en-US" dirty="0" smtClean="0"/>
              <a:t>Matrix constructed in this manner is always invertible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1701218"/>
                <a:ext cx="4997450" cy="1512887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2400" b="0" dirty="0" smtClean="0">
                    <a:latin typeface="Cambria Math" panose="02040503050406030204" pitchFamily="18" charset="0"/>
                  </a:rPr>
                  <a:t>N</a:t>
                </a:r>
                <a:r>
                  <a:rPr lang="en-US" sz="2400" b="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2400" b="0" dirty="0">
                    <a:latin typeface="Cambria Math" panose="02040503050406030204" pitchFamily="18" charset="0"/>
                  </a:rPr>
                  <a:t> = </a:t>
                </a:r>
                <a:r>
                  <a:rPr lang="en-US" sz="2400" b="0" dirty="0" smtClean="0">
                    <a:latin typeface="Cambria Math" panose="02040503050406030204" pitchFamily="18" charset="0"/>
                  </a:rPr>
                  <a:t>2</a:t>
                </a:r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dirty="0" smtClean="0">
                              <a:latin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400" b="0" i="1" dirty="0">
                                  <a:latin typeface="Cambria Math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400" b="0" i="1" dirty="0">
                                      <a:latin typeface="Cambria Math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</m:mr>
                                <m:mr>
                                  <m:e>
                                    <m:box>
                                      <m:boxPr>
                                        <m:ctrlPr>
                                          <a:rPr lang="en-US" sz="2400" b="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𝐶</m:t>
                                        </m:r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2400" b="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sz="2400" b="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2400" b="0" i="1" dirty="0">
                                                <a:latin typeface="Cambria Math" panose="02040503050406030204" pitchFamily="18" charset="0"/>
                                              </a:rPr>
                                              <m:t>𝑏𝑐</m:t>
                                            </m:r>
                                          </m:num>
                                          <m:den>
                                            <m:r>
                                              <a:rPr lang="en-US" sz="2400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2400" b="0" i="0" dirty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US" sz="2400" b="0" i="1" dirty="0" smtClean="0">
                              <a:latin typeface="Cambria Math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sz="2400" b="0" i="1" dirty="0" smtClean="0">
                                  <a:latin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box>
                      <m:d>
                        <m:dPr>
                          <m:begChr m:val="["/>
                          <m:endChr m:val="]"/>
                          <m:ctrlPr>
                            <a:rPr lang="en-US" sz="24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dirty="0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box>
                                  <m:boxPr>
                                    <m:ctrlPr>
                                      <a:rPr lang="en-US" sz="2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2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a:rPr lang="en-US" sz="2400" b="0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box>
                                      <m:boxPr>
                                        <m:ctrlPr>
                                          <a:rPr lang="en-US" sz="2400" b="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sz="2400" b="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2400" b="0" i="1" dirty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en-US" sz="2400" b="0" i="1" dirty="0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2400" b="0" i="1" dirty="0">
                                            <a:latin typeface="Cambria Math" panose="02040503050406030204" pitchFamily="18" charset="0"/>
                                          </a:rPr>
                                          <m:t>𝑏𝑐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b="0" dirty="0"/>
              </a:p>
            </p:txBody>
          </p:sp>
        </mc:Choice>
        <mc:Fallback xmlns="">
          <p:sp>
            <p:nvSpPr>
              <p:cNvPr id="2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1701218"/>
                <a:ext cx="4997450" cy="1512887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21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8750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053518"/>
            <a:ext cx="8524875" cy="322262"/>
          </a:xfrm>
        </p:spPr>
        <p:txBody>
          <a:bodyPr/>
          <a:lstStyle/>
          <a:p>
            <a:r>
              <a:rPr lang="en-US" dirty="0" smtClean="0"/>
              <a:t>Matrix constructed in this manner is always invertible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1893365"/>
                <a:ext cx="9144000" cy="3962400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1400" dirty="0">
                    <a:latin typeface="Cambria Math" panose="02040503050406030204" pitchFamily="18" charset="0"/>
                  </a:rPr>
                  <a:t>N</a:t>
                </a:r>
                <a:r>
                  <a:rPr lang="en-US" sz="140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1400" dirty="0">
                    <a:latin typeface="Cambria Math" panose="02040503050406030204" pitchFamily="18" charset="0"/>
                  </a:rPr>
                  <a:t> = 6</a:t>
                </a:r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dirty="0">
                              <a:latin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i="1" dirty="0">
                                  <a:latin typeface="Cambria Math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6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400" i="1" dirty="0">
                                      <a:latin typeface="Cambria Math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r>
                                          <m:rPr>
                                            <m:brk m:alnAt="63"/>
                                          </m:r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𝑏𝑔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𝑐𝑔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𝑑𝑔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𝑒𝑔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5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𝑓𝑔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𝑏h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𝑐h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6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𝑑h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8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𝑒h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10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𝑓h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1400" dirty="0">
                                        <a:latin typeface="Cambria Math" panose="02040503050406030204" pitchFamily="18" charset="0"/>
                                      </a:rPr>
                                      <m:t>i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𝑏𝑖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6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𝑐𝑖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9</m:t>
                                            </m:r>
                                          </m:sup>
                                        </m:sSup>
                                        <m:box>
                                          <m:box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boxPr>
                                          <m:e>
                                            <m:argPr>
                                              <m:argSz m:val="-1"/>
                                            </m:argPr>
                                            <m:f>
                                              <m:fPr>
                                                <m:ctrlPr>
                                                  <a:rPr lang="en-US" sz="1400" i="1" dirty="0">
                                                    <a:latin typeface="Cambria Math" charset="0"/>
                                                  </a:rPr>
                                                </m:ctrlPr>
                                              </m:fPr>
                                              <m:num>
                                                <m:r>
                                                  <a:rPr lang="en-US" sz="1400" i="1" dirty="0">
                                                    <a:latin typeface="Cambria Math" panose="02040503050406030204" pitchFamily="18" charset="0"/>
                                                  </a:rPr>
                                                  <m:t>𝑑𝑖</m:t>
                                                </m:r>
                                              </m:num>
                                              <m:den>
                                                <m:r>
                                                  <a:rPr lang="en-US" sz="1400" i="1" dirty="0">
                                                    <a:latin typeface="Cambria Math" panose="02040503050406030204" pitchFamily="18" charset="0"/>
                                                  </a:rPr>
                                                  <m:t>𝑎</m:t>
                                                </m:r>
                                              </m:den>
                                            </m:f>
                                          </m:e>
                                        </m:box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12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𝑒𝑖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15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𝑓𝑖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𝑏𝑗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8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𝑐𝑗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12</m:t>
                                            </m:r>
                                          </m:sup>
                                        </m:sSup>
                                        <m:box>
                                          <m:box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boxPr>
                                          <m:e>
                                            <m:argPr>
                                              <m:argSz m:val="-1"/>
                                            </m:argPr>
                                            <m:f>
                                              <m:fPr>
                                                <m:ctrlPr>
                                                  <a:rPr lang="en-US" sz="1400" i="1" dirty="0">
                                                    <a:latin typeface="Cambria Math" charset="0"/>
                                                  </a:rPr>
                                                </m:ctrlPr>
                                              </m:fPr>
                                              <m:num>
                                                <m:r>
                                                  <a:rPr lang="en-US" sz="1400" i="1" dirty="0">
                                                    <a:latin typeface="Cambria Math" panose="02040503050406030204" pitchFamily="18" charset="0"/>
                                                  </a:rPr>
                                                  <m:t>𝑑𝑗</m:t>
                                                </m:r>
                                              </m:num>
                                              <m:den>
                                                <m:r>
                                                  <a:rPr lang="en-US" sz="1400" i="1" dirty="0">
                                                    <a:latin typeface="Cambria Math" panose="02040503050406030204" pitchFamily="18" charset="0"/>
                                                  </a:rPr>
                                                  <m:t>𝑎</m:t>
                                                </m:r>
                                              </m:den>
                                            </m:f>
                                          </m:e>
                                        </m:box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16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𝑒𝑗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20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𝑓𝑗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5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𝑏𝑘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10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𝑐𝑘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15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𝑑𝑘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20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𝑒𝑘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25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𝑓𝑘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dirty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dirty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40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−3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−8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−3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−9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−8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−20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20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−25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400" dirty="0"/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:r>
                  <a:rPr lang="en-US" sz="1400" dirty="0"/>
                  <a:t>where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2</m:t>
                        </m:r>
                        <m:f>
                          <m:fPr>
                            <m:type m:val="lin"/>
                            <m:ctrlPr>
                              <a:rPr lang="en-US" sz="1400" i="1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sup>
                    </m:sSup>
                  </m:oMath>
                </a14:m>
                <a:endParaRPr lang="en-US" sz="1400" dirty="0"/>
              </a:p>
            </p:txBody>
          </p:sp>
        </mc:Choice>
        <mc:Fallback xmlns="">
          <p:sp>
            <p:nvSpPr>
              <p:cNvPr id="5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1893365"/>
                <a:ext cx="9144000" cy="39624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22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7314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053518"/>
            <a:ext cx="8524875" cy="322262"/>
          </a:xfrm>
        </p:spPr>
        <p:txBody>
          <a:bodyPr/>
          <a:lstStyle/>
          <a:p>
            <a:r>
              <a:rPr lang="en-US" dirty="0" smtClean="0"/>
              <a:t>Matrix constructed in this manner is always invertible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1746833"/>
                <a:ext cx="9144000" cy="4804438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1400" b="0" dirty="0" smtClean="0">
                    <a:latin typeface="Cambria Math" panose="02040503050406030204" pitchFamily="18" charset="0"/>
                  </a:rPr>
                  <a:t>N</a:t>
                </a:r>
                <a:r>
                  <a:rPr lang="en-US" sz="1400" b="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1400" b="0" dirty="0">
                    <a:latin typeface="Cambria Math" panose="02040503050406030204" pitchFamily="18" charset="0"/>
                  </a:rPr>
                  <a:t> = </a:t>
                </a:r>
                <a:r>
                  <a:rPr lang="en-US" sz="1400" b="0" dirty="0" smtClean="0">
                    <a:latin typeface="Cambria Math" panose="02040503050406030204" pitchFamily="18" charset="0"/>
                  </a:rPr>
                  <a:t>8</a:t>
                </a:r>
                <a:endParaRPr lang="en-US" sz="1400" b="0" dirty="0">
                  <a:latin typeface="Cambria Math" panose="02040503050406030204" pitchFamily="18" charset="0"/>
                </a:endParaRP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dirty="0" smtClean="0">
                              <a:latin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dirty="0">
                                  <a:latin typeface="Cambria Math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8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400" b="0" i="1" dirty="0">
                                      <a:latin typeface="Cambria Math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𝑏𝑛</m:t>
                                    </m:r>
                                    <m:r>
                                      <a:rPr lang="en-US" sz="1400" b="0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𝑐𝑛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𝑑𝑛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𝑒𝑛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𝑓𝑛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𝑔𝑛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h𝑛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b="0" dirty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US" sz="1400" b="0" i="1" dirty="0" smtClean="0">
                  <a:latin typeface="Cambria Math" panose="02040503050406030204" pitchFamily="18" charset="0"/>
                </a:endParaRP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dirty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1400" b="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4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8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dirty="0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400" b="0" i="1" dirty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400" b="0" i="1" dirty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400" b="0" dirty="0"/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:endParaRPr lang="en-US" sz="1400" b="0" dirty="0"/>
              </a:p>
            </p:txBody>
          </p:sp>
        </mc:Choice>
        <mc:Fallback xmlns="">
          <p:sp>
            <p:nvSpPr>
              <p:cNvPr id="5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1746833"/>
                <a:ext cx="9144000" cy="480443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23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9582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160463"/>
            <a:ext cx="8958805" cy="241300"/>
          </a:xfrm>
        </p:spPr>
        <p:txBody>
          <a:bodyPr/>
          <a:lstStyle/>
          <a:p>
            <a:r>
              <a:rPr lang="en-US" sz="2800" dirty="0" smtClean="0"/>
              <a:t>Math for Channel Estimation (using 2x2 as an example)</a:t>
            </a:r>
            <a:endParaRPr lang="en-US" sz="28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142874" y="2076812"/>
            <a:ext cx="8239125" cy="3663950"/>
          </a:xfrm>
        </p:spPr>
        <p:txBody>
          <a:bodyPr/>
          <a:lstStyle/>
          <a:p>
            <a:r>
              <a:rPr lang="en-US" sz="1800" dirty="0"/>
              <a:t>Assume the frequency domain value of the k</a:t>
            </a:r>
            <a:r>
              <a:rPr lang="en-US" sz="1800" baseline="30000" dirty="0"/>
              <a:t>th</a:t>
            </a:r>
            <a:r>
              <a:rPr lang="en-US" sz="1800" dirty="0"/>
              <a:t> tone for sequence A1, A2 and A3 are A1</a:t>
            </a:r>
            <a:r>
              <a:rPr lang="en-US" sz="1800" baseline="-20000" dirty="0"/>
              <a:t>k</a:t>
            </a:r>
            <a:r>
              <a:rPr lang="en-US" sz="1800" dirty="0"/>
              <a:t>, A2</a:t>
            </a:r>
            <a:r>
              <a:rPr lang="en-US" sz="1800" baseline="-20000" dirty="0"/>
              <a:t>k</a:t>
            </a:r>
            <a:r>
              <a:rPr lang="en-US" sz="1800" dirty="0"/>
              <a:t> and A3</a:t>
            </a:r>
            <a:r>
              <a:rPr lang="en-US" sz="1800" baseline="-20000" dirty="0"/>
              <a:t>k</a:t>
            </a:r>
            <a:r>
              <a:rPr lang="en-US" sz="1800" dirty="0"/>
              <a:t> respectively. Since A1</a:t>
            </a:r>
            <a:r>
              <a:rPr lang="en-US" sz="1800" baseline="-20000" dirty="0"/>
              <a:t>k</a:t>
            </a:r>
            <a:r>
              <a:rPr lang="en-US" sz="1800" dirty="0"/>
              <a:t> and A3</a:t>
            </a:r>
            <a:r>
              <a:rPr lang="en-US" sz="1800" baseline="-20000" dirty="0"/>
              <a:t>k</a:t>
            </a:r>
            <a:r>
              <a:rPr lang="en-US" sz="1800" dirty="0"/>
              <a:t> are 8PSK symbols, A1</a:t>
            </a:r>
            <a:r>
              <a:rPr lang="en-US" sz="1800" baseline="-20000" dirty="0"/>
              <a:t>k</a:t>
            </a:r>
            <a:r>
              <a:rPr lang="en-US" sz="1800" dirty="0"/>
              <a:t> and A3</a:t>
            </a:r>
            <a:r>
              <a:rPr lang="en-US" sz="1800" baseline="-20000" dirty="0"/>
              <a:t>k</a:t>
            </a:r>
            <a:r>
              <a:rPr lang="en-US" sz="1800" dirty="0"/>
              <a:t> can be written as </a:t>
            </a:r>
            <a:r>
              <a:rPr lang="en-US" sz="1800" dirty="0" err="1"/>
              <a:t>exp</a:t>
            </a:r>
            <a:r>
              <a:rPr lang="en-US" sz="1800" dirty="0"/>
              <a:t>( j * </a:t>
            </a:r>
            <a:r>
              <a:rPr lang="en-US" sz="1800" dirty="0">
                <a:latin typeface="Symbol" panose="05050102010706020507" pitchFamily="18" charset="2"/>
              </a:rPr>
              <a:t>q</a:t>
            </a:r>
            <a:r>
              <a:rPr lang="en-US" sz="1800" baseline="-20000" dirty="0"/>
              <a:t>A1k</a:t>
            </a:r>
            <a:r>
              <a:rPr lang="en-US" sz="1800" dirty="0"/>
              <a:t>) and </a:t>
            </a:r>
            <a:r>
              <a:rPr lang="en-US" sz="1800" dirty="0" err="1"/>
              <a:t>exp</a:t>
            </a:r>
            <a:r>
              <a:rPr lang="en-US" sz="1800" dirty="0"/>
              <a:t>( j * </a:t>
            </a:r>
            <a:r>
              <a:rPr lang="en-US" sz="1800" dirty="0">
                <a:latin typeface="Symbol" panose="05050102010706020507" pitchFamily="18" charset="2"/>
              </a:rPr>
              <a:t>q</a:t>
            </a:r>
            <a:r>
              <a:rPr lang="en-US" sz="1800" baseline="-20000" dirty="0"/>
              <a:t>A3k</a:t>
            </a:r>
            <a:r>
              <a:rPr lang="en-US" sz="1800" dirty="0"/>
              <a:t>) respectively. The </a:t>
            </a:r>
            <a:r>
              <a:rPr lang="en-US" sz="1800" dirty="0" err="1"/>
              <a:t>k_th</a:t>
            </a:r>
            <a:r>
              <a:rPr lang="en-US" sz="1800" dirty="0"/>
              <a:t> tone being send out through the two antennas:</a:t>
            </a:r>
          </a:p>
          <a:p>
            <a:pPr lvl="1"/>
            <a:r>
              <a:rPr lang="en-US" sz="1200" dirty="0"/>
              <a:t>Symbol:	 n	       n+1                           n+2                      n+3</a:t>
            </a:r>
          </a:p>
          <a:p>
            <a:pPr lvl="1"/>
            <a:r>
              <a:rPr lang="en-US" sz="1200" dirty="0"/>
              <a:t>TX Ant 0:	A1</a:t>
            </a:r>
            <a:r>
              <a:rPr lang="en-US" sz="1200" baseline="-20000" dirty="0"/>
              <a:t>k</a:t>
            </a:r>
            <a:r>
              <a:rPr lang="en-US" sz="1200" dirty="0"/>
              <a:t>                      -A2</a:t>
            </a:r>
            <a:r>
              <a:rPr lang="en-US" sz="1200" baseline="-20000" dirty="0"/>
              <a:t>k</a:t>
            </a:r>
            <a:r>
              <a:rPr lang="en-US" sz="1200" dirty="0"/>
              <a:t>                            B1</a:t>
            </a:r>
            <a:r>
              <a:rPr lang="en-US" sz="1200" baseline="-20000" dirty="0"/>
              <a:t>k</a:t>
            </a:r>
            <a:r>
              <a:rPr lang="en-US" sz="1200" dirty="0"/>
              <a:t>                     -B2</a:t>
            </a:r>
            <a:r>
              <a:rPr lang="en-US" sz="1200" baseline="-20000" dirty="0"/>
              <a:t>k</a:t>
            </a:r>
          </a:p>
          <a:p>
            <a:pPr lvl="1"/>
            <a:r>
              <a:rPr lang="en-US" sz="1200" dirty="0"/>
              <a:t>TX Ant 1:      A3</a:t>
            </a:r>
            <a:r>
              <a:rPr lang="en-US" sz="1200" baseline="-20000" dirty="0"/>
              <a:t>k</a:t>
            </a:r>
            <a:r>
              <a:rPr lang="en-US" sz="1200" dirty="0"/>
              <a:t>       A2</a:t>
            </a:r>
            <a:r>
              <a:rPr lang="en-US" sz="1200" baseline="-20000" dirty="0"/>
              <a:t>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       B3</a:t>
            </a:r>
            <a:r>
              <a:rPr lang="en-US" sz="1200" baseline="-20000" dirty="0"/>
              <a:t>k</a:t>
            </a:r>
            <a:r>
              <a:rPr lang="en-US" sz="1200" dirty="0"/>
              <a:t>        B2</a:t>
            </a:r>
            <a:r>
              <a:rPr lang="en-US" sz="1200" baseline="-20000" dirty="0"/>
              <a:t>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B3k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B1k</a:t>
            </a:r>
            <a:r>
              <a:rPr lang="en-US" sz="1200" dirty="0"/>
              <a:t>) </a:t>
            </a:r>
          </a:p>
          <a:p>
            <a:r>
              <a:rPr lang="en-US" sz="1600" dirty="0"/>
              <a:t>We can rewrite them as (only show symbol n and n+1)</a:t>
            </a:r>
          </a:p>
          <a:p>
            <a:pPr lvl="1"/>
            <a:r>
              <a:rPr lang="en-US" sz="1200" dirty="0"/>
              <a:t>Symbol:	               n	                                       n+1                           </a:t>
            </a:r>
          </a:p>
          <a:p>
            <a:pPr lvl="1"/>
            <a:r>
              <a:rPr lang="en-US" sz="1200" dirty="0"/>
              <a:t>TX Ant 0:	              A1</a:t>
            </a:r>
            <a:r>
              <a:rPr lang="en-US" sz="1200" baseline="-20000" dirty="0"/>
              <a:t>k</a:t>
            </a:r>
            <a:r>
              <a:rPr lang="en-US" sz="1200" dirty="0"/>
              <a:t>                                        -A2</a:t>
            </a:r>
            <a:r>
              <a:rPr lang="en-US" sz="1200" baseline="-20000" dirty="0"/>
              <a:t>k</a:t>
            </a:r>
          </a:p>
          <a:p>
            <a:pPr lvl="1"/>
            <a:r>
              <a:rPr lang="en-US" sz="1200" dirty="0"/>
              <a:t>TX Ant 1:  A1</a:t>
            </a:r>
            <a:r>
              <a:rPr lang="en-US" sz="1200" baseline="-20000" dirty="0"/>
              <a:t>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       A2</a:t>
            </a:r>
            <a:r>
              <a:rPr lang="en-US" sz="1200" baseline="-20000" dirty="0"/>
              <a:t>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24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8073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75236" y="1017366"/>
            <a:ext cx="9068764" cy="242888"/>
          </a:xfrm>
        </p:spPr>
        <p:txBody>
          <a:bodyPr/>
          <a:lstStyle/>
          <a:p>
            <a:r>
              <a:rPr lang="en-US" sz="2800" dirty="0" smtClean="0"/>
              <a:t>Math for Channel Estimation (using 2x2 as an example)</a:t>
            </a:r>
            <a:endParaRPr lang="en-US" sz="28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75236" y="1880564"/>
            <a:ext cx="8239125" cy="4186238"/>
          </a:xfrm>
        </p:spPr>
        <p:txBody>
          <a:bodyPr/>
          <a:lstStyle/>
          <a:p>
            <a:r>
              <a:rPr lang="en-US" sz="1600" dirty="0"/>
              <a:t>If the channel matrix for k</a:t>
            </a:r>
            <a:r>
              <a:rPr lang="en-US" sz="1600" baseline="30000" dirty="0"/>
              <a:t>th</a:t>
            </a:r>
            <a:r>
              <a:rPr lang="en-US" sz="1600" dirty="0"/>
              <a:t> tone is </a:t>
            </a:r>
            <a:r>
              <a:rPr lang="en-US" sz="1600" dirty="0" err="1"/>
              <a:t>H</a:t>
            </a:r>
            <a:r>
              <a:rPr lang="en-US" sz="1600" baseline="-25000" dirty="0" err="1"/>
              <a:t>k</a:t>
            </a:r>
            <a:r>
              <a:rPr lang="en-US" sz="1600" dirty="0"/>
              <a:t>=[ h</a:t>
            </a:r>
            <a:r>
              <a:rPr lang="en-US" sz="1600" baseline="-25000" dirty="0"/>
              <a:t>11_k</a:t>
            </a:r>
            <a:r>
              <a:rPr lang="en-US" sz="1600" dirty="0"/>
              <a:t> h</a:t>
            </a:r>
            <a:r>
              <a:rPr lang="en-US" sz="1600" baseline="-25000" dirty="0"/>
              <a:t>12_k</a:t>
            </a:r>
            <a:r>
              <a:rPr lang="en-US" sz="1600" dirty="0"/>
              <a:t> ; h</a:t>
            </a:r>
            <a:r>
              <a:rPr lang="en-US" sz="1600" baseline="-25000" dirty="0"/>
              <a:t>21_k</a:t>
            </a:r>
            <a:r>
              <a:rPr lang="en-US" sz="1600" dirty="0"/>
              <a:t> h</a:t>
            </a:r>
            <a:r>
              <a:rPr lang="en-US" sz="1600" baseline="-25000" dirty="0"/>
              <a:t>22_k</a:t>
            </a:r>
            <a:r>
              <a:rPr lang="en-US" sz="1600" dirty="0"/>
              <a:t> ], then at the receiver for symbol n and n+1, we get (ignoring noise):</a:t>
            </a:r>
          </a:p>
          <a:p>
            <a:pPr lvl="1"/>
            <a:r>
              <a:rPr lang="en-US" sz="1200" dirty="0"/>
              <a:t>RX Ant 0:   </a:t>
            </a:r>
          </a:p>
          <a:p>
            <a:pPr lvl="2"/>
            <a:r>
              <a:rPr lang="en-US" sz="1000" dirty="0"/>
              <a:t>y1[n]     = h</a:t>
            </a:r>
            <a:r>
              <a:rPr lang="en-US" sz="1000" baseline="-25000" dirty="0"/>
              <a:t>11_k</a:t>
            </a:r>
            <a:r>
              <a:rPr lang="en-US" sz="1000" dirty="0"/>
              <a:t>*   A1</a:t>
            </a:r>
            <a:r>
              <a:rPr lang="en-US" sz="1000" baseline="-20000" dirty="0"/>
              <a:t>k</a:t>
            </a:r>
            <a:r>
              <a:rPr lang="en-US" sz="1000" dirty="0"/>
              <a:t>   + h</a:t>
            </a:r>
            <a:r>
              <a:rPr lang="en-US" sz="1000" baseline="-25000" dirty="0"/>
              <a:t>12_k</a:t>
            </a:r>
            <a:r>
              <a:rPr lang="en-US" sz="1000" dirty="0"/>
              <a:t>* A1</a:t>
            </a:r>
            <a:r>
              <a:rPr lang="en-US" sz="1000" baseline="-20000" dirty="0"/>
              <a:t>k</a:t>
            </a:r>
            <a:r>
              <a:rPr lang="en-US" sz="1000" dirty="0"/>
              <a:t>*</a:t>
            </a:r>
            <a:r>
              <a:rPr lang="en-US" sz="1000" dirty="0" err="1"/>
              <a:t>exp</a:t>
            </a:r>
            <a:r>
              <a:rPr lang="en-US" sz="1000" dirty="0"/>
              <a:t>( 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A3k</a:t>
            </a:r>
            <a:r>
              <a:rPr lang="en-US" sz="1000" dirty="0"/>
              <a:t>)*</a:t>
            </a:r>
            <a:r>
              <a:rPr lang="en-US" sz="1000" dirty="0" err="1"/>
              <a:t>exp</a:t>
            </a:r>
            <a:r>
              <a:rPr lang="en-US" sz="1000" dirty="0"/>
              <a:t>( -j*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A1k</a:t>
            </a:r>
            <a:r>
              <a:rPr lang="en-US" sz="1000" dirty="0"/>
              <a:t>)        </a:t>
            </a:r>
          </a:p>
          <a:p>
            <a:pPr lvl="2"/>
            <a:r>
              <a:rPr lang="en-US" sz="1000" dirty="0"/>
              <a:t>y1[n+1] = h</a:t>
            </a:r>
            <a:r>
              <a:rPr lang="en-US" sz="1000" baseline="-25000" dirty="0"/>
              <a:t>11_k</a:t>
            </a:r>
            <a:r>
              <a:rPr lang="en-US" sz="1000" dirty="0"/>
              <a:t>* (-A2</a:t>
            </a:r>
            <a:r>
              <a:rPr lang="en-US" sz="1000" baseline="-20000" dirty="0"/>
              <a:t>k</a:t>
            </a:r>
            <a:r>
              <a:rPr lang="en-US" sz="1000" dirty="0"/>
              <a:t> )+ h</a:t>
            </a:r>
            <a:r>
              <a:rPr lang="en-US" sz="1000" baseline="-25000" dirty="0"/>
              <a:t>12_k</a:t>
            </a:r>
            <a:r>
              <a:rPr lang="en-US" sz="1000" dirty="0"/>
              <a:t>* A2</a:t>
            </a:r>
            <a:r>
              <a:rPr lang="en-US" sz="1000" baseline="-20000" dirty="0"/>
              <a:t>k</a:t>
            </a:r>
            <a:r>
              <a:rPr lang="en-US" sz="1000" dirty="0"/>
              <a:t>*</a:t>
            </a:r>
            <a:r>
              <a:rPr lang="en-US" sz="1000" dirty="0" err="1"/>
              <a:t>exp</a:t>
            </a:r>
            <a:r>
              <a:rPr lang="en-US" sz="1000" dirty="0"/>
              <a:t>( 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A3k</a:t>
            </a:r>
            <a:r>
              <a:rPr lang="en-US" sz="1000" dirty="0"/>
              <a:t>)*</a:t>
            </a:r>
            <a:r>
              <a:rPr lang="en-US" sz="1000" dirty="0" err="1"/>
              <a:t>exp</a:t>
            </a:r>
            <a:r>
              <a:rPr lang="en-US" sz="1000" dirty="0"/>
              <a:t>( -j*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A1k</a:t>
            </a:r>
            <a:r>
              <a:rPr lang="en-US" sz="1000" dirty="0"/>
              <a:t>) </a:t>
            </a:r>
          </a:p>
          <a:p>
            <a:pPr lvl="1"/>
            <a:r>
              <a:rPr lang="en-US" sz="1200" dirty="0"/>
              <a:t>RX Ant 1:   </a:t>
            </a:r>
          </a:p>
          <a:p>
            <a:pPr lvl="2"/>
            <a:r>
              <a:rPr lang="en-US" sz="1000" dirty="0"/>
              <a:t>y2[n]     = h</a:t>
            </a:r>
            <a:r>
              <a:rPr lang="en-US" sz="1000" baseline="-25000" dirty="0"/>
              <a:t>21_k</a:t>
            </a:r>
            <a:r>
              <a:rPr lang="en-US" sz="1000" dirty="0"/>
              <a:t>*   A1</a:t>
            </a:r>
            <a:r>
              <a:rPr lang="en-US" sz="1000" baseline="-20000" dirty="0"/>
              <a:t>k</a:t>
            </a:r>
            <a:r>
              <a:rPr lang="en-US" sz="1000" dirty="0"/>
              <a:t>   + h</a:t>
            </a:r>
            <a:r>
              <a:rPr lang="en-US" sz="1000" baseline="-25000" dirty="0"/>
              <a:t>22_k</a:t>
            </a:r>
            <a:r>
              <a:rPr lang="en-US" sz="1000" dirty="0"/>
              <a:t>* A1</a:t>
            </a:r>
            <a:r>
              <a:rPr lang="en-US" sz="1000" baseline="-20000" dirty="0"/>
              <a:t>k</a:t>
            </a:r>
            <a:r>
              <a:rPr lang="en-US" sz="1000" dirty="0"/>
              <a:t>*</a:t>
            </a:r>
            <a:r>
              <a:rPr lang="en-US" sz="1000" dirty="0" err="1"/>
              <a:t>exp</a:t>
            </a:r>
            <a:r>
              <a:rPr lang="en-US" sz="1000" dirty="0"/>
              <a:t>( 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A3k</a:t>
            </a:r>
            <a:r>
              <a:rPr lang="en-US" sz="1000" dirty="0"/>
              <a:t>)*</a:t>
            </a:r>
            <a:r>
              <a:rPr lang="en-US" sz="1000" dirty="0" err="1"/>
              <a:t>exp</a:t>
            </a:r>
            <a:r>
              <a:rPr lang="en-US" sz="1000" dirty="0"/>
              <a:t>( -j*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A1k</a:t>
            </a:r>
            <a:r>
              <a:rPr lang="en-US" sz="1000" dirty="0"/>
              <a:t>)     </a:t>
            </a:r>
          </a:p>
          <a:p>
            <a:pPr lvl="2"/>
            <a:r>
              <a:rPr lang="en-US" sz="1000" dirty="0"/>
              <a:t>y2[n+1] = h</a:t>
            </a:r>
            <a:r>
              <a:rPr lang="en-US" sz="1000" baseline="-25000" dirty="0"/>
              <a:t>21_k</a:t>
            </a:r>
            <a:r>
              <a:rPr lang="en-US" sz="1000" dirty="0"/>
              <a:t>* (-A2</a:t>
            </a:r>
            <a:r>
              <a:rPr lang="en-US" sz="1000" baseline="-20000" dirty="0"/>
              <a:t>k</a:t>
            </a:r>
            <a:r>
              <a:rPr lang="en-US" sz="1000" dirty="0"/>
              <a:t> )+ h</a:t>
            </a:r>
            <a:r>
              <a:rPr lang="en-US" sz="1000" baseline="-25000" dirty="0"/>
              <a:t>22_k</a:t>
            </a:r>
            <a:r>
              <a:rPr lang="en-US" sz="1000" dirty="0"/>
              <a:t>* A2</a:t>
            </a:r>
            <a:r>
              <a:rPr lang="en-US" sz="1000" baseline="-20000" dirty="0"/>
              <a:t>k</a:t>
            </a:r>
            <a:r>
              <a:rPr lang="en-US" sz="1000" dirty="0"/>
              <a:t>*</a:t>
            </a:r>
            <a:r>
              <a:rPr lang="en-US" sz="1000" dirty="0" err="1"/>
              <a:t>exp</a:t>
            </a:r>
            <a:r>
              <a:rPr lang="en-US" sz="1000" dirty="0"/>
              <a:t>( 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A3k</a:t>
            </a:r>
            <a:r>
              <a:rPr lang="en-US" sz="1000" dirty="0"/>
              <a:t>)*</a:t>
            </a:r>
            <a:r>
              <a:rPr lang="en-US" sz="1000" dirty="0" err="1"/>
              <a:t>exp</a:t>
            </a:r>
            <a:r>
              <a:rPr lang="en-US" sz="1000" dirty="0"/>
              <a:t>( -j*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A1k</a:t>
            </a:r>
            <a:r>
              <a:rPr lang="en-US" sz="1000" dirty="0"/>
              <a:t>) </a:t>
            </a:r>
          </a:p>
          <a:p>
            <a:r>
              <a:rPr lang="en-US" sz="1500" dirty="0"/>
              <a:t>We can write</a:t>
            </a:r>
          </a:p>
          <a:p>
            <a:pPr lvl="1"/>
            <a:r>
              <a:rPr lang="en-US" sz="1200" dirty="0"/>
              <a:t>H</a:t>
            </a:r>
            <a:r>
              <a:rPr lang="en-US" sz="1200" baseline="-25000" dirty="0"/>
              <a:t>12_k</a:t>
            </a:r>
            <a:r>
              <a:rPr lang="en-US" sz="1200" dirty="0"/>
              <a:t>’ = h</a:t>
            </a:r>
            <a:r>
              <a:rPr lang="en-US" sz="1200" baseline="-25000" dirty="0"/>
              <a:t>12_k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 </a:t>
            </a:r>
          </a:p>
          <a:p>
            <a:pPr lvl="1"/>
            <a:r>
              <a:rPr lang="en-US" sz="1200" dirty="0"/>
              <a:t>H</a:t>
            </a:r>
            <a:r>
              <a:rPr lang="en-US" sz="1200" baseline="-25000" dirty="0"/>
              <a:t>22_k</a:t>
            </a:r>
            <a:r>
              <a:rPr lang="en-US" sz="1200" dirty="0"/>
              <a:t>’ = h</a:t>
            </a:r>
            <a:r>
              <a:rPr lang="en-US" sz="1200" baseline="-25000" dirty="0"/>
              <a:t>22_k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 </a:t>
            </a:r>
          </a:p>
          <a:p>
            <a:r>
              <a:rPr lang="en-US" sz="1500" dirty="0"/>
              <a:t>Substituting these into the equations, we get</a:t>
            </a:r>
          </a:p>
          <a:p>
            <a:pPr lvl="1"/>
            <a:r>
              <a:rPr lang="en-US" sz="1200" dirty="0"/>
              <a:t>RX Ant 0:   </a:t>
            </a:r>
          </a:p>
          <a:p>
            <a:pPr lvl="2"/>
            <a:r>
              <a:rPr lang="en-US" sz="1000" dirty="0"/>
              <a:t>y1[n]     = h</a:t>
            </a:r>
            <a:r>
              <a:rPr lang="en-US" sz="1000" baseline="-25000" dirty="0"/>
              <a:t>11_k</a:t>
            </a:r>
            <a:r>
              <a:rPr lang="en-US" sz="1000" dirty="0"/>
              <a:t>*    A1</a:t>
            </a:r>
            <a:r>
              <a:rPr lang="en-US" sz="1000" baseline="-20000" dirty="0"/>
              <a:t>k</a:t>
            </a:r>
            <a:r>
              <a:rPr lang="en-US" sz="1000" dirty="0"/>
              <a:t>  + h</a:t>
            </a:r>
            <a:r>
              <a:rPr lang="en-US" sz="1000" baseline="-25000" dirty="0"/>
              <a:t>12_k</a:t>
            </a:r>
            <a:r>
              <a:rPr lang="en-US" sz="1000" dirty="0"/>
              <a:t>’ * A1</a:t>
            </a:r>
            <a:r>
              <a:rPr lang="en-US" sz="1000" baseline="-20000" dirty="0"/>
              <a:t>k</a:t>
            </a:r>
            <a:r>
              <a:rPr lang="en-US" sz="1000" dirty="0"/>
              <a:t>             </a:t>
            </a:r>
          </a:p>
          <a:p>
            <a:pPr lvl="2"/>
            <a:r>
              <a:rPr lang="en-US" sz="1000" dirty="0"/>
              <a:t>y1[n+1] = h</a:t>
            </a:r>
            <a:r>
              <a:rPr lang="en-US" sz="1000" baseline="-25000" dirty="0"/>
              <a:t>11_k</a:t>
            </a:r>
            <a:r>
              <a:rPr lang="en-US" sz="1000" dirty="0"/>
              <a:t>* (-A2</a:t>
            </a:r>
            <a:r>
              <a:rPr lang="en-US" sz="1000" baseline="-20000" dirty="0"/>
              <a:t>k</a:t>
            </a:r>
            <a:r>
              <a:rPr lang="en-US" sz="1000" dirty="0"/>
              <a:t> )+ h</a:t>
            </a:r>
            <a:r>
              <a:rPr lang="en-US" sz="1000" baseline="-25000" dirty="0"/>
              <a:t>12_k</a:t>
            </a:r>
            <a:r>
              <a:rPr lang="en-US" sz="1000" dirty="0"/>
              <a:t>’ * A2</a:t>
            </a:r>
            <a:r>
              <a:rPr lang="en-US" sz="1000" baseline="-20000" dirty="0"/>
              <a:t>k</a:t>
            </a:r>
            <a:endParaRPr lang="en-US" sz="1000" dirty="0"/>
          </a:p>
          <a:p>
            <a:pPr lvl="1"/>
            <a:r>
              <a:rPr lang="en-US" sz="1200" dirty="0"/>
              <a:t>RX Ant 1:   </a:t>
            </a:r>
          </a:p>
          <a:p>
            <a:pPr lvl="2"/>
            <a:r>
              <a:rPr lang="en-US" sz="1000" dirty="0"/>
              <a:t>y2[n]     = h</a:t>
            </a:r>
            <a:r>
              <a:rPr lang="en-US" sz="1000" baseline="-25000" dirty="0"/>
              <a:t>21_k</a:t>
            </a:r>
            <a:r>
              <a:rPr lang="en-US" sz="1000" dirty="0"/>
              <a:t>*    A1</a:t>
            </a:r>
            <a:r>
              <a:rPr lang="en-US" sz="1000" baseline="-20000" dirty="0"/>
              <a:t>k</a:t>
            </a:r>
            <a:r>
              <a:rPr lang="en-US" sz="1000" dirty="0"/>
              <a:t>  + h</a:t>
            </a:r>
            <a:r>
              <a:rPr lang="en-US" sz="1000" baseline="-25000" dirty="0"/>
              <a:t>22_k</a:t>
            </a:r>
            <a:r>
              <a:rPr lang="en-US" sz="1000" dirty="0"/>
              <a:t>’ * A1</a:t>
            </a:r>
            <a:r>
              <a:rPr lang="en-US" sz="1000" baseline="-20000" dirty="0"/>
              <a:t>k</a:t>
            </a:r>
            <a:r>
              <a:rPr lang="en-US" sz="1000" dirty="0"/>
              <a:t>             </a:t>
            </a:r>
          </a:p>
          <a:p>
            <a:pPr lvl="2"/>
            <a:r>
              <a:rPr lang="en-US" sz="1000" dirty="0"/>
              <a:t>y2[n+1] = h</a:t>
            </a:r>
            <a:r>
              <a:rPr lang="en-US" sz="1000" baseline="-25000" dirty="0"/>
              <a:t>21_k</a:t>
            </a:r>
            <a:r>
              <a:rPr lang="en-US" sz="1000" dirty="0"/>
              <a:t>* (-A2</a:t>
            </a:r>
            <a:r>
              <a:rPr lang="en-US" sz="1000" baseline="-20000" dirty="0"/>
              <a:t>k</a:t>
            </a:r>
            <a:r>
              <a:rPr lang="en-US" sz="1000" dirty="0"/>
              <a:t> )+ h</a:t>
            </a:r>
            <a:r>
              <a:rPr lang="en-US" sz="1000" baseline="-25000" dirty="0"/>
              <a:t>22_k</a:t>
            </a:r>
            <a:r>
              <a:rPr lang="en-US" sz="1000" dirty="0"/>
              <a:t>’ * A2</a:t>
            </a:r>
            <a:r>
              <a:rPr lang="en-US" sz="1000" baseline="-20000" dirty="0"/>
              <a:t>k</a:t>
            </a:r>
          </a:p>
          <a:p>
            <a:pPr lvl="2"/>
            <a:endParaRPr lang="en-US" sz="900" dirty="0"/>
          </a:p>
          <a:p>
            <a:pPr lvl="1"/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25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9481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61744"/>
            <a:ext cx="8900932" cy="242888"/>
          </a:xfrm>
        </p:spPr>
        <p:txBody>
          <a:bodyPr/>
          <a:lstStyle/>
          <a:p>
            <a:r>
              <a:rPr lang="en-US" sz="2800" dirty="0" smtClean="0"/>
              <a:t>Math for Channel Estimation (using 2x2 as an example)</a:t>
            </a:r>
            <a:endParaRPr lang="en-US" sz="28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471613"/>
            <a:ext cx="8239125" cy="4268787"/>
          </a:xfrm>
        </p:spPr>
        <p:txBody>
          <a:bodyPr/>
          <a:lstStyle/>
          <a:p>
            <a:r>
              <a:rPr lang="en-US" sz="1600" dirty="0"/>
              <a:t>Now we can solve h</a:t>
            </a:r>
            <a:r>
              <a:rPr lang="en-US" sz="1600" baseline="-25000" dirty="0"/>
              <a:t>11</a:t>
            </a:r>
            <a:r>
              <a:rPr lang="en-US" sz="1600" dirty="0"/>
              <a:t> , h</a:t>
            </a:r>
            <a:r>
              <a:rPr lang="en-US" sz="1600" baseline="-25000" dirty="0"/>
              <a:t>12</a:t>
            </a:r>
            <a:r>
              <a:rPr lang="en-US" sz="1600" dirty="0"/>
              <a:t>’  , h</a:t>
            </a:r>
            <a:r>
              <a:rPr lang="en-US" sz="1600" baseline="-25000" dirty="0"/>
              <a:t>21</a:t>
            </a:r>
            <a:r>
              <a:rPr lang="en-US" sz="1600" dirty="0"/>
              <a:t> and h</a:t>
            </a:r>
            <a:r>
              <a:rPr lang="en-US" sz="1600" baseline="-25000" dirty="0"/>
              <a:t>22</a:t>
            </a:r>
            <a:r>
              <a:rPr lang="en-US" sz="1600" dirty="0"/>
              <a:t>’ from previous equations</a:t>
            </a:r>
          </a:p>
          <a:p>
            <a:pPr lvl="1"/>
            <a:r>
              <a:rPr lang="en-US" sz="1200" dirty="0"/>
              <a:t>RX Ant 0:   </a:t>
            </a:r>
          </a:p>
          <a:p>
            <a:pPr lvl="2"/>
            <a:r>
              <a:rPr lang="en-US" sz="1100" dirty="0"/>
              <a:t>y1[n] / A1</a:t>
            </a:r>
            <a:r>
              <a:rPr lang="en-US" sz="1100" baseline="-20000" dirty="0"/>
              <a:t>k </a:t>
            </a:r>
            <a:r>
              <a:rPr lang="en-US" sz="1100" dirty="0"/>
              <a:t>= h</a:t>
            </a:r>
            <a:r>
              <a:rPr lang="en-US" sz="1100" baseline="-25000" dirty="0"/>
              <a:t>11_k</a:t>
            </a:r>
            <a:r>
              <a:rPr lang="en-US" sz="1100" dirty="0"/>
              <a:t> + h</a:t>
            </a:r>
            <a:r>
              <a:rPr lang="en-US" sz="1100" baseline="-25000" dirty="0"/>
              <a:t>12_k</a:t>
            </a:r>
            <a:r>
              <a:rPr lang="en-US" sz="1100" dirty="0"/>
              <a:t>’             </a:t>
            </a:r>
          </a:p>
          <a:p>
            <a:pPr lvl="2"/>
            <a:r>
              <a:rPr lang="en-US" sz="1100" dirty="0"/>
              <a:t>y1[n+1] / A2</a:t>
            </a:r>
            <a:r>
              <a:rPr lang="en-US" sz="1100" baseline="-20000" dirty="0"/>
              <a:t>k</a:t>
            </a:r>
            <a:r>
              <a:rPr lang="en-US" sz="1100" dirty="0"/>
              <a:t> = h</a:t>
            </a:r>
            <a:r>
              <a:rPr lang="en-US" sz="1100" baseline="-25000" dirty="0"/>
              <a:t>11_k</a:t>
            </a:r>
            <a:r>
              <a:rPr lang="en-US" sz="1100" dirty="0"/>
              <a:t> + h</a:t>
            </a:r>
            <a:r>
              <a:rPr lang="en-US" sz="1100" baseline="-25000" dirty="0"/>
              <a:t>12_k</a:t>
            </a:r>
            <a:r>
              <a:rPr lang="en-US" sz="1100" dirty="0"/>
              <a:t>’</a:t>
            </a:r>
          </a:p>
          <a:p>
            <a:pPr lvl="1"/>
            <a:r>
              <a:rPr lang="en-US" sz="1200" dirty="0"/>
              <a:t>RX Ant 1:   </a:t>
            </a:r>
          </a:p>
          <a:p>
            <a:pPr lvl="2"/>
            <a:r>
              <a:rPr lang="en-US" sz="1100" dirty="0"/>
              <a:t>y2[n] / A1</a:t>
            </a:r>
            <a:r>
              <a:rPr lang="en-US" sz="1100" baseline="-20000" dirty="0"/>
              <a:t>k </a:t>
            </a:r>
            <a:r>
              <a:rPr lang="en-US" sz="1100" dirty="0"/>
              <a:t>= h</a:t>
            </a:r>
            <a:r>
              <a:rPr lang="en-US" sz="1100" baseline="-25000" dirty="0"/>
              <a:t>21_k</a:t>
            </a:r>
            <a:r>
              <a:rPr lang="en-US" sz="1100" dirty="0"/>
              <a:t> + h</a:t>
            </a:r>
            <a:r>
              <a:rPr lang="en-US" sz="1100" baseline="-25000" dirty="0"/>
              <a:t>22_k</a:t>
            </a:r>
            <a:r>
              <a:rPr lang="en-US" sz="1100" dirty="0"/>
              <a:t>’             </a:t>
            </a:r>
          </a:p>
          <a:p>
            <a:pPr lvl="2"/>
            <a:r>
              <a:rPr lang="en-US" sz="1100" dirty="0"/>
              <a:t>y2[n+1] / A2</a:t>
            </a:r>
            <a:r>
              <a:rPr lang="en-US" sz="1100" baseline="-20000" dirty="0"/>
              <a:t>k</a:t>
            </a:r>
            <a:r>
              <a:rPr lang="en-US" sz="1100" dirty="0"/>
              <a:t> = h</a:t>
            </a:r>
            <a:r>
              <a:rPr lang="en-US" sz="1100" baseline="-25000" dirty="0"/>
              <a:t>21_k</a:t>
            </a:r>
            <a:r>
              <a:rPr lang="en-US" sz="1100" dirty="0"/>
              <a:t> + h</a:t>
            </a:r>
            <a:r>
              <a:rPr lang="en-US" sz="1100" baseline="-25000" dirty="0"/>
              <a:t>22_k</a:t>
            </a:r>
            <a:r>
              <a:rPr lang="en-US" sz="1100" dirty="0"/>
              <a:t>’</a:t>
            </a:r>
          </a:p>
          <a:p>
            <a:r>
              <a:rPr lang="en-US" sz="1600" dirty="0"/>
              <a:t>By adding and subtracting the equations</a:t>
            </a:r>
          </a:p>
          <a:p>
            <a:pPr lvl="1"/>
            <a:r>
              <a:rPr lang="en-US" sz="1200" dirty="0"/>
              <a:t>RX Ant 0</a:t>
            </a:r>
          </a:p>
          <a:p>
            <a:pPr lvl="2"/>
            <a:r>
              <a:rPr lang="en-US" sz="1100" dirty="0"/>
              <a:t>h</a:t>
            </a:r>
            <a:r>
              <a:rPr lang="en-US" sz="1100" baseline="-25000" dirty="0"/>
              <a:t>11_k</a:t>
            </a:r>
            <a:r>
              <a:rPr lang="en-US" sz="1100" dirty="0"/>
              <a:t>   = ( y1[n] / A1</a:t>
            </a:r>
            <a:r>
              <a:rPr lang="en-US" sz="1100" baseline="-20000" dirty="0"/>
              <a:t>k</a:t>
            </a:r>
            <a:r>
              <a:rPr lang="en-US" sz="1100" dirty="0"/>
              <a:t>  - y1[n+1] / A2</a:t>
            </a:r>
            <a:r>
              <a:rPr lang="en-US" sz="1100" baseline="-20000" dirty="0"/>
              <a:t>k</a:t>
            </a:r>
            <a:r>
              <a:rPr lang="en-US" sz="1100" dirty="0"/>
              <a:t> ) /2</a:t>
            </a:r>
          </a:p>
          <a:p>
            <a:pPr lvl="2"/>
            <a:r>
              <a:rPr lang="en-US" sz="1100" dirty="0"/>
              <a:t>h</a:t>
            </a:r>
            <a:r>
              <a:rPr lang="en-US" sz="1100" baseline="-25000" dirty="0"/>
              <a:t>12_k</a:t>
            </a:r>
            <a:r>
              <a:rPr lang="en-US" sz="1100" dirty="0"/>
              <a:t>’  = ( y1[n] / A1</a:t>
            </a:r>
            <a:r>
              <a:rPr lang="en-US" sz="1100" baseline="-20000" dirty="0"/>
              <a:t>k</a:t>
            </a:r>
            <a:r>
              <a:rPr lang="en-US" sz="1100" dirty="0"/>
              <a:t>  + y1[n+1] / A2</a:t>
            </a:r>
            <a:r>
              <a:rPr lang="en-US" sz="1100" baseline="-20000" dirty="0"/>
              <a:t>k</a:t>
            </a:r>
            <a:r>
              <a:rPr lang="en-US" sz="1100" dirty="0"/>
              <a:t> ) /2</a:t>
            </a:r>
          </a:p>
          <a:p>
            <a:pPr lvl="1"/>
            <a:r>
              <a:rPr lang="en-US" sz="1200" dirty="0"/>
              <a:t>RX Ant 1</a:t>
            </a:r>
          </a:p>
          <a:p>
            <a:pPr lvl="2"/>
            <a:r>
              <a:rPr lang="en-US" sz="1100" dirty="0"/>
              <a:t>h</a:t>
            </a:r>
            <a:r>
              <a:rPr lang="en-US" sz="1100" baseline="-25000" dirty="0"/>
              <a:t>21_k</a:t>
            </a:r>
            <a:r>
              <a:rPr lang="en-US" sz="1100" dirty="0"/>
              <a:t>   = ( y2[n] / A2</a:t>
            </a:r>
            <a:r>
              <a:rPr lang="en-US" sz="1100" baseline="-20000" dirty="0"/>
              <a:t>k</a:t>
            </a:r>
            <a:r>
              <a:rPr lang="en-US" sz="1100" dirty="0"/>
              <a:t>  - y2[n+1] / A2</a:t>
            </a:r>
            <a:r>
              <a:rPr lang="en-US" sz="1100" baseline="-20000" dirty="0"/>
              <a:t>k</a:t>
            </a:r>
            <a:r>
              <a:rPr lang="en-US" sz="1100" dirty="0"/>
              <a:t> ) /2</a:t>
            </a:r>
          </a:p>
          <a:p>
            <a:pPr lvl="2"/>
            <a:r>
              <a:rPr lang="en-US" sz="1100" dirty="0"/>
              <a:t>h</a:t>
            </a:r>
            <a:r>
              <a:rPr lang="en-US" sz="1100" baseline="-25000" dirty="0"/>
              <a:t>22_k</a:t>
            </a:r>
            <a:r>
              <a:rPr lang="en-US" sz="1100" dirty="0"/>
              <a:t>’  = ( y2[n] / A2</a:t>
            </a:r>
            <a:r>
              <a:rPr lang="en-US" sz="1100" baseline="-20000" dirty="0"/>
              <a:t>k</a:t>
            </a:r>
            <a:r>
              <a:rPr lang="en-US" sz="1100" dirty="0"/>
              <a:t>  + y2[n+1] / A2</a:t>
            </a:r>
            <a:r>
              <a:rPr lang="en-US" sz="1100" baseline="-20000" dirty="0"/>
              <a:t>k</a:t>
            </a:r>
            <a:r>
              <a:rPr lang="en-US" sz="1100" dirty="0"/>
              <a:t> ) /2</a:t>
            </a:r>
          </a:p>
          <a:p>
            <a:r>
              <a:rPr lang="en-US" sz="1600" dirty="0"/>
              <a:t>After we solve h</a:t>
            </a:r>
            <a:r>
              <a:rPr lang="en-US" sz="1600" baseline="-25000" dirty="0"/>
              <a:t>12_k</a:t>
            </a:r>
            <a:r>
              <a:rPr lang="en-US" sz="1600" dirty="0"/>
              <a:t>’ and h</a:t>
            </a:r>
            <a:r>
              <a:rPr lang="en-US" sz="1600" baseline="-25000" dirty="0"/>
              <a:t>22_k</a:t>
            </a:r>
            <a:r>
              <a:rPr lang="en-US" sz="1600" dirty="0"/>
              <a:t>’ , we can then compensate for the phase shift and get h</a:t>
            </a:r>
            <a:r>
              <a:rPr lang="en-US" sz="1600" baseline="-25000" dirty="0"/>
              <a:t>12_k</a:t>
            </a:r>
            <a:r>
              <a:rPr lang="en-US" sz="1600" dirty="0"/>
              <a:t>  and h</a:t>
            </a:r>
            <a:r>
              <a:rPr lang="en-US" sz="1600" baseline="-25000" dirty="0"/>
              <a:t>22_k</a:t>
            </a:r>
            <a:endParaRPr lang="en-US" sz="1600" dirty="0"/>
          </a:p>
          <a:p>
            <a:pPr lvl="1"/>
            <a:r>
              <a:rPr lang="en-US" sz="1200" dirty="0"/>
              <a:t>h</a:t>
            </a:r>
            <a:r>
              <a:rPr lang="en-US" sz="1200" baseline="-25000" dirty="0"/>
              <a:t>12_k</a:t>
            </a:r>
            <a:r>
              <a:rPr lang="en-US" sz="1200" dirty="0"/>
              <a:t>   = h</a:t>
            </a:r>
            <a:r>
              <a:rPr lang="en-US" sz="1200" baseline="-25000" dirty="0"/>
              <a:t>12_k</a:t>
            </a:r>
            <a:r>
              <a:rPr lang="en-US" sz="1200" dirty="0"/>
              <a:t>’ * </a:t>
            </a:r>
            <a:r>
              <a:rPr lang="en-US" sz="1200" dirty="0" err="1"/>
              <a:t>exp</a:t>
            </a:r>
            <a:r>
              <a:rPr lang="en-US" sz="1200" dirty="0"/>
              <a:t>( -j * 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 * </a:t>
            </a:r>
            <a:r>
              <a:rPr lang="en-US" sz="1200" dirty="0" err="1"/>
              <a:t>exp</a:t>
            </a:r>
            <a:r>
              <a:rPr lang="en-US" sz="1200" dirty="0"/>
              <a:t>( j * 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</a:t>
            </a:r>
          </a:p>
          <a:p>
            <a:pPr lvl="1"/>
            <a:r>
              <a:rPr lang="en-US" sz="1200" dirty="0"/>
              <a:t>h</a:t>
            </a:r>
            <a:r>
              <a:rPr lang="en-US" sz="1200" baseline="-25000" dirty="0"/>
              <a:t>22_k</a:t>
            </a:r>
            <a:r>
              <a:rPr lang="en-US" sz="1200" dirty="0"/>
              <a:t>   = h</a:t>
            </a:r>
            <a:r>
              <a:rPr lang="en-US" sz="1200" baseline="-25000" dirty="0"/>
              <a:t>22_k</a:t>
            </a:r>
            <a:r>
              <a:rPr lang="en-US" sz="1200" dirty="0"/>
              <a:t>’ * </a:t>
            </a:r>
            <a:r>
              <a:rPr lang="en-US" sz="1200" dirty="0" err="1"/>
              <a:t>exp</a:t>
            </a:r>
            <a:r>
              <a:rPr lang="en-US" sz="1200" dirty="0"/>
              <a:t>( -j * 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 * </a:t>
            </a:r>
            <a:r>
              <a:rPr lang="en-US" sz="1200" dirty="0" err="1"/>
              <a:t>exp</a:t>
            </a:r>
            <a:r>
              <a:rPr lang="en-US" sz="1200" dirty="0"/>
              <a:t>( j * 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</a:t>
            </a:r>
          </a:p>
          <a:p>
            <a:pPr lvl="1"/>
            <a:endParaRPr lang="en-US" sz="1200" dirty="0"/>
          </a:p>
          <a:p>
            <a:pPr lvl="1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26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66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>
          <a:xfrm>
            <a:off x="7871192" y="2082472"/>
            <a:ext cx="1202889" cy="29240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02251" y="2120373"/>
            <a:ext cx="3670701" cy="2768320"/>
          </a:xfrm>
          <a:prstGeom prst="rect">
            <a:avLst/>
          </a:prstGeom>
          <a:solidFill>
            <a:srgbClr val="FF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66333" y="2131380"/>
            <a:ext cx="3474294" cy="2768320"/>
          </a:xfrm>
          <a:prstGeom prst="rect">
            <a:avLst/>
          </a:prstGeom>
          <a:solidFill>
            <a:srgbClr val="DDFF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68624" y="373687"/>
            <a:ext cx="7772400" cy="1066800"/>
          </a:xfrm>
        </p:spPr>
        <p:txBody>
          <a:bodyPr/>
          <a:lstStyle/>
          <a:p>
            <a:r>
              <a:rPr lang="en-US" dirty="0" smtClean="0"/>
              <a:t>Secure-LTF Generation (from .11az/D1.0)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85799" y="4802221"/>
            <a:ext cx="8266719" cy="1480252"/>
          </a:xfrm>
        </p:spPr>
        <p:txBody>
          <a:bodyPr/>
          <a:lstStyle/>
          <a:p>
            <a:r>
              <a:rPr lang="en-US" sz="1600" dirty="0"/>
              <a:t>Additional notes from .11az/D1.0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No single stream pilot subcarriers in the secure HE-LTFs, all subcarriers are mapped using the full P-HE-LTF matrix.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200" b="1" dirty="0">
                <a:solidFill>
                  <a:schemeClr val="tx1"/>
                </a:solidFill>
              </a:rPr>
              <a:t>No CSD is applied to the space-time streams.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No spatial mapping, the Q matrix is a block identity matrix</a:t>
            </a:r>
            <a:r>
              <a:rPr lang="en-US" sz="1200" dirty="0" smtClean="0"/>
              <a:t>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solidFill>
                  <a:srgbClr val="00B0F0"/>
                </a:solidFill>
              </a:rPr>
              <a:t>P </a:t>
            </a:r>
            <a:r>
              <a:rPr lang="en-US" sz="1200" dirty="0" smtClean="0">
                <a:solidFill>
                  <a:srgbClr val="00B0F0"/>
                </a:solidFill>
              </a:rPr>
              <a:t>={7</a:t>
            </a:r>
            <a:r>
              <a:rPr lang="en-US" sz="1200" dirty="0">
                <a:solidFill>
                  <a:srgbClr val="00B0F0"/>
                </a:solidFill>
              </a:rPr>
              <a:t>, 8, </a:t>
            </a:r>
            <a:r>
              <a:rPr lang="en-US" sz="1200" dirty="0" smtClean="0">
                <a:solidFill>
                  <a:srgbClr val="00B0F0"/>
                </a:solidFill>
              </a:rPr>
              <a:t>9, 10} </a:t>
            </a:r>
            <a:r>
              <a:rPr lang="en-US" sz="1200" dirty="0"/>
              <a:t>for </a:t>
            </a:r>
            <a:r>
              <a:rPr lang="en-US" sz="1200" dirty="0" smtClean="0"/>
              <a:t>{20</a:t>
            </a:r>
            <a:r>
              <a:rPr lang="en-US" sz="1200" dirty="0"/>
              <a:t>, 40, </a:t>
            </a:r>
            <a:r>
              <a:rPr lang="en-US" sz="1200" dirty="0" smtClean="0"/>
              <a:t>80,160/80+80} MHz PHY BW.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1579126" y="3936757"/>
            <a:ext cx="8943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2</a:t>
            </a:r>
            <a:r>
              <a:rPr lang="en-US" sz="1000" baseline="30000" dirty="0"/>
              <a:t>P</a:t>
            </a:r>
            <a:r>
              <a:rPr lang="en-US" sz="1000" dirty="0"/>
              <a:t> 8PSK symbols</a:t>
            </a:r>
          </a:p>
        </p:txBody>
      </p:sp>
      <p:sp>
        <p:nvSpPr>
          <p:cNvPr id="4" name="Rectangle 3"/>
          <p:cNvSpPr/>
          <p:nvPr/>
        </p:nvSpPr>
        <p:spPr>
          <a:xfrm>
            <a:off x="780244" y="2415756"/>
            <a:ext cx="1070149" cy="490244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CSD Value Generator</a:t>
            </a:r>
          </a:p>
        </p:txBody>
      </p:sp>
      <p:sp>
        <p:nvSpPr>
          <p:cNvPr id="8" name="Right Arrow 7"/>
          <p:cNvSpPr/>
          <p:nvPr/>
        </p:nvSpPr>
        <p:spPr>
          <a:xfrm>
            <a:off x="513962" y="2604880"/>
            <a:ext cx="245622" cy="111996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8256" y="2258593"/>
            <a:ext cx="500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66CCFF"/>
                </a:solidFill>
              </a:rPr>
              <a:t>P bits</a:t>
            </a:r>
          </a:p>
        </p:txBody>
      </p:sp>
      <p:sp>
        <p:nvSpPr>
          <p:cNvPr id="10" name="Rectangle 9"/>
          <p:cNvSpPr/>
          <p:nvPr/>
        </p:nvSpPr>
        <p:spPr>
          <a:xfrm>
            <a:off x="780243" y="3130117"/>
            <a:ext cx="895650" cy="797304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8PSK Sequence Generator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535504" y="3445157"/>
            <a:ext cx="224080" cy="171108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537" y="3121419"/>
            <a:ext cx="614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66CCFF"/>
                </a:solidFill>
              </a:rPr>
              <a:t>3P+3</a:t>
            </a:r>
          </a:p>
          <a:p>
            <a:r>
              <a:rPr lang="en-US" dirty="0">
                <a:solidFill>
                  <a:srgbClr val="66CCFF"/>
                </a:solidFill>
              </a:rPr>
              <a:t>bits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141994" y="3130116"/>
            <a:ext cx="885084" cy="797304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Subcarrier Mapper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1677885" y="3286533"/>
            <a:ext cx="445046" cy="484473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483115" y="3124516"/>
            <a:ext cx="613834" cy="797304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CSD</a:t>
            </a:r>
          </a:p>
        </p:txBody>
      </p:sp>
      <p:sp>
        <p:nvSpPr>
          <p:cNvPr id="18" name="Bent Arrow 17"/>
          <p:cNvSpPr/>
          <p:nvPr/>
        </p:nvSpPr>
        <p:spPr>
          <a:xfrm rot="5400000">
            <a:off x="2608138" y="1867233"/>
            <a:ext cx="499541" cy="2015030"/>
          </a:xfrm>
          <a:prstGeom prst="bentArrow">
            <a:avLst>
              <a:gd name="adj1" fmla="val 6442"/>
              <a:gd name="adj2" fmla="val 18948"/>
              <a:gd name="adj3" fmla="val 19352"/>
              <a:gd name="adj4" fmla="val 4375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52042" y="2288698"/>
            <a:ext cx="4299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t</a:t>
            </a:r>
            <a:r>
              <a:rPr lang="en-US" baseline="-40000" dirty="0"/>
              <a:t>CS</a:t>
            </a:r>
            <a:endParaRPr lang="en-US" dirty="0"/>
          </a:p>
        </p:txBody>
      </p:sp>
      <p:sp>
        <p:nvSpPr>
          <p:cNvPr id="23" name="Right Arrow 22"/>
          <p:cNvSpPr/>
          <p:nvPr/>
        </p:nvSpPr>
        <p:spPr>
          <a:xfrm>
            <a:off x="3029599" y="3271018"/>
            <a:ext cx="445046" cy="484473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4096751" y="3280249"/>
            <a:ext cx="704539" cy="484473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810245" y="2335348"/>
            <a:ext cx="798844" cy="2371412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HE_LTF</a:t>
            </a:r>
            <a:r>
              <a:rPr lang="en-US" sz="1200" dirty="0">
                <a:solidFill>
                  <a:schemeClr val="tx1"/>
                </a:solidFill>
              </a:rPr>
              <a:t> Matrix Mapping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5965899" y="3659149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879048" y="2484079"/>
            <a:ext cx="575432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IDFT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732579" y="2484079"/>
            <a:ext cx="1009114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Zero-GI and Windowing</a:t>
            </a:r>
          </a:p>
        </p:txBody>
      </p:sp>
      <p:sp>
        <p:nvSpPr>
          <p:cNvPr id="31" name="Right Arrow 30"/>
          <p:cNvSpPr/>
          <p:nvPr/>
        </p:nvSpPr>
        <p:spPr>
          <a:xfrm>
            <a:off x="6454480" y="2455872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ight Arrow 31"/>
          <p:cNvSpPr/>
          <p:nvPr/>
        </p:nvSpPr>
        <p:spPr>
          <a:xfrm>
            <a:off x="5609332" y="2452374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Arrow 32"/>
          <p:cNvSpPr/>
          <p:nvPr/>
        </p:nvSpPr>
        <p:spPr>
          <a:xfrm>
            <a:off x="7741690" y="2460645"/>
            <a:ext cx="447152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3988393" y="3893983"/>
            <a:ext cx="9180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Randomized LTF Sequence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879048" y="3076476"/>
            <a:ext cx="575432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IDFT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732579" y="3076476"/>
            <a:ext cx="1009114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Zero-GI and Windowing</a:t>
            </a:r>
          </a:p>
        </p:txBody>
      </p:sp>
      <p:sp>
        <p:nvSpPr>
          <p:cNvPr id="48" name="Right Arrow 47"/>
          <p:cNvSpPr/>
          <p:nvPr/>
        </p:nvSpPr>
        <p:spPr>
          <a:xfrm>
            <a:off x="6454480" y="3048269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ight Arrow 48"/>
          <p:cNvSpPr/>
          <p:nvPr/>
        </p:nvSpPr>
        <p:spPr>
          <a:xfrm>
            <a:off x="5609332" y="3044771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ight Arrow 49"/>
          <p:cNvSpPr/>
          <p:nvPr/>
        </p:nvSpPr>
        <p:spPr>
          <a:xfrm>
            <a:off x="7741690" y="3053042"/>
            <a:ext cx="447152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5882737" y="4121542"/>
            <a:ext cx="575432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IDFT</a:t>
            </a:r>
          </a:p>
        </p:txBody>
      </p:sp>
      <p:sp>
        <p:nvSpPr>
          <p:cNvPr id="52" name="Rectangle 51"/>
          <p:cNvSpPr/>
          <p:nvPr/>
        </p:nvSpPr>
        <p:spPr>
          <a:xfrm>
            <a:off x="6736268" y="4121542"/>
            <a:ext cx="1009114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Zero-GI and Windowing</a:t>
            </a:r>
          </a:p>
        </p:txBody>
      </p:sp>
      <p:sp>
        <p:nvSpPr>
          <p:cNvPr id="53" name="Right Arrow 52"/>
          <p:cNvSpPr/>
          <p:nvPr/>
        </p:nvSpPr>
        <p:spPr>
          <a:xfrm>
            <a:off x="6458169" y="4093335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Arrow 53"/>
          <p:cNvSpPr/>
          <p:nvPr/>
        </p:nvSpPr>
        <p:spPr>
          <a:xfrm>
            <a:off x="5613021" y="4089837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ight Arrow 54"/>
          <p:cNvSpPr/>
          <p:nvPr/>
        </p:nvSpPr>
        <p:spPr>
          <a:xfrm>
            <a:off x="7745379" y="4098108"/>
            <a:ext cx="447152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8191758" y="2477944"/>
            <a:ext cx="760761" cy="2111629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Frame Format Construction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" name="Date Placeholder 1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 dirty="0"/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574" y="1125268"/>
            <a:ext cx="6694852" cy="926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07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9838" y="685800"/>
            <a:ext cx="8246962" cy="1066800"/>
          </a:xfrm>
        </p:spPr>
        <p:txBody>
          <a:bodyPr/>
          <a:lstStyle/>
          <a:p>
            <a:r>
              <a:rPr lang="en-US" dirty="0" smtClean="0"/>
              <a:t>Secure-LTF (Present Design): N_STS=2 and LTF_REP = 2</a:t>
            </a:r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442" y="1773952"/>
            <a:ext cx="6694852" cy="926324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757512" y="4214738"/>
            <a:ext cx="80755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waveforms on TX stream 1 and stream 2 are aligned exactly (in time domain, either in-phase or 180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degrees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 of phase), causing unintentional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beamforming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by way of  constructive/destructive addition of signal.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Seq1, Seq2, Seq3 and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Seq4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generated from 4 different sets of 4P+3 bits.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985199" y="2920808"/>
            <a:ext cx="930309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Seq1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4260" y="2959285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4260" y="3536548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2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168486" y="2920808"/>
            <a:ext cx="930310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Seq2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346373" y="2920808"/>
            <a:ext cx="935711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Seq3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529659" y="2920808"/>
            <a:ext cx="935713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Seq4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985198" y="3504280"/>
            <a:ext cx="930310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168487" y="3504280"/>
            <a:ext cx="930309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Seq2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346372" y="3504280"/>
            <a:ext cx="935712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Seq3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529660" y="3504280"/>
            <a:ext cx="935712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915509" y="3506268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915509" y="2917736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5098797" y="3506268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5098797" y="2920265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6279384" y="3506268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6279384" y="2919129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>
            <a:off x="2736502" y="239688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919695" y="241009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102051" y="241009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279383" y="2426842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7471787" y="241009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2149860" y="2920128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HE-STF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565031" y="2918919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…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142180" y="3500940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HE-STF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557351" y="3498493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…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732221" y="3506268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2732221" y="2917736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29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619125" y="986722"/>
            <a:ext cx="8524875" cy="241300"/>
          </a:xfrm>
        </p:spPr>
        <p:txBody>
          <a:bodyPr/>
          <a:lstStyle/>
          <a:p>
            <a:r>
              <a:rPr lang="en-US" dirty="0"/>
              <a:t>Secure-LTF </a:t>
            </a:r>
            <a:r>
              <a:rPr lang="en-US" dirty="0" smtClean="0"/>
              <a:t>(Existing Design</a:t>
            </a:r>
            <a:r>
              <a:rPr lang="en-US" dirty="0"/>
              <a:t>): N_STS=2 and LTF_REP = 2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1968" y="1814255"/>
            <a:ext cx="6730090" cy="92632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60107" y="5493490"/>
            <a:ext cx="25382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In case of in-phase LOS or some flat-fading cases</a:t>
            </a:r>
          </a:p>
          <a:p>
            <a:r>
              <a:rPr lang="en-US" dirty="0">
                <a:solidFill>
                  <a:srgbClr val="FF0000"/>
                </a:solidFill>
              </a:rPr>
              <a:t>(small indoor environment)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8461" y="4489172"/>
            <a:ext cx="904415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RX RSSI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96913" y="5186674"/>
            <a:ext cx="8211222" cy="55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353028" y="388606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605911" y="390217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536221" y="389927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789104" y="391538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718577" y="389927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971460" y="391538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895909" y="3916022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48792" y="3932131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088313" y="389927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8341196" y="391538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reeform 39"/>
          <p:cNvSpPr/>
          <p:nvPr/>
        </p:nvSpPr>
        <p:spPr>
          <a:xfrm>
            <a:off x="757203" y="4755635"/>
            <a:ext cx="2738176" cy="430143"/>
          </a:xfrm>
          <a:custGeom>
            <a:avLst/>
            <a:gdLst>
              <a:gd name="connsiteX0" fmla="*/ 0 w 2738176"/>
              <a:gd name="connsiteY0" fmla="*/ 415071 h 430143"/>
              <a:gd name="connsiteX1" fmla="*/ 70338 w 2738176"/>
              <a:gd name="connsiteY1" fmla="*/ 410047 h 430143"/>
              <a:gd name="connsiteX2" fmla="*/ 211015 w 2738176"/>
              <a:gd name="connsiteY2" fmla="*/ 405022 h 430143"/>
              <a:gd name="connsiteX3" fmla="*/ 221064 w 2738176"/>
              <a:gd name="connsiteY3" fmla="*/ 394974 h 430143"/>
              <a:gd name="connsiteX4" fmla="*/ 251209 w 2738176"/>
              <a:gd name="connsiteY4" fmla="*/ 374877 h 430143"/>
              <a:gd name="connsiteX5" fmla="*/ 261257 w 2738176"/>
              <a:gd name="connsiteY5" fmla="*/ 359805 h 430143"/>
              <a:gd name="connsiteX6" fmla="*/ 276330 w 2738176"/>
              <a:gd name="connsiteY6" fmla="*/ 354781 h 430143"/>
              <a:gd name="connsiteX7" fmla="*/ 281354 w 2738176"/>
              <a:gd name="connsiteY7" fmla="*/ 339708 h 430143"/>
              <a:gd name="connsiteX8" fmla="*/ 301450 w 2738176"/>
              <a:gd name="connsiteY8" fmla="*/ 314587 h 430143"/>
              <a:gd name="connsiteX9" fmla="*/ 316523 w 2738176"/>
              <a:gd name="connsiteY9" fmla="*/ 304539 h 430143"/>
              <a:gd name="connsiteX10" fmla="*/ 326571 w 2738176"/>
              <a:gd name="connsiteY10" fmla="*/ 289466 h 430143"/>
              <a:gd name="connsiteX11" fmla="*/ 356716 w 2738176"/>
              <a:gd name="connsiteY11" fmla="*/ 269370 h 430143"/>
              <a:gd name="connsiteX12" fmla="*/ 371789 w 2738176"/>
              <a:gd name="connsiteY12" fmla="*/ 234200 h 430143"/>
              <a:gd name="connsiteX13" fmla="*/ 386861 w 2738176"/>
              <a:gd name="connsiteY13" fmla="*/ 219128 h 430143"/>
              <a:gd name="connsiteX14" fmla="*/ 396910 w 2738176"/>
              <a:gd name="connsiteY14" fmla="*/ 204055 h 430143"/>
              <a:gd name="connsiteX15" fmla="*/ 411982 w 2738176"/>
              <a:gd name="connsiteY15" fmla="*/ 178934 h 430143"/>
              <a:gd name="connsiteX16" fmla="*/ 432079 w 2738176"/>
              <a:gd name="connsiteY16" fmla="*/ 148789 h 430143"/>
              <a:gd name="connsiteX17" fmla="*/ 447152 w 2738176"/>
              <a:gd name="connsiteY17" fmla="*/ 103572 h 430143"/>
              <a:gd name="connsiteX18" fmla="*/ 452176 w 2738176"/>
              <a:gd name="connsiteY18" fmla="*/ 88499 h 430143"/>
              <a:gd name="connsiteX19" fmla="*/ 467248 w 2738176"/>
              <a:gd name="connsiteY19" fmla="*/ 48306 h 430143"/>
              <a:gd name="connsiteX20" fmla="*/ 487345 w 2738176"/>
              <a:gd name="connsiteY20" fmla="*/ 28209 h 430143"/>
              <a:gd name="connsiteX21" fmla="*/ 813916 w 2738176"/>
              <a:gd name="connsiteY21" fmla="*/ 23185 h 430143"/>
              <a:gd name="connsiteX22" fmla="*/ 929472 w 2738176"/>
              <a:gd name="connsiteY22" fmla="*/ 13137 h 430143"/>
              <a:gd name="connsiteX23" fmla="*/ 959618 w 2738176"/>
              <a:gd name="connsiteY23" fmla="*/ 3088 h 430143"/>
              <a:gd name="connsiteX24" fmla="*/ 1190730 w 2738176"/>
              <a:gd name="connsiteY24" fmla="*/ 13137 h 430143"/>
              <a:gd name="connsiteX25" fmla="*/ 1261068 w 2738176"/>
              <a:gd name="connsiteY25" fmla="*/ 23185 h 430143"/>
              <a:gd name="connsiteX26" fmla="*/ 1567543 w 2738176"/>
              <a:gd name="connsiteY26" fmla="*/ 28209 h 430143"/>
              <a:gd name="connsiteX27" fmla="*/ 1627833 w 2738176"/>
              <a:gd name="connsiteY27" fmla="*/ 33233 h 430143"/>
              <a:gd name="connsiteX28" fmla="*/ 1753437 w 2738176"/>
              <a:gd name="connsiteY28" fmla="*/ 48306 h 430143"/>
              <a:gd name="connsiteX29" fmla="*/ 1964453 w 2738176"/>
              <a:gd name="connsiteY29" fmla="*/ 58354 h 430143"/>
              <a:gd name="connsiteX30" fmla="*/ 2064936 w 2738176"/>
              <a:gd name="connsiteY30" fmla="*/ 53330 h 430143"/>
              <a:gd name="connsiteX31" fmla="*/ 2205613 w 2738176"/>
              <a:gd name="connsiteY31" fmla="*/ 48306 h 430143"/>
              <a:gd name="connsiteX32" fmla="*/ 2286000 w 2738176"/>
              <a:gd name="connsiteY32" fmla="*/ 43282 h 430143"/>
              <a:gd name="connsiteX33" fmla="*/ 2431701 w 2738176"/>
              <a:gd name="connsiteY33" fmla="*/ 38258 h 430143"/>
              <a:gd name="connsiteX34" fmla="*/ 2491991 w 2738176"/>
              <a:gd name="connsiteY34" fmla="*/ 43282 h 430143"/>
              <a:gd name="connsiteX35" fmla="*/ 2532185 w 2738176"/>
              <a:gd name="connsiteY35" fmla="*/ 73427 h 430143"/>
              <a:gd name="connsiteX36" fmla="*/ 2522136 w 2738176"/>
              <a:gd name="connsiteY36" fmla="*/ 58354 h 430143"/>
              <a:gd name="connsiteX37" fmla="*/ 2532185 w 2738176"/>
              <a:gd name="connsiteY37" fmla="*/ 48306 h 430143"/>
              <a:gd name="connsiteX38" fmla="*/ 2557305 w 2738176"/>
              <a:gd name="connsiteY38" fmla="*/ 68403 h 430143"/>
              <a:gd name="connsiteX39" fmla="*/ 2592475 w 2738176"/>
              <a:gd name="connsiteY39" fmla="*/ 78451 h 430143"/>
              <a:gd name="connsiteX40" fmla="*/ 2602523 w 2738176"/>
              <a:gd name="connsiteY40" fmla="*/ 93523 h 430143"/>
              <a:gd name="connsiteX41" fmla="*/ 2612571 w 2738176"/>
              <a:gd name="connsiteY41" fmla="*/ 123669 h 430143"/>
              <a:gd name="connsiteX42" fmla="*/ 2622620 w 2738176"/>
              <a:gd name="connsiteY42" fmla="*/ 234200 h 430143"/>
              <a:gd name="connsiteX43" fmla="*/ 2632668 w 2738176"/>
              <a:gd name="connsiteY43" fmla="*/ 269370 h 430143"/>
              <a:gd name="connsiteX44" fmla="*/ 2642716 w 2738176"/>
              <a:gd name="connsiteY44" fmla="*/ 309563 h 430143"/>
              <a:gd name="connsiteX45" fmla="*/ 2647741 w 2738176"/>
              <a:gd name="connsiteY45" fmla="*/ 329660 h 430143"/>
              <a:gd name="connsiteX46" fmla="*/ 2662813 w 2738176"/>
              <a:gd name="connsiteY46" fmla="*/ 379901 h 430143"/>
              <a:gd name="connsiteX47" fmla="*/ 2672861 w 2738176"/>
              <a:gd name="connsiteY47" fmla="*/ 389950 h 430143"/>
              <a:gd name="connsiteX48" fmla="*/ 2687934 w 2738176"/>
              <a:gd name="connsiteY48" fmla="*/ 394974 h 430143"/>
              <a:gd name="connsiteX49" fmla="*/ 2708031 w 2738176"/>
              <a:gd name="connsiteY49" fmla="*/ 420095 h 430143"/>
              <a:gd name="connsiteX50" fmla="*/ 2728127 w 2738176"/>
              <a:gd name="connsiteY50" fmla="*/ 425119 h 430143"/>
              <a:gd name="connsiteX51" fmla="*/ 2738176 w 2738176"/>
              <a:gd name="connsiteY51" fmla="*/ 430143 h 430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2738176" h="430143">
                <a:moveTo>
                  <a:pt x="0" y="415071"/>
                </a:moveTo>
                <a:cubicBezTo>
                  <a:pt x="23446" y="413396"/>
                  <a:pt x="46859" y="411165"/>
                  <a:pt x="70338" y="410047"/>
                </a:cubicBezTo>
                <a:cubicBezTo>
                  <a:pt x="117207" y="407815"/>
                  <a:pt x="164326" y="409691"/>
                  <a:pt x="211015" y="405022"/>
                </a:cubicBezTo>
                <a:cubicBezTo>
                  <a:pt x="215728" y="404551"/>
                  <a:pt x="217274" y="397816"/>
                  <a:pt x="221064" y="394974"/>
                </a:cubicBezTo>
                <a:cubicBezTo>
                  <a:pt x="230725" y="387728"/>
                  <a:pt x="251209" y="374877"/>
                  <a:pt x="251209" y="374877"/>
                </a:cubicBezTo>
                <a:cubicBezTo>
                  <a:pt x="254558" y="369853"/>
                  <a:pt x="256542" y="363577"/>
                  <a:pt x="261257" y="359805"/>
                </a:cubicBezTo>
                <a:cubicBezTo>
                  <a:pt x="265393" y="356497"/>
                  <a:pt x="272585" y="358526"/>
                  <a:pt x="276330" y="354781"/>
                </a:cubicBezTo>
                <a:cubicBezTo>
                  <a:pt x="280075" y="351036"/>
                  <a:pt x="278986" y="344445"/>
                  <a:pt x="281354" y="339708"/>
                </a:cubicBezTo>
                <a:cubicBezTo>
                  <a:pt x="285705" y="331006"/>
                  <a:pt x="293664" y="320816"/>
                  <a:pt x="301450" y="314587"/>
                </a:cubicBezTo>
                <a:cubicBezTo>
                  <a:pt x="306165" y="310815"/>
                  <a:pt x="311499" y="307888"/>
                  <a:pt x="316523" y="304539"/>
                </a:cubicBezTo>
                <a:cubicBezTo>
                  <a:pt x="319872" y="299515"/>
                  <a:pt x="322027" y="293442"/>
                  <a:pt x="326571" y="289466"/>
                </a:cubicBezTo>
                <a:cubicBezTo>
                  <a:pt x="335659" y="281514"/>
                  <a:pt x="356716" y="269370"/>
                  <a:pt x="356716" y="269370"/>
                </a:cubicBezTo>
                <a:cubicBezTo>
                  <a:pt x="360816" y="257072"/>
                  <a:pt x="364030" y="245062"/>
                  <a:pt x="371789" y="234200"/>
                </a:cubicBezTo>
                <a:cubicBezTo>
                  <a:pt x="375919" y="228418"/>
                  <a:pt x="382312" y="224586"/>
                  <a:pt x="386861" y="219128"/>
                </a:cubicBezTo>
                <a:cubicBezTo>
                  <a:pt x="390727" y="214489"/>
                  <a:pt x="393560" y="209079"/>
                  <a:pt x="396910" y="204055"/>
                </a:cubicBezTo>
                <a:cubicBezTo>
                  <a:pt x="411140" y="161365"/>
                  <a:pt x="391295" y="213411"/>
                  <a:pt x="411982" y="178934"/>
                </a:cubicBezTo>
                <a:cubicBezTo>
                  <a:pt x="433795" y="142580"/>
                  <a:pt x="393753" y="187117"/>
                  <a:pt x="432079" y="148789"/>
                </a:cubicBezTo>
                <a:lnTo>
                  <a:pt x="447152" y="103572"/>
                </a:lnTo>
                <a:cubicBezTo>
                  <a:pt x="448827" y="98548"/>
                  <a:pt x="451137" y="93692"/>
                  <a:pt x="452176" y="88499"/>
                </a:cubicBezTo>
                <a:cubicBezTo>
                  <a:pt x="458384" y="57457"/>
                  <a:pt x="452463" y="70483"/>
                  <a:pt x="467248" y="48306"/>
                </a:cubicBezTo>
                <a:cubicBezTo>
                  <a:pt x="471891" y="34377"/>
                  <a:pt x="469304" y="28740"/>
                  <a:pt x="487345" y="28209"/>
                </a:cubicBezTo>
                <a:cubicBezTo>
                  <a:pt x="596168" y="25008"/>
                  <a:pt x="705059" y="24860"/>
                  <a:pt x="813916" y="23185"/>
                </a:cubicBezTo>
                <a:cubicBezTo>
                  <a:pt x="852435" y="19836"/>
                  <a:pt x="892792" y="25364"/>
                  <a:pt x="929472" y="13137"/>
                </a:cubicBezTo>
                <a:lnTo>
                  <a:pt x="959618" y="3088"/>
                </a:lnTo>
                <a:cubicBezTo>
                  <a:pt x="1036655" y="6438"/>
                  <a:pt x="1117577" y="-11247"/>
                  <a:pt x="1190730" y="13137"/>
                </a:cubicBezTo>
                <a:cubicBezTo>
                  <a:pt x="1219770" y="22817"/>
                  <a:pt x="1213036" y="21851"/>
                  <a:pt x="1261068" y="23185"/>
                </a:cubicBezTo>
                <a:cubicBezTo>
                  <a:pt x="1363201" y="26022"/>
                  <a:pt x="1465385" y="26534"/>
                  <a:pt x="1567543" y="28209"/>
                </a:cubicBezTo>
                <a:cubicBezTo>
                  <a:pt x="1587640" y="29884"/>
                  <a:pt x="1607822" y="30732"/>
                  <a:pt x="1627833" y="33233"/>
                </a:cubicBezTo>
                <a:cubicBezTo>
                  <a:pt x="1732685" y="46340"/>
                  <a:pt x="1643134" y="42290"/>
                  <a:pt x="1753437" y="48306"/>
                </a:cubicBezTo>
                <a:lnTo>
                  <a:pt x="1964453" y="58354"/>
                </a:lnTo>
                <a:lnTo>
                  <a:pt x="2064936" y="53330"/>
                </a:lnTo>
                <a:lnTo>
                  <a:pt x="2205613" y="48306"/>
                </a:lnTo>
                <a:cubicBezTo>
                  <a:pt x="2232433" y="47087"/>
                  <a:pt x="2259179" y="44474"/>
                  <a:pt x="2286000" y="43282"/>
                </a:cubicBezTo>
                <a:lnTo>
                  <a:pt x="2431701" y="38258"/>
                </a:lnTo>
                <a:cubicBezTo>
                  <a:pt x="2451798" y="39933"/>
                  <a:pt x="2472560" y="37885"/>
                  <a:pt x="2491991" y="43282"/>
                </a:cubicBezTo>
                <a:cubicBezTo>
                  <a:pt x="2507724" y="47652"/>
                  <a:pt x="2520796" y="62038"/>
                  <a:pt x="2532185" y="73427"/>
                </a:cubicBezTo>
                <a:lnTo>
                  <a:pt x="2522136" y="58354"/>
                </a:lnTo>
                <a:cubicBezTo>
                  <a:pt x="2525486" y="55005"/>
                  <a:pt x="2527448" y="48306"/>
                  <a:pt x="2532185" y="48306"/>
                </a:cubicBezTo>
                <a:cubicBezTo>
                  <a:pt x="2542242" y="48306"/>
                  <a:pt x="2550014" y="64028"/>
                  <a:pt x="2557305" y="68403"/>
                </a:cubicBezTo>
                <a:cubicBezTo>
                  <a:pt x="2562453" y="71492"/>
                  <a:pt x="2588722" y="77513"/>
                  <a:pt x="2592475" y="78451"/>
                </a:cubicBezTo>
                <a:cubicBezTo>
                  <a:pt x="2595824" y="83475"/>
                  <a:pt x="2600071" y="88005"/>
                  <a:pt x="2602523" y="93523"/>
                </a:cubicBezTo>
                <a:cubicBezTo>
                  <a:pt x="2606825" y="103202"/>
                  <a:pt x="2612571" y="123669"/>
                  <a:pt x="2612571" y="123669"/>
                </a:cubicBezTo>
                <a:cubicBezTo>
                  <a:pt x="2615102" y="159090"/>
                  <a:pt x="2616666" y="198475"/>
                  <a:pt x="2622620" y="234200"/>
                </a:cubicBezTo>
                <a:cubicBezTo>
                  <a:pt x="2626206" y="255716"/>
                  <a:pt x="2627549" y="250598"/>
                  <a:pt x="2632668" y="269370"/>
                </a:cubicBezTo>
                <a:cubicBezTo>
                  <a:pt x="2636302" y="282693"/>
                  <a:pt x="2639366" y="296165"/>
                  <a:pt x="2642716" y="309563"/>
                </a:cubicBezTo>
                <a:cubicBezTo>
                  <a:pt x="2644391" y="316262"/>
                  <a:pt x="2646764" y="322824"/>
                  <a:pt x="2647741" y="329660"/>
                </a:cubicBezTo>
                <a:cubicBezTo>
                  <a:pt x="2652202" y="360890"/>
                  <a:pt x="2646919" y="360032"/>
                  <a:pt x="2662813" y="379901"/>
                </a:cubicBezTo>
                <a:cubicBezTo>
                  <a:pt x="2665772" y="383600"/>
                  <a:pt x="2668799" y="387513"/>
                  <a:pt x="2672861" y="389950"/>
                </a:cubicBezTo>
                <a:cubicBezTo>
                  <a:pt x="2677402" y="392675"/>
                  <a:pt x="2682910" y="393299"/>
                  <a:pt x="2687934" y="394974"/>
                </a:cubicBezTo>
                <a:cubicBezTo>
                  <a:pt x="2691485" y="400302"/>
                  <a:pt x="2700869" y="416514"/>
                  <a:pt x="2708031" y="420095"/>
                </a:cubicBezTo>
                <a:cubicBezTo>
                  <a:pt x="2714207" y="423183"/>
                  <a:pt x="2721576" y="422936"/>
                  <a:pt x="2728127" y="425119"/>
                </a:cubicBezTo>
                <a:cubicBezTo>
                  <a:pt x="2731680" y="426303"/>
                  <a:pt x="2734826" y="428468"/>
                  <a:pt x="2738176" y="430143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4654290" y="5116929"/>
            <a:ext cx="1271116" cy="69526"/>
          </a:xfrm>
          <a:custGeom>
            <a:avLst/>
            <a:gdLst>
              <a:gd name="connsiteX0" fmla="*/ 0 w 1271116"/>
              <a:gd name="connsiteY0" fmla="*/ 61658 h 69526"/>
              <a:gd name="connsiteX1" fmla="*/ 110532 w 1271116"/>
              <a:gd name="connsiteY1" fmla="*/ 56634 h 69526"/>
              <a:gd name="connsiteX2" fmla="*/ 115556 w 1271116"/>
              <a:gd name="connsiteY2" fmla="*/ 41561 h 69526"/>
              <a:gd name="connsiteX3" fmla="*/ 145701 w 1271116"/>
              <a:gd name="connsiteY3" fmla="*/ 21464 h 69526"/>
              <a:gd name="connsiteX4" fmla="*/ 200967 w 1271116"/>
              <a:gd name="connsiteY4" fmla="*/ 1368 h 69526"/>
              <a:gd name="connsiteX5" fmla="*/ 356716 w 1271116"/>
              <a:gd name="connsiteY5" fmla="*/ 6392 h 69526"/>
              <a:gd name="connsiteX6" fmla="*/ 427055 w 1271116"/>
              <a:gd name="connsiteY6" fmla="*/ 11416 h 69526"/>
              <a:gd name="connsiteX7" fmla="*/ 607925 w 1271116"/>
              <a:gd name="connsiteY7" fmla="*/ 1368 h 69526"/>
              <a:gd name="connsiteX8" fmla="*/ 778747 w 1271116"/>
              <a:gd name="connsiteY8" fmla="*/ 6392 h 69526"/>
              <a:gd name="connsiteX9" fmla="*/ 1014883 w 1271116"/>
              <a:gd name="connsiteY9" fmla="*/ 16440 h 69526"/>
              <a:gd name="connsiteX10" fmla="*/ 1040004 w 1271116"/>
              <a:gd name="connsiteY10" fmla="*/ 31513 h 69526"/>
              <a:gd name="connsiteX11" fmla="*/ 1070149 w 1271116"/>
              <a:gd name="connsiteY11" fmla="*/ 51609 h 69526"/>
              <a:gd name="connsiteX12" fmla="*/ 1170633 w 1271116"/>
              <a:gd name="connsiteY12" fmla="*/ 61658 h 69526"/>
              <a:gd name="connsiteX13" fmla="*/ 1271116 w 1271116"/>
              <a:gd name="connsiteY13" fmla="*/ 66682 h 69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71116" h="69526">
                <a:moveTo>
                  <a:pt x="0" y="61658"/>
                </a:moveTo>
                <a:cubicBezTo>
                  <a:pt x="36844" y="59983"/>
                  <a:pt x="74195" y="62954"/>
                  <a:pt x="110532" y="56634"/>
                </a:cubicBezTo>
                <a:cubicBezTo>
                  <a:pt x="115750" y="55727"/>
                  <a:pt x="112618" y="45968"/>
                  <a:pt x="115556" y="41561"/>
                </a:cubicBezTo>
                <a:cubicBezTo>
                  <a:pt x="126309" y="25431"/>
                  <a:pt x="129898" y="26731"/>
                  <a:pt x="145701" y="21464"/>
                </a:cubicBezTo>
                <a:cubicBezTo>
                  <a:pt x="155465" y="-7829"/>
                  <a:pt x="147306" y="1368"/>
                  <a:pt x="200967" y="1368"/>
                </a:cubicBezTo>
                <a:cubicBezTo>
                  <a:pt x="252910" y="1368"/>
                  <a:pt x="304800" y="4717"/>
                  <a:pt x="356716" y="6392"/>
                </a:cubicBezTo>
                <a:cubicBezTo>
                  <a:pt x="380162" y="8067"/>
                  <a:pt x="403549" y="11416"/>
                  <a:pt x="427055" y="11416"/>
                </a:cubicBezTo>
                <a:cubicBezTo>
                  <a:pt x="517791" y="11416"/>
                  <a:pt x="536229" y="8537"/>
                  <a:pt x="607925" y="1368"/>
                </a:cubicBezTo>
                <a:lnTo>
                  <a:pt x="778747" y="6392"/>
                </a:lnTo>
                <a:cubicBezTo>
                  <a:pt x="1001467" y="12253"/>
                  <a:pt x="920385" y="-2459"/>
                  <a:pt x="1014883" y="16440"/>
                </a:cubicBezTo>
                <a:cubicBezTo>
                  <a:pt x="1037427" y="38982"/>
                  <a:pt x="1010655" y="15208"/>
                  <a:pt x="1040004" y="31513"/>
                </a:cubicBezTo>
                <a:cubicBezTo>
                  <a:pt x="1050561" y="37378"/>
                  <a:pt x="1058132" y="50407"/>
                  <a:pt x="1070149" y="51609"/>
                </a:cubicBezTo>
                <a:lnTo>
                  <a:pt x="1170633" y="61658"/>
                </a:lnTo>
                <a:cubicBezTo>
                  <a:pt x="1212714" y="75685"/>
                  <a:pt x="1180409" y="66682"/>
                  <a:pt x="1271116" y="6668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3601726" y="4524789"/>
            <a:ext cx="1055077" cy="663191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5925407" y="4514738"/>
            <a:ext cx="1091921" cy="663191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7004766" y="5114169"/>
            <a:ext cx="1271116" cy="69526"/>
          </a:xfrm>
          <a:custGeom>
            <a:avLst/>
            <a:gdLst>
              <a:gd name="connsiteX0" fmla="*/ 0 w 1271116"/>
              <a:gd name="connsiteY0" fmla="*/ 61658 h 69526"/>
              <a:gd name="connsiteX1" fmla="*/ 110532 w 1271116"/>
              <a:gd name="connsiteY1" fmla="*/ 56634 h 69526"/>
              <a:gd name="connsiteX2" fmla="*/ 115556 w 1271116"/>
              <a:gd name="connsiteY2" fmla="*/ 41561 h 69526"/>
              <a:gd name="connsiteX3" fmla="*/ 145701 w 1271116"/>
              <a:gd name="connsiteY3" fmla="*/ 21464 h 69526"/>
              <a:gd name="connsiteX4" fmla="*/ 200967 w 1271116"/>
              <a:gd name="connsiteY4" fmla="*/ 1368 h 69526"/>
              <a:gd name="connsiteX5" fmla="*/ 356716 w 1271116"/>
              <a:gd name="connsiteY5" fmla="*/ 6392 h 69526"/>
              <a:gd name="connsiteX6" fmla="*/ 427055 w 1271116"/>
              <a:gd name="connsiteY6" fmla="*/ 11416 h 69526"/>
              <a:gd name="connsiteX7" fmla="*/ 607925 w 1271116"/>
              <a:gd name="connsiteY7" fmla="*/ 1368 h 69526"/>
              <a:gd name="connsiteX8" fmla="*/ 778747 w 1271116"/>
              <a:gd name="connsiteY8" fmla="*/ 6392 h 69526"/>
              <a:gd name="connsiteX9" fmla="*/ 1014883 w 1271116"/>
              <a:gd name="connsiteY9" fmla="*/ 16440 h 69526"/>
              <a:gd name="connsiteX10" fmla="*/ 1040004 w 1271116"/>
              <a:gd name="connsiteY10" fmla="*/ 31513 h 69526"/>
              <a:gd name="connsiteX11" fmla="*/ 1070149 w 1271116"/>
              <a:gd name="connsiteY11" fmla="*/ 51609 h 69526"/>
              <a:gd name="connsiteX12" fmla="*/ 1170633 w 1271116"/>
              <a:gd name="connsiteY12" fmla="*/ 61658 h 69526"/>
              <a:gd name="connsiteX13" fmla="*/ 1271116 w 1271116"/>
              <a:gd name="connsiteY13" fmla="*/ 66682 h 69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71116" h="69526">
                <a:moveTo>
                  <a:pt x="0" y="61658"/>
                </a:moveTo>
                <a:cubicBezTo>
                  <a:pt x="36844" y="59983"/>
                  <a:pt x="74195" y="62954"/>
                  <a:pt x="110532" y="56634"/>
                </a:cubicBezTo>
                <a:cubicBezTo>
                  <a:pt x="115750" y="55727"/>
                  <a:pt x="112618" y="45968"/>
                  <a:pt x="115556" y="41561"/>
                </a:cubicBezTo>
                <a:cubicBezTo>
                  <a:pt x="126309" y="25431"/>
                  <a:pt x="129898" y="26731"/>
                  <a:pt x="145701" y="21464"/>
                </a:cubicBezTo>
                <a:cubicBezTo>
                  <a:pt x="155465" y="-7829"/>
                  <a:pt x="147306" y="1368"/>
                  <a:pt x="200967" y="1368"/>
                </a:cubicBezTo>
                <a:cubicBezTo>
                  <a:pt x="252910" y="1368"/>
                  <a:pt x="304800" y="4717"/>
                  <a:pt x="356716" y="6392"/>
                </a:cubicBezTo>
                <a:cubicBezTo>
                  <a:pt x="380162" y="8067"/>
                  <a:pt x="403549" y="11416"/>
                  <a:pt x="427055" y="11416"/>
                </a:cubicBezTo>
                <a:cubicBezTo>
                  <a:pt x="517791" y="11416"/>
                  <a:pt x="536229" y="8537"/>
                  <a:pt x="607925" y="1368"/>
                </a:cubicBezTo>
                <a:lnTo>
                  <a:pt x="778747" y="6392"/>
                </a:lnTo>
                <a:cubicBezTo>
                  <a:pt x="1001467" y="12253"/>
                  <a:pt x="920385" y="-2459"/>
                  <a:pt x="1014883" y="16440"/>
                </a:cubicBezTo>
                <a:cubicBezTo>
                  <a:pt x="1037427" y="38982"/>
                  <a:pt x="1010655" y="15208"/>
                  <a:pt x="1040004" y="31513"/>
                </a:cubicBezTo>
                <a:cubicBezTo>
                  <a:pt x="1050561" y="37378"/>
                  <a:pt x="1058132" y="50407"/>
                  <a:pt x="1070149" y="51609"/>
                </a:cubicBezTo>
                <a:lnTo>
                  <a:pt x="1170633" y="61658"/>
                </a:lnTo>
                <a:cubicBezTo>
                  <a:pt x="1212714" y="75685"/>
                  <a:pt x="1180409" y="66682"/>
                  <a:pt x="1271116" y="6668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8338496" y="4803239"/>
            <a:ext cx="397099" cy="375334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/>
          <p:nvPr/>
        </p:nvCxnSpPr>
        <p:spPr>
          <a:xfrm flipH="1">
            <a:off x="8676979" y="2231391"/>
            <a:ext cx="15072" cy="284426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4553712" y="4489171"/>
            <a:ext cx="1417749" cy="0"/>
          </a:xfrm>
          <a:prstGeom prst="straightConnector1">
            <a:avLst/>
          </a:prstGeom>
          <a:ln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928400" y="4217012"/>
            <a:ext cx="6222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9.6us</a:t>
            </a:r>
          </a:p>
        </p:txBody>
      </p:sp>
      <p:sp>
        <p:nvSpPr>
          <p:cNvPr id="54" name="Freeform 53"/>
          <p:cNvSpPr/>
          <p:nvPr/>
        </p:nvSpPr>
        <p:spPr>
          <a:xfrm>
            <a:off x="8213080" y="5165681"/>
            <a:ext cx="125604" cy="20312"/>
          </a:xfrm>
          <a:custGeom>
            <a:avLst/>
            <a:gdLst>
              <a:gd name="connsiteX0" fmla="*/ 0 w 125604"/>
              <a:gd name="connsiteY0" fmla="*/ 0 h 20312"/>
              <a:gd name="connsiteX1" fmla="*/ 70338 w 125604"/>
              <a:gd name="connsiteY1" fmla="*/ 10048 h 20312"/>
              <a:gd name="connsiteX2" fmla="*/ 80387 w 125604"/>
              <a:gd name="connsiteY2" fmla="*/ 20096 h 20312"/>
              <a:gd name="connsiteX3" fmla="*/ 110532 w 125604"/>
              <a:gd name="connsiteY3" fmla="*/ 15072 h 20312"/>
              <a:gd name="connsiteX4" fmla="*/ 125604 w 125604"/>
              <a:gd name="connsiteY4" fmla="*/ 10048 h 20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604" h="20312">
                <a:moveTo>
                  <a:pt x="0" y="0"/>
                </a:moveTo>
                <a:cubicBezTo>
                  <a:pt x="23446" y="3349"/>
                  <a:pt x="47361" y="4304"/>
                  <a:pt x="70338" y="10048"/>
                </a:cubicBezTo>
                <a:cubicBezTo>
                  <a:pt x="74933" y="11197"/>
                  <a:pt x="75687" y="19508"/>
                  <a:pt x="80387" y="20096"/>
                </a:cubicBezTo>
                <a:cubicBezTo>
                  <a:pt x="90495" y="21359"/>
                  <a:pt x="100484" y="16747"/>
                  <a:pt x="110532" y="15072"/>
                </a:cubicBezTo>
                <a:lnTo>
                  <a:pt x="125604" y="10048"/>
                </a:ln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4867999" y="5153503"/>
            <a:ext cx="8579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Destructive</a:t>
            </a:r>
          </a:p>
          <a:p>
            <a:r>
              <a:rPr lang="en-US" sz="1000" dirty="0"/>
              <a:t>interference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651368" y="5171205"/>
            <a:ext cx="8947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Constructive</a:t>
            </a:r>
          </a:p>
          <a:p>
            <a:r>
              <a:rPr lang="en-US" sz="1000" dirty="0"/>
              <a:t>interference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802525" y="5494690"/>
            <a:ext cx="35972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RX signal energy stays low for 9.6us, which may cause RX packet abortion.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652671" y="5297607"/>
            <a:ext cx="6607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Zero GI</a:t>
            </a:r>
          </a:p>
        </p:txBody>
      </p:sp>
      <p:cxnSp>
        <p:nvCxnSpPr>
          <p:cNvPr id="60" name="Straight Arrow Connector 59"/>
          <p:cNvCxnSpPr>
            <a:endCxn id="40" idx="49"/>
          </p:cNvCxnSpPr>
          <p:nvPr/>
        </p:nvCxnSpPr>
        <p:spPr>
          <a:xfrm flipV="1">
            <a:off x="3093526" y="5175730"/>
            <a:ext cx="371708" cy="1564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Freeform 60"/>
          <p:cNvSpPr/>
          <p:nvPr/>
        </p:nvSpPr>
        <p:spPr>
          <a:xfrm>
            <a:off x="3501240" y="5171894"/>
            <a:ext cx="125604" cy="20312"/>
          </a:xfrm>
          <a:custGeom>
            <a:avLst/>
            <a:gdLst>
              <a:gd name="connsiteX0" fmla="*/ 0 w 125604"/>
              <a:gd name="connsiteY0" fmla="*/ 0 h 20312"/>
              <a:gd name="connsiteX1" fmla="*/ 70338 w 125604"/>
              <a:gd name="connsiteY1" fmla="*/ 10048 h 20312"/>
              <a:gd name="connsiteX2" fmla="*/ 80387 w 125604"/>
              <a:gd name="connsiteY2" fmla="*/ 20096 h 20312"/>
              <a:gd name="connsiteX3" fmla="*/ 110532 w 125604"/>
              <a:gd name="connsiteY3" fmla="*/ 15072 h 20312"/>
              <a:gd name="connsiteX4" fmla="*/ 125604 w 125604"/>
              <a:gd name="connsiteY4" fmla="*/ 10048 h 20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604" h="20312">
                <a:moveTo>
                  <a:pt x="0" y="0"/>
                </a:moveTo>
                <a:cubicBezTo>
                  <a:pt x="23446" y="3349"/>
                  <a:pt x="47361" y="4304"/>
                  <a:pt x="70338" y="10048"/>
                </a:cubicBezTo>
                <a:cubicBezTo>
                  <a:pt x="74933" y="11197"/>
                  <a:pt x="75687" y="19508"/>
                  <a:pt x="80387" y="20096"/>
                </a:cubicBezTo>
                <a:cubicBezTo>
                  <a:pt x="90495" y="21359"/>
                  <a:pt x="100484" y="16747"/>
                  <a:pt x="110532" y="15072"/>
                </a:cubicBezTo>
                <a:lnTo>
                  <a:pt x="125604" y="1004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3601725" y="2854616"/>
            <a:ext cx="930309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Seq1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934377" y="2907591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934377" y="3484854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2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785012" y="2854616"/>
            <a:ext cx="930310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Seq2</a:t>
            </a:r>
          </a:p>
        </p:txBody>
      </p:sp>
      <p:sp>
        <p:nvSpPr>
          <p:cNvPr id="59" name="Rectangle 58"/>
          <p:cNvSpPr/>
          <p:nvPr/>
        </p:nvSpPr>
        <p:spPr>
          <a:xfrm>
            <a:off x="5962899" y="2854616"/>
            <a:ext cx="935711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Seq3</a:t>
            </a:r>
          </a:p>
        </p:txBody>
      </p:sp>
      <p:sp>
        <p:nvSpPr>
          <p:cNvPr id="62" name="Rectangle 61"/>
          <p:cNvSpPr/>
          <p:nvPr/>
        </p:nvSpPr>
        <p:spPr>
          <a:xfrm>
            <a:off x="7146185" y="2854616"/>
            <a:ext cx="935713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Seq4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601724" y="3438088"/>
            <a:ext cx="930310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Seq1</a:t>
            </a:r>
          </a:p>
        </p:txBody>
      </p:sp>
      <p:sp>
        <p:nvSpPr>
          <p:cNvPr id="64" name="Rectangle 63"/>
          <p:cNvSpPr/>
          <p:nvPr/>
        </p:nvSpPr>
        <p:spPr>
          <a:xfrm>
            <a:off x="4785013" y="3438088"/>
            <a:ext cx="930309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Seq2</a:t>
            </a:r>
          </a:p>
        </p:txBody>
      </p:sp>
      <p:sp>
        <p:nvSpPr>
          <p:cNvPr id="65" name="Rectangle 64"/>
          <p:cNvSpPr/>
          <p:nvPr/>
        </p:nvSpPr>
        <p:spPr>
          <a:xfrm>
            <a:off x="5962898" y="3438088"/>
            <a:ext cx="935712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Seq3</a:t>
            </a:r>
          </a:p>
        </p:txBody>
      </p:sp>
      <p:sp>
        <p:nvSpPr>
          <p:cNvPr id="66" name="Rectangle 65"/>
          <p:cNvSpPr/>
          <p:nvPr/>
        </p:nvSpPr>
        <p:spPr>
          <a:xfrm>
            <a:off x="7146186" y="3438088"/>
            <a:ext cx="935712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Seq4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532035" y="34400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4532035" y="2851544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5715323" y="34400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5715323" y="2854073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6895910" y="34400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6895910" y="2852937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Connector 73"/>
          <p:cNvCxnSpPr/>
          <p:nvPr/>
        </p:nvCxnSpPr>
        <p:spPr>
          <a:xfrm flipV="1">
            <a:off x="3391622" y="4802560"/>
            <a:ext cx="850267" cy="699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V="1">
            <a:off x="3922407" y="4542876"/>
            <a:ext cx="2986" cy="264838"/>
          </a:xfrm>
          <a:prstGeom prst="straightConnector1">
            <a:avLst/>
          </a:prstGeom>
          <a:ln>
            <a:solidFill>
              <a:srgbClr val="FF00FF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98820" y="4513324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FF"/>
                </a:solidFill>
              </a:rPr>
              <a:t>3dB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124867" y="4032235"/>
            <a:ext cx="1580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FF"/>
                </a:solidFill>
              </a:rPr>
              <a:t>3dB average power increase.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2762792" y="2853789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HE-STF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2177963" y="2852580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…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2755112" y="3434601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HE-STF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2170283" y="3432154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…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48747" y="34400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3348747" y="2851544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781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169" y="3353350"/>
            <a:ext cx="8555472" cy="1805256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96169" y="541118"/>
            <a:ext cx="8471653" cy="1066800"/>
          </a:xfrm>
        </p:spPr>
        <p:txBody>
          <a:bodyPr/>
          <a:lstStyle/>
          <a:p>
            <a:r>
              <a:rPr lang="en-US" sz="2800" dirty="0" smtClean="0"/>
              <a:t>Existing LTF: RX Waveform (Simulation)</a:t>
            </a:r>
            <a:endParaRPr lang="en-US" sz="28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18824" y="1314475"/>
            <a:ext cx="8210592" cy="4114800"/>
          </a:xfrm>
        </p:spPr>
        <p:txBody>
          <a:bodyPr/>
          <a:lstStyle/>
          <a:p>
            <a:r>
              <a:rPr lang="en-US" sz="2000" dirty="0" smtClean="0"/>
              <a:t>Simulation with </a:t>
            </a:r>
            <a:r>
              <a:rPr lang="en-US" sz="2000" dirty="0" err="1" smtClean="0"/>
              <a:t>TGnB</a:t>
            </a:r>
            <a:r>
              <a:rPr lang="en-US" sz="2000" dirty="0" smtClean="0"/>
              <a:t> Channel model</a:t>
            </a:r>
          </a:p>
          <a:p>
            <a:r>
              <a:rPr lang="en-US" sz="2000" dirty="0" smtClean="0"/>
              <a:t>If </a:t>
            </a:r>
            <a:r>
              <a:rPr lang="en-US" sz="2000" dirty="0" smtClean="0"/>
              <a:t>no per-STS CSD is applied, unintentional beamforming can take place, resulting </a:t>
            </a:r>
            <a:r>
              <a:rPr lang="en-US" sz="2000" dirty="0" smtClean="0"/>
              <a:t>a </a:t>
            </a:r>
            <a:r>
              <a:rPr lang="en-US" sz="2000" dirty="0" smtClean="0"/>
              <a:t>larger signal amplitude fluctuation in the time domain. This behavior eats up the receiver circuit dynamic range.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202420" y="3464368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HE-LTF1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86340" y="3464368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HE-LTF2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67950" y="3464367"/>
            <a:ext cx="3738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PE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495175" y="3469645"/>
            <a:ext cx="6960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56873" y="3482881"/>
            <a:ext cx="6703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HE-SIG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48358" y="3482881"/>
            <a:ext cx="5774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65964" y="3482881"/>
            <a:ext cx="5613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83434" y="3482881"/>
            <a:ext cx="5517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72255" y="3482881"/>
            <a:ext cx="6543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RL-SIG</a:t>
            </a:r>
          </a:p>
        </p:txBody>
      </p:sp>
      <p:sp>
        <p:nvSpPr>
          <p:cNvPr id="20" name="Oval 19"/>
          <p:cNvSpPr/>
          <p:nvPr/>
        </p:nvSpPr>
        <p:spPr>
          <a:xfrm>
            <a:off x="5191200" y="4622408"/>
            <a:ext cx="819455" cy="422089"/>
          </a:xfrm>
          <a:prstGeom prst="ellipse">
            <a:avLst/>
          </a:pr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>
            <a:endCxn id="20" idx="3"/>
          </p:cNvCxnSpPr>
          <p:nvPr/>
        </p:nvCxnSpPr>
        <p:spPr>
          <a:xfrm flipV="1">
            <a:off x="4527249" y="4982682"/>
            <a:ext cx="783956" cy="416968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098040" y="5399650"/>
            <a:ext cx="3210560" cy="738664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Smaller-than-usual signal amplitude caused by un-intentional beamforming (destructive interference).</a:t>
            </a:r>
          </a:p>
        </p:txBody>
      </p:sp>
      <p:sp>
        <p:nvSpPr>
          <p:cNvPr id="25" name="Oval 24"/>
          <p:cNvSpPr/>
          <p:nvPr/>
        </p:nvSpPr>
        <p:spPr>
          <a:xfrm>
            <a:off x="5985298" y="3714609"/>
            <a:ext cx="982652" cy="1405638"/>
          </a:xfrm>
          <a:prstGeom prst="ellipse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5836920" y="5380066"/>
            <a:ext cx="3208307" cy="738664"/>
          </a:xfrm>
          <a:prstGeom prst="rect">
            <a:avLst/>
          </a:prstGeom>
          <a:noFill/>
          <a:ln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Larger-than-usual signal amplitude caused by un-intentional beamforming (constructive interference).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6670040" y="5044498"/>
            <a:ext cx="224534" cy="335569"/>
          </a:xfrm>
          <a:prstGeom prst="straightConnector1">
            <a:avLst/>
          </a:prstGeom>
          <a:ln>
            <a:solidFill>
              <a:srgbClr val="FF9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248359" y="4039415"/>
            <a:ext cx="9765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AGC in work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14078" y="980512"/>
            <a:ext cx="83067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bg1">
                    <a:lumMod val="95000"/>
                  </a:schemeClr>
                </a:solidFill>
              </a:rPr>
              <a:t>chan_indx =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247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Problems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Circuit dynamic range</a:t>
            </a:r>
          </a:p>
          <a:p>
            <a:pPr lvl="1"/>
            <a:r>
              <a:rPr lang="en-US" dirty="0" smtClean="0"/>
              <a:t>The secure-LTF signal </a:t>
            </a:r>
            <a:r>
              <a:rPr lang="en-US" dirty="0" smtClean="0"/>
              <a:t>power at </a:t>
            </a:r>
            <a:r>
              <a:rPr lang="en-US" dirty="0" smtClean="0"/>
              <a:t>the receiver may end up boosted by up to 10*log10(N_STS) </a:t>
            </a:r>
            <a:r>
              <a:rPr lang="en-US" dirty="0" err="1" smtClean="0"/>
              <a:t>dB.</a:t>
            </a:r>
            <a:r>
              <a:rPr lang="en-US" dirty="0" smtClean="0"/>
              <a:t> </a:t>
            </a:r>
            <a:r>
              <a:rPr lang="en-US" dirty="0" smtClean="0"/>
              <a:t>Similarly, </a:t>
            </a:r>
            <a:r>
              <a:rPr lang="en-US" dirty="0" smtClean="0"/>
              <a:t>part </a:t>
            </a:r>
            <a:r>
              <a:rPr lang="en-US" dirty="0" smtClean="0"/>
              <a:t>of the LTF signal could be completely nulled out due to the destructive addition. </a:t>
            </a:r>
          </a:p>
          <a:p>
            <a:pPr lvl="1"/>
            <a:r>
              <a:rPr lang="en-US" dirty="0" smtClean="0"/>
              <a:t>N_STS=2, can result in 3dB boost or a nulling. </a:t>
            </a:r>
          </a:p>
          <a:p>
            <a:pPr lvl="1"/>
            <a:r>
              <a:rPr lang="en-US" dirty="0" smtClean="0"/>
              <a:t>RX power can increase by up to 9 dB (for 8 TX stream case) when coherent interference happens. Extra circuit dynamic range will be  required to accommodate </a:t>
            </a:r>
            <a:r>
              <a:rPr lang="en-US" dirty="0" smtClean="0"/>
              <a:t>such</a:t>
            </a:r>
            <a:r>
              <a:rPr lang="en-US" dirty="0" smtClean="0"/>
              <a:t> </a:t>
            </a:r>
            <a:r>
              <a:rPr lang="en-US" dirty="0" smtClean="0"/>
              <a:t>excessive power swing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Regulatory concerns</a:t>
            </a:r>
          </a:p>
          <a:p>
            <a:pPr lvl="1"/>
            <a:r>
              <a:rPr lang="en-US" dirty="0" smtClean="0"/>
              <a:t>Abrupt increase in power is a concern in some regulator domain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96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65200"/>
            <a:ext cx="8524875" cy="242888"/>
          </a:xfrm>
        </p:spPr>
        <p:txBody>
          <a:bodyPr/>
          <a:lstStyle/>
          <a:p>
            <a:r>
              <a:rPr lang="en-US" sz="2800" dirty="0" smtClean="0"/>
              <a:t>Secure LTF design Proposal: </a:t>
            </a:r>
            <a:br>
              <a:rPr lang="en-US" sz="2800" dirty="0" smtClean="0"/>
            </a:br>
            <a:r>
              <a:rPr lang="en-US" sz="2800" dirty="0" smtClean="0"/>
              <a:t>Illustration </a:t>
            </a:r>
            <a:r>
              <a:rPr lang="en-US" sz="2800" dirty="0"/>
              <a:t>for N_STS=2 and LTF_REP = 2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258763" y="3213039"/>
            <a:ext cx="8885237" cy="979487"/>
          </a:xfrm>
        </p:spPr>
        <p:txBody>
          <a:bodyPr/>
          <a:lstStyle/>
          <a:p>
            <a:pPr marL="342900" indent="-342900">
              <a:lnSpc>
                <a:spcPct val="100000"/>
              </a:lnSpc>
            </a:pPr>
            <a:r>
              <a:rPr lang="en-US" sz="1200" dirty="0"/>
              <a:t>A1, A2, A3 and A4 are different secure-LTF sequences, which can be generated by the procedure described in .11az. With the following rule, the </a:t>
            </a:r>
            <a:r>
              <a:rPr lang="en-US" sz="1200" dirty="0">
                <a:solidFill>
                  <a:srgbClr val="00CC00"/>
                </a:solidFill>
              </a:rPr>
              <a:t>complexity increment for channel estimation is kept minimum </a:t>
            </a:r>
            <a:r>
              <a:rPr lang="en-US" sz="1200" dirty="0" smtClean="0"/>
              <a:t>compared </a:t>
            </a:r>
            <a:r>
              <a:rPr lang="en-US" sz="1200" dirty="0"/>
              <a:t>to </a:t>
            </a:r>
            <a:r>
              <a:rPr lang="en-US" sz="1200" dirty="0" smtClean="0"/>
              <a:t>existing design in .11az</a:t>
            </a:r>
            <a:r>
              <a:rPr lang="en-US" sz="1200" dirty="0"/>
              <a:t>. </a:t>
            </a:r>
            <a:r>
              <a:rPr lang="en-US" sz="1200" dirty="0" smtClean="0"/>
              <a:t>Matrix </a:t>
            </a:r>
            <a:r>
              <a:rPr lang="en-US" sz="1200" dirty="0"/>
              <a:t>inversion is </a:t>
            </a:r>
            <a:r>
              <a:rPr lang="en-US" sz="1200" dirty="0" smtClean="0"/>
              <a:t>not necessary!!</a:t>
            </a:r>
            <a:endParaRPr lang="en-US" sz="1200" dirty="0"/>
          </a:p>
          <a:p>
            <a:pPr marL="800100" lvl="1" indent="-342900">
              <a:lnSpc>
                <a:spcPct val="100000"/>
              </a:lnSpc>
            </a:pPr>
            <a:r>
              <a:rPr lang="en-US" sz="1050" dirty="0"/>
              <a:t>Only need extra phase rotations on H12 and H22 after the typical channel estimation </a:t>
            </a:r>
            <a:r>
              <a:rPr lang="en-US" sz="1050" dirty="0" smtClean="0"/>
              <a:t>procedure.</a:t>
            </a:r>
            <a:endParaRPr lang="en-US" sz="1050" dirty="0"/>
          </a:p>
          <a:p>
            <a:pPr marL="342900" indent="-342900">
              <a:lnSpc>
                <a:spcPct val="100000"/>
              </a:lnSpc>
            </a:pPr>
            <a:r>
              <a:rPr lang="en-US" sz="1200" dirty="0"/>
              <a:t>The (time-domain) waveforms on TX stream 1 and TX stream </a:t>
            </a:r>
            <a:r>
              <a:rPr lang="en-US" sz="1200" dirty="0" smtClean="0"/>
              <a:t>2, will look </a:t>
            </a:r>
            <a:r>
              <a:rPr lang="en-US" sz="1200" dirty="0"/>
              <a:t>totally different.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200" dirty="0">
                <a:solidFill>
                  <a:srgbClr val="00CC00"/>
                </a:solidFill>
              </a:rPr>
              <a:t>Highly secured.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200" dirty="0" smtClean="0">
                <a:solidFill>
                  <a:srgbClr val="00CC00"/>
                </a:solidFill>
              </a:rPr>
              <a:t>No </a:t>
            </a:r>
            <a:r>
              <a:rPr lang="en-US" sz="1200" dirty="0">
                <a:solidFill>
                  <a:srgbClr val="00CC00"/>
                </a:solidFill>
              </a:rPr>
              <a:t>unintentional beamforming issue</a:t>
            </a:r>
            <a:endParaRPr lang="en-US" sz="1200" dirty="0"/>
          </a:p>
          <a:p>
            <a:pPr marL="342900" indent="-342900">
              <a:lnSpc>
                <a:spcPct val="100000"/>
              </a:lnSpc>
            </a:pPr>
            <a:r>
              <a:rPr lang="en-US" sz="1200" dirty="0"/>
              <a:t>Rule: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200" dirty="0"/>
              <a:t>Sequence A1, A2 are generated from 2 different (and independent) sets of 4P+3 bits.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200" dirty="0"/>
              <a:t>The 8PSK sequence of A3 are generated from another independent set of 3P+3 bits. The </a:t>
            </a:r>
            <a:r>
              <a:rPr lang="en-US" sz="1200" dirty="0" err="1"/>
              <a:t>az_csd</a:t>
            </a:r>
            <a:r>
              <a:rPr lang="en-US" sz="1200" dirty="0"/>
              <a:t> of A3 is the same as A1.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200" dirty="0" smtClean="0"/>
              <a:t>The 8PSK sequence of A4 is generated from 3P+3 bits which are a simple function of the previous 3 sets of 3P+3 bits. The </a:t>
            </a:r>
            <a:r>
              <a:rPr lang="en-US" sz="1200" dirty="0" err="1" smtClean="0"/>
              <a:t>az_csd</a:t>
            </a:r>
            <a:r>
              <a:rPr lang="en-US" sz="1200" dirty="0" smtClean="0"/>
              <a:t> of A4 is the same as A2.</a:t>
            </a:r>
            <a:endParaRPr lang="en-US" sz="1200" dirty="0"/>
          </a:p>
          <a:p>
            <a:pPr marL="800100" lvl="1" indent="-342900">
              <a:lnSpc>
                <a:spcPct val="100000"/>
              </a:lnSpc>
            </a:pPr>
            <a:r>
              <a:rPr lang="en-US" sz="1200" dirty="0"/>
              <a:t>The function to generate 3P+3 bits for A4 is described in the following pages.</a:t>
            </a:r>
          </a:p>
          <a:p>
            <a:pPr marL="342900" indent="-342900">
              <a:lnSpc>
                <a:spcPct val="100000"/>
              </a:lnSpc>
            </a:pPr>
            <a:endParaRPr lang="en-US" sz="1200" dirty="0"/>
          </a:p>
          <a:p>
            <a:pPr>
              <a:lnSpc>
                <a:spcPct val="100000"/>
              </a:lnSpc>
            </a:pPr>
            <a:endParaRPr lang="en-US" sz="1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0168" y="1669848"/>
            <a:ext cx="6730090" cy="82693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009925" y="2595361"/>
            <a:ext cx="930309" cy="2696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43776" y="2586612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1</a:t>
            </a:r>
          </a:p>
        </p:txBody>
      </p:sp>
      <p:sp>
        <p:nvSpPr>
          <p:cNvPr id="9" name="Rectangle 8"/>
          <p:cNvSpPr/>
          <p:nvPr/>
        </p:nvSpPr>
        <p:spPr>
          <a:xfrm>
            <a:off x="4193212" y="2595361"/>
            <a:ext cx="930310" cy="269632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A2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71099" y="2595361"/>
            <a:ext cx="935711" cy="2696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554385" y="2595361"/>
            <a:ext cx="935713" cy="2696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B2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756947" y="2593683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940235" y="2593683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123523" y="2594819"/>
            <a:ext cx="252979" cy="2701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4110" y="2593683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009197" y="2914011"/>
            <a:ext cx="930309" cy="2696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543048" y="2905262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2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192484" y="2914011"/>
            <a:ext cx="930310" cy="2696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A4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370371" y="2914011"/>
            <a:ext cx="935711" cy="2696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B3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553657" y="2914011"/>
            <a:ext cx="935713" cy="2696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756219" y="2912333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939507" y="2912333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122795" y="2913469"/>
            <a:ext cx="252979" cy="2701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303382" y="2912333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22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288" y="3063542"/>
            <a:ext cx="8524500" cy="1784364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809625"/>
            <a:ext cx="8524875" cy="323850"/>
          </a:xfrm>
        </p:spPr>
        <p:txBody>
          <a:bodyPr/>
          <a:lstStyle/>
          <a:p>
            <a:r>
              <a:rPr lang="en-US" dirty="0" smtClean="0"/>
              <a:t>Proposed Design: RX Waveform (Simulation)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185195" y="1428399"/>
            <a:ext cx="8524875" cy="977900"/>
          </a:xfrm>
        </p:spPr>
        <p:txBody>
          <a:bodyPr/>
          <a:lstStyle/>
          <a:p>
            <a:r>
              <a:rPr lang="en-US" sz="2000" dirty="0" smtClean="0"/>
              <a:t>With this proposal, the unintentional beamforming behavior is minimized. </a:t>
            </a:r>
            <a:endParaRPr lang="en-US" sz="2000" dirty="0" smtClean="0"/>
          </a:p>
          <a:p>
            <a:r>
              <a:rPr lang="en-US" sz="2000" dirty="0" smtClean="0"/>
              <a:t>RX </a:t>
            </a:r>
            <a:r>
              <a:rPr lang="en-US" sz="2000" dirty="0" smtClean="0"/>
              <a:t>signal power stays even.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220709" y="3119067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HE-LTF1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04629" y="3119067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HE-LTF2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86239" y="3119066"/>
            <a:ext cx="3738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PE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13464" y="3124344"/>
            <a:ext cx="6960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75162" y="3137580"/>
            <a:ext cx="6703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HE-SIG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66647" y="3137580"/>
            <a:ext cx="5774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84253" y="3137580"/>
            <a:ext cx="5613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01723" y="3137580"/>
            <a:ext cx="5517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90544" y="3137580"/>
            <a:ext cx="6543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RL-SIG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66648" y="3694114"/>
            <a:ext cx="9765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AGC in work</a:t>
            </a:r>
          </a:p>
        </p:txBody>
      </p:sp>
      <p:sp>
        <p:nvSpPr>
          <p:cNvPr id="23" name="Oval 22"/>
          <p:cNvSpPr/>
          <p:nvPr/>
        </p:nvSpPr>
        <p:spPr>
          <a:xfrm>
            <a:off x="5169408" y="3543784"/>
            <a:ext cx="935220" cy="1205762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071339" y="3533425"/>
            <a:ext cx="935220" cy="1205762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09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_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1-17-1879-00-00az-pre-association-security-negotiation-for-11az-sfd" id="{1A5B57E5-2770-4DFE-ABA6-4F0BF75D0D46}" vid="{8B21AD12-E21A-432D-885C-E3A903710193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IEEE_Template</Template>
  <TotalTime>92442</TotalTime>
  <Words>2592</Words>
  <Application>Microsoft Macintosh PowerPoint</Application>
  <PresentationFormat>On-screen Show (4:3)</PresentationFormat>
  <Paragraphs>552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Cambria Math</vt:lpstr>
      <vt:lpstr>Symbol</vt:lpstr>
      <vt:lpstr>Times New Roman</vt:lpstr>
      <vt:lpstr>Wingdings</vt:lpstr>
      <vt:lpstr>Arial</vt:lpstr>
      <vt:lpstr>IEEE_Template</vt:lpstr>
      <vt:lpstr>PowerPoint Presentation</vt:lpstr>
      <vt:lpstr>Abstract</vt:lpstr>
      <vt:lpstr>Secure-LTF Generation (from .11az/D1.0)</vt:lpstr>
      <vt:lpstr>Secure-LTF (Present Design): N_STS=2 and LTF_REP = 2</vt:lpstr>
      <vt:lpstr>Secure-LTF (Existing Design): N_STS=2 and LTF_REP = 2</vt:lpstr>
      <vt:lpstr>Existing LTF: RX Waveform (Simulation)</vt:lpstr>
      <vt:lpstr>Potential Problems</vt:lpstr>
      <vt:lpstr>Secure LTF design Proposal:  Illustration for N_STS=2 and LTF_REP = 2</vt:lpstr>
      <vt:lpstr>Proposed Design: RX Waveform (Simulation)</vt:lpstr>
      <vt:lpstr>LTF generation : Recap of the 4P+3 bits and the iterative process</vt:lpstr>
      <vt:lpstr>“The Rule” and notations</vt:lpstr>
      <vt:lpstr>Notations and Equations to represent the function</vt:lpstr>
      <vt:lpstr>The iterative process</vt:lpstr>
      <vt:lpstr>For A4 (using iteration 2 as an illustration)</vt:lpstr>
      <vt:lpstr>Illustration for Channel Estimation</vt:lpstr>
      <vt:lpstr>Extension to larger spatial streams (e.g., N_STS=4 )</vt:lpstr>
      <vt:lpstr>Matrix constructed in this manner is always invertible</vt:lpstr>
      <vt:lpstr>Matrix constructed in this manner is always invertible</vt:lpstr>
      <vt:lpstr>Matrix constructed in this manner is always invertible</vt:lpstr>
      <vt:lpstr>Appendix</vt:lpstr>
      <vt:lpstr>Matrix constructed in this manner is always invertible</vt:lpstr>
      <vt:lpstr>Matrix constructed in this manner is always invertible</vt:lpstr>
      <vt:lpstr>Matrix constructed in this manner is always invertible</vt:lpstr>
      <vt:lpstr>Math for Channel Estimation (using 2x2 as an example)</vt:lpstr>
      <vt:lpstr>Math for Channel Estimation (using 2x2 as an example)</vt:lpstr>
      <vt:lpstr>Math for Channel Estimation (using 2x2 as an example)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Mengchang Doong</dc:creator>
  <cp:lastModifiedBy>Microsoft Office User</cp:lastModifiedBy>
  <cp:revision>693</cp:revision>
  <cp:lastPrinted>2019-09-12T00:48:24Z</cp:lastPrinted>
  <dcterms:modified xsi:type="dcterms:W3CDTF">2019-09-13T02:42:46Z</dcterms:modified>
</cp:coreProperties>
</file>