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28"/>
  </p:notesMasterIdLst>
  <p:sldIdLst>
    <p:sldId id="256" r:id="rId2"/>
    <p:sldId id="334" r:id="rId3"/>
    <p:sldId id="281" r:id="rId4"/>
    <p:sldId id="292" r:id="rId5"/>
    <p:sldId id="291" r:id="rId6"/>
    <p:sldId id="282" r:id="rId7"/>
    <p:sldId id="295" r:id="rId8"/>
    <p:sldId id="318" r:id="rId9"/>
    <p:sldId id="303" r:id="rId10"/>
    <p:sldId id="319" r:id="rId11"/>
    <p:sldId id="325" r:id="rId12"/>
    <p:sldId id="330" r:id="rId13"/>
    <p:sldId id="323" r:id="rId14"/>
    <p:sldId id="326" r:id="rId15"/>
    <p:sldId id="316" r:id="rId16"/>
    <p:sldId id="310" r:id="rId17"/>
    <p:sldId id="336" r:id="rId18"/>
    <p:sldId id="337" r:id="rId19"/>
    <p:sldId id="338" r:id="rId20"/>
    <p:sldId id="335" r:id="rId21"/>
    <p:sldId id="331" r:id="rId22"/>
    <p:sldId id="332" r:id="rId23"/>
    <p:sldId id="339" r:id="rId24"/>
    <p:sldId id="314" r:id="rId25"/>
    <p:sldId id="313" r:id="rId26"/>
    <p:sldId id="309" r:id="rId27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6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375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7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098677" y="6381780"/>
            <a:ext cx="1439497" cy="25319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802.11-19/1572r1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0.png"/><Relationship Id="rId3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buClr>
                <a:schemeClr val="dk2"/>
              </a:buClr>
              <a:buSzPct val="25000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Secure-LTF: Unintentional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and A Solution Proposal</a:t>
            </a:r>
            <a:endParaRPr lang="en-US" sz="28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2019-09-12</a:t>
            </a:r>
            <a:r>
              <a:rPr lang="en-US" sz="2000" b="0" dirty="0" smtClean="0"/>
              <a:t>17-12-14</a:t>
            </a:r>
            <a:endParaRPr lang="en-US" sz="2000" b="0" dirty="0"/>
          </a:p>
        </p:txBody>
      </p:sp>
      <p:sp>
        <p:nvSpPr>
          <p:cNvPr id="7" name="Shape 34"/>
          <p:cNvSpPr txBox="1"/>
          <p:nvPr/>
        </p:nvSpPr>
        <p:spPr>
          <a:xfrm>
            <a:off x="685800" y="275610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148619326"/>
              </p:ext>
            </p:extLst>
          </p:nvPr>
        </p:nvGraphicFramePr>
        <p:xfrm>
          <a:off x="685800" y="3359333"/>
          <a:ext cx="8008798" cy="28678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053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079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919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46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4887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</a:t>
                      </a:r>
                      <a:r>
                        <a:rPr lang="en-US" sz="1000" u="none" strike="noStrike" cap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Doong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408-922-1037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mengchang.doong@broadcom.com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 Deb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408-922-5984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manas.deb@broadcom.com</a:t>
                      </a:r>
                      <a:endParaRPr lang="en-US"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 Forbes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marcellus.forbes@broadcom.com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 Pulikkoonattu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16340 West Bernardo Dr, San Diego, CA, 92127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+1 858-521-4840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</a:t>
                      </a: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Erceg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16340 West Bernardo Dr, San Diego, CA, 92127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+1-858-521-5885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verceg@broadcom.com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66788"/>
            <a:ext cx="8524875" cy="241300"/>
          </a:xfrm>
        </p:spPr>
        <p:txBody>
          <a:bodyPr/>
          <a:lstStyle/>
          <a:p>
            <a:r>
              <a:rPr lang="en-US" sz="2800" dirty="0" smtClean="0"/>
              <a:t>LTF generation : Recap of the </a:t>
            </a:r>
            <a:r>
              <a:rPr lang="en-US" sz="2800" dirty="0" smtClean="0"/>
              <a:t>4P+3 bits and the iterative process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48241" y="1592632"/>
            <a:ext cx="4806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4P+3 bits can be divided into groups as shown below: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255" y="2577424"/>
            <a:ext cx="1128835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7347" y="2577424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3949" y="2577424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120" y="2577424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2898" y="2577424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0129" y="2577424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>
            <a:off x="956672" y="2854423"/>
            <a:ext cx="98" cy="5908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3267" y="3445288"/>
            <a:ext cx="10070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 </a:t>
            </a:r>
            <a:r>
              <a:rPr lang="en-US" sz="1000" dirty="0" err="1"/>
              <a:t>az_csd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691517" y="2850289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64" y="3771126"/>
            <a:ext cx="978429" cy="287083"/>
          </a:xfrm>
          <a:prstGeom prst="rect">
            <a:avLst/>
          </a:prstGeom>
          <a:ln>
            <a:solidFill>
              <a:srgbClr val="996600"/>
            </a:solidFill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474" y="3910450"/>
            <a:ext cx="1696870" cy="758176"/>
          </a:xfrm>
          <a:prstGeom prst="rect">
            <a:avLst/>
          </a:prstGeom>
          <a:ln>
            <a:solidFill>
              <a:srgbClr val="00CC00"/>
            </a:solidFill>
          </a:ln>
        </p:spPr>
      </p:pic>
      <p:sp>
        <p:nvSpPr>
          <p:cNvPr id="23" name="TextBox 22"/>
          <p:cNvSpPr txBox="1"/>
          <p:nvPr/>
        </p:nvSpPr>
        <p:spPr>
          <a:xfrm>
            <a:off x="1670306" y="304675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06986" y="285092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38934" y="285941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5435" y="3058725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61242" y="3070357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20717" y="3057456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09286" y="2851176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82288" y="285353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04316" y="312393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669" y="3723889"/>
            <a:ext cx="4562317" cy="50692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3599" y="4734015"/>
            <a:ext cx="3147234" cy="918860"/>
          </a:xfrm>
          <a:prstGeom prst="rect">
            <a:avLst/>
          </a:prstGeom>
          <a:ln w="19050">
            <a:solidFill>
              <a:srgbClr val="00B0F0"/>
            </a:solidFill>
          </a:ln>
        </p:spPr>
      </p:pic>
      <p:sp>
        <p:nvSpPr>
          <p:cNvPr id="36" name="TextBox 35"/>
          <p:cNvSpPr txBox="1"/>
          <p:nvPr/>
        </p:nvSpPr>
        <p:spPr>
          <a:xfrm>
            <a:off x="4525609" y="442623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iterative process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67345" y="3049843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3" name="Right Brace 42"/>
          <p:cNvSpPr/>
          <p:nvPr/>
        </p:nvSpPr>
        <p:spPr>
          <a:xfrm rot="16200000">
            <a:off x="5191822" y="-1042415"/>
            <a:ext cx="214381" cy="6961008"/>
          </a:xfrm>
          <a:prstGeom prst="rightBrac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267045" y="2134312"/>
            <a:ext cx="49936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These 3P+3 = 3(P+1) bits are used to generate the 8PSK secured sequence.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063" y="1978794"/>
            <a:ext cx="1664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These P bits are used to generate the </a:t>
            </a:r>
            <a:r>
              <a:rPr lang="en-US" sz="1100" dirty="0" err="1"/>
              <a:t>az_csd</a:t>
            </a:r>
            <a:r>
              <a:rPr lang="en-US" sz="1100" dirty="0"/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36865" y="5147811"/>
            <a:ext cx="3150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sequence of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baseline="30000" dirty="0">
                <a:solidFill>
                  <a:srgbClr val="00B0F0"/>
                </a:solidFill>
              </a:rPr>
              <a:t>P</a:t>
            </a:r>
            <a:r>
              <a:rPr lang="en-US" dirty="0"/>
              <a:t> 8PSK symbols are generated by </a:t>
            </a:r>
            <a:r>
              <a:rPr lang="en-US" dirty="0">
                <a:solidFill>
                  <a:srgbClr val="00B0F0"/>
                </a:solidFill>
              </a:rPr>
              <a:t>P-1 iterations</a:t>
            </a:r>
            <a:r>
              <a:rPr lang="en-US" dirty="0"/>
              <a:t>.</a:t>
            </a:r>
          </a:p>
        </p:txBody>
      </p:sp>
      <p:sp>
        <p:nvSpPr>
          <p:cNvPr id="47" name="Right Brace 46"/>
          <p:cNvSpPr/>
          <p:nvPr/>
        </p:nvSpPr>
        <p:spPr>
          <a:xfrm rot="16200000">
            <a:off x="845376" y="1749974"/>
            <a:ext cx="214381" cy="1384961"/>
          </a:xfrm>
          <a:prstGeom prst="rightBrace">
            <a:avLst/>
          </a:prstGeom>
          <a:ln w="19050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029683" y="3667358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Initial values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8141" y="2569728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9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27930"/>
            <a:ext cx="7772400" cy="1066800"/>
          </a:xfrm>
        </p:spPr>
        <p:txBody>
          <a:bodyPr/>
          <a:lstStyle/>
          <a:p>
            <a:r>
              <a:rPr lang="en-US" dirty="0" smtClean="0"/>
              <a:t>“The Rule” and notations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880" y="1636795"/>
            <a:ext cx="1128835" cy="276999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6097" y="1636795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1648" y="1636795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8879" y="1636795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1091247" y="1913794"/>
            <a:ext cx="1050" cy="245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2478" y="2159616"/>
            <a:ext cx="1077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secured </a:t>
            </a:r>
            <a:r>
              <a:rPr lang="en-US" sz="1000" dirty="0" err="1"/>
              <a:t>az_csd</a:t>
            </a:r>
            <a:endParaRPr lang="en-US" sz="1000" dirty="0"/>
          </a:p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52386" y="191893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09411" y="2134647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21228" y="191893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19119" y="190839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1480" y="2103791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82922" y="2105409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61648" y="2085144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37054" y="191356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32005" y="190839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13066" y="218331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04179" y="213601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4531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3113212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-1140" y="3539619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45497" y="2764674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833804" y="3167708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732421" y="3553952"/>
            <a:ext cx="920445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CS_A3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207019" y="273389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207018" y="3125498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207017" y="3547910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1_A3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3040242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0" y="343327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-1140" y="385154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0944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40944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40944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79383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79383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79383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1_A3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6178226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178225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178224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8163800" y="2732466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8163799" y="3124067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P-1_A2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8163798" y="3546479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P-1_A3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-1140" y="3919808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2421" y="3935994"/>
            <a:ext cx="920444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CS_A4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1715933" y="3901620"/>
            <a:ext cx="1423712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 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3203555" y="3901620"/>
            <a:ext cx="1407846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10864" y="3901620"/>
            <a:ext cx="1419348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4707750" y="3901620"/>
            <a:ext cx="1407645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f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7182338" y="27066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97722" y="309820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97722" y="35005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01709" y="4497599"/>
            <a:ext cx="1682752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           f</a:t>
            </a:r>
            <a:r>
              <a:rPr lang="en-US" baseline="-25000" dirty="0"/>
              <a:t>P-1_A4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P-1_A1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P-1_A3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350088" y="1647272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38259" y="1647272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24280" y="1639576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30212" y="405598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4877" y="5171119"/>
            <a:ext cx="5578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explain why we choose this “-++” rule in the following pages.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83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89274"/>
            <a:ext cx="8524875" cy="323850"/>
          </a:xfrm>
        </p:spPr>
        <p:txBody>
          <a:bodyPr/>
          <a:lstStyle/>
          <a:p>
            <a:r>
              <a:rPr lang="en-US" dirty="0" smtClean="0"/>
              <a:t>Notations and Equations to represent the 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sz="1400" dirty="0"/>
                  <a:t>The 4P+3 bits for A1,A2, A3 and A4 are denoted by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A1: b1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A2: b2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A3: b3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3P+3.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A4: b4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0.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b3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b1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A1 and A3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b4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b2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A2 and A4</a:t>
                </a:r>
                <a:r>
                  <a:rPr lang="en-US" sz="1400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1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2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d>
                      <m:dPr>
                        <m:ctrlPr>
                          <a:rPr lang="en-US" sz="1100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,8</m:t>
                        </m:r>
                      </m:e>
                    </m:d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</a:t>
                </a:r>
                <a:r>
                  <a:rPr lang="en-US" sz="1400" dirty="0" err="1">
                    <a:latin typeface="Symbol" panose="05050102010706020507" pitchFamily="18" charset="2"/>
                  </a:rPr>
                  <a:t>j</a:t>
                </a:r>
                <a:r>
                  <a:rPr lang="en-US" sz="1400" baseline="-25000" dirty="0" err="1"/>
                  <a:t>p</a:t>
                </a:r>
                <a:r>
                  <a:rPr lang="en-US" sz="1400" baseline="-25000" dirty="0"/>
                  <a:t> </a:t>
                </a:r>
                <a:endParaRPr lang="en-US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 lvl="2">
                  <a:lnSpc>
                    <a:spcPct val="100000"/>
                  </a:lnSpc>
                </a:pPr>
                <a:r>
                  <a:rPr lang="en-US" sz="900" dirty="0"/>
                  <a:t>for p=1,…,P-1</a:t>
                </a:r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2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74700"/>
            <a:ext cx="8524875" cy="323850"/>
          </a:xfrm>
        </p:spPr>
        <p:txBody>
          <a:bodyPr/>
          <a:lstStyle/>
          <a:p>
            <a:r>
              <a:rPr lang="en-US" dirty="0" smtClean="0"/>
              <a:t>The iterative process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0550" y="2961697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5103" y="1846479"/>
            <a:ext cx="984565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)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)</a:t>
            </a:r>
            <a:endParaRPr lang="en-US" sz="1000" baseline="-25000" dirty="0"/>
          </a:p>
          <a:p>
            <a:endParaRPr lang="en-US" sz="10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251044" y="3431604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187" y="1305763"/>
            <a:ext cx="2335599" cy="68189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845103" y="2255747"/>
            <a:ext cx="2884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 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          </a:t>
            </a:r>
            <a:r>
              <a:rPr lang="en-US" sz="1000" dirty="0"/>
              <a:t>)  ,      </a:t>
            </a:r>
            <a:r>
              <a:rPr lang="en-US" sz="1000" dirty="0" err="1"/>
              <a:t>exp</a:t>
            </a:r>
            <a:r>
              <a:rPr lang="en-US" sz="1000" dirty="0"/>
              <a:t>(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 </a:t>
            </a:r>
            <a:r>
              <a:rPr lang="en-US" sz="1000" dirty="0"/>
              <a:t>)               ]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) )  ,    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p</a:t>
            </a:r>
            <a:r>
              <a:rPr lang="en-US" sz="1000" dirty="0"/>
              <a:t>) )   ]</a:t>
            </a:r>
            <a:endParaRPr lang="en-US" sz="1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64752" y="1559042"/>
            <a:ext cx="3028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  <a:r>
              <a:rPr lang="en-US" dirty="0">
                <a:latin typeface="Symbol" panose="05050102010706020507" pitchFamily="18" charset="2"/>
              </a:rPr>
              <a:t> -</a:t>
            </a:r>
            <a:r>
              <a:rPr lang="en-US" dirty="0" err="1">
                <a:latin typeface="Symbol" panose="05050102010706020507" pitchFamily="18" charset="2"/>
              </a:rPr>
              <a:t>j</a:t>
            </a:r>
            <a:r>
              <a:rPr lang="en-US" baseline="-25000" dirty="0" err="1"/>
              <a:t>p</a:t>
            </a:r>
            <a:r>
              <a:rPr lang="en-US" dirty="0"/>
              <a:t>= -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j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/>
              <a:t>) = </a:t>
            </a:r>
            <a:r>
              <a:rPr lang="en-US" dirty="0" err="1"/>
              <a:t>exp</a:t>
            </a:r>
            <a:r>
              <a:rPr lang="en-US" dirty="0"/>
              <a:t>( j(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 err="1"/>
              <a:t>+</a:t>
            </a:r>
            <a:r>
              <a:rPr lang="en-US" dirty="0" err="1">
                <a:latin typeface="Symbol" panose="05050102010706020507" pitchFamily="18" charset="2"/>
              </a:rPr>
              <a:t>p</a:t>
            </a:r>
            <a:r>
              <a:rPr lang="en-US" dirty="0">
                <a:latin typeface="Symbol" panose="05050102010706020507" pitchFamily="18" charset="2"/>
              </a:rPr>
              <a:t>) 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1043" y="3865367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223402"/>
              </p:ext>
            </p:extLst>
          </p:nvPr>
        </p:nvGraphicFramePr>
        <p:xfrm>
          <a:off x="1045652" y="2882386"/>
          <a:ext cx="7831206" cy="196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="" xmlns:a16="http://schemas.microsoft.com/office/drawing/2014/main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1191889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4716256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6623096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1043" y="4383400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3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509112" y="4747545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4699748" y="490012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64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50913"/>
            <a:ext cx="8524875" cy="242887"/>
          </a:xfrm>
        </p:spPr>
        <p:txBody>
          <a:bodyPr/>
          <a:lstStyle/>
          <a:p>
            <a:r>
              <a:rPr lang="en-US" dirty="0" smtClean="0"/>
              <a:t>For A4 (using iteration 2 as an illustration)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0550" y="1583669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044" y="2053576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043" y="2487339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26056"/>
              </p:ext>
            </p:extLst>
          </p:nvPr>
        </p:nvGraphicFramePr>
        <p:xfrm>
          <a:off x="1045652" y="1504358"/>
          <a:ext cx="7831206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="" xmlns:a16="http://schemas.microsoft.com/office/drawing/2014/main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 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119188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0550" y="3022982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Re-notation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1707"/>
              </p:ext>
            </p:extLst>
          </p:nvPr>
        </p:nvGraphicFramePr>
        <p:xfrm>
          <a:off x="1045652" y="3302540"/>
          <a:ext cx="435067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="" xmlns:a16="http://schemas.microsoft.com/office/drawing/2014/main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134528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0549" y="3800666"/>
            <a:ext cx="4471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rule mentioned earlier, it can be rewritten as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46788"/>
              </p:ext>
            </p:extLst>
          </p:nvPr>
        </p:nvGraphicFramePr>
        <p:xfrm>
          <a:off x="1045652" y="4100807"/>
          <a:ext cx="435067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="" xmlns:a16="http://schemas.microsoft.com/office/drawing/2014/main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="" xmlns:a16="http://schemas.microsoft.com/office/drawing/2014/main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134528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8610" y="5328623"/>
            <a:ext cx="661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relationship holds for all iterations. </a:t>
            </a:r>
            <a:r>
              <a:rPr lang="en-US" dirty="0">
                <a:sym typeface="Wingdings" panose="05000000000000000000" pitchFamily="2" charset="2"/>
              </a:rPr>
              <a:t> The final sequence A4 = A2 .* A3 ./ A1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263269" y="5201744"/>
            <a:ext cx="1548793" cy="564390"/>
          </a:xfrm>
          <a:prstGeom prst="ellipse">
            <a:avLst/>
          </a:prstGeom>
          <a:noFill/>
          <a:ln>
            <a:solidFill>
              <a:srgbClr val="FA8D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67859" y="4157838"/>
            <a:ext cx="32335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addition is equivalent to value multiplication.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67860" y="4359207"/>
            <a:ext cx="30973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subtraction is equivalent to value division.</a:t>
            </a:r>
          </a:p>
        </p:txBody>
      </p:sp>
      <p:sp>
        <p:nvSpPr>
          <p:cNvPr id="24" name="Right Arrow 23"/>
          <p:cNvSpPr/>
          <p:nvPr/>
        </p:nvSpPr>
        <p:spPr>
          <a:xfrm rot="5400000">
            <a:off x="5801204" y="4772534"/>
            <a:ext cx="472918" cy="19530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563383" y="3458520"/>
            <a:ext cx="25683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Apply similar notation for A1, A2 and A3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64532" y="4814493"/>
            <a:ext cx="211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“.*” and “./” denote point-wise multiplication and division for each element in the array. In our case, it means frequency domain point-wise operation.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3101" y="5900949"/>
            <a:ext cx="814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have just proven that the A4=A2.*A3./A1 is constructed with the same structure as A1, A2 and A3, and is therefore a </a:t>
            </a:r>
            <a:r>
              <a:rPr lang="en-US" dirty="0" err="1" smtClean="0"/>
              <a:t>Golay</a:t>
            </a:r>
            <a:r>
              <a:rPr lang="en-US" dirty="0" smtClean="0"/>
              <a:t> sequence with the same PAPR as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29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-275" y="3637078"/>
            <a:ext cx="2750973" cy="20550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969705" y="3563338"/>
            <a:ext cx="4174295" cy="21546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01638" y="873443"/>
            <a:ext cx="8742362" cy="241300"/>
          </a:xfrm>
        </p:spPr>
        <p:txBody>
          <a:bodyPr/>
          <a:lstStyle/>
          <a:p>
            <a:r>
              <a:rPr lang="en-US" dirty="0" smtClean="0"/>
              <a:t>Illustration for Channel Estimation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388473"/>
            <a:ext cx="6730090" cy="7870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5199" y="223548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9050" y="228241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9050" y="275210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8486" y="223548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6373" y="2235488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9659" y="2235488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85198" y="2711388"/>
            <a:ext cx="930310" cy="4016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A3=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A1.*(A3./A1)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68487" y="2711388"/>
            <a:ext cx="930309" cy="401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A4=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A2.*(A3./A1)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46372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B3= B1.*(B3./B1)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29660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B4= B2.*(B3./B1)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32221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32221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15509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15509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98797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98797" y="2232415"/>
            <a:ext cx="252979" cy="4052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79384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79384" y="223380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-2170" y="420402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5233" y="514603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85051" y="3594422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RX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580627" y="5297787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81313" y="4342522"/>
            <a:ext cx="2249985" cy="8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620827" y="5087264"/>
            <a:ext cx="869637" cy="39453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.*(A3./A1)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495822" y="5297787"/>
            <a:ext cx="7524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009055" y="5284532"/>
            <a:ext cx="60739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325362" y="2916350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08007" y="2901522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60" idx="2"/>
            <a:endCxn id="53" idx="0"/>
          </p:cNvCxnSpPr>
          <p:nvPr/>
        </p:nvCxnSpPr>
        <p:spPr>
          <a:xfrm flipH="1">
            <a:off x="2055645" y="3127844"/>
            <a:ext cx="1524754" cy="1959420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53" idx="0"/>
          </p:cNvCxnSpPr>
          <p:nvPr/>
        </p:nvCxnSpPr>
        <p:spPr>
          <a:xfrm flipH="1">
            <a:off x="2055645" y="3118648"/>
            <a:ext cx="2489602" cy="1968617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49303" y="3123568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this term is a fixed value within one repetition period, it can be viewed as part of the channel response.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61476" y="4073859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-A2 ]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8939" y="496379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730658" y="4078406"/>
            <a:ext cx="927043" cy="14267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“Typical”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Channel Estimation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662537" y="4366098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7043721" y="453892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sp>
        <p:nvSpPr>
          <p:cNvPr id="99" name="Rectangle 98"/>
          <p:cNvSpPr/>
          <p:nvPr/>
        </p:nvSpPr>
        <p:spPr>
          <a:xfrm>
            <a:off x="7043721" y="512626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6673438" y="4666655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918195" y="4666654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8219466" y="4225063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11 </a:t>
            </a:r>
            <a:r>
              <a:rPr lang="en-US" sz="1200" dirty="0"/>
              <a:t>}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219466" y="451793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12 </a:t>
            </a:r>
            <a:r>
              <a:rPr lang="en-US" sz="1200" dirty="0"/>
              <a:t>}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219466" y="4810266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21 </a:t>
            </a:r>
            <a:r>
              <a:rPr lang="en-US" sz="1200" dirty="0"/>
              <a:t>}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9466" y="511528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22 </a:t>
            </a:r>
            <a:r>
              <a:rPr lang="en-US" sz="1200" dirty="0"/>
              <a:t>}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806091" y="3563338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cxnSp>
        <p:nvCxnSpPr>
          <p:cNvPr id="115" name="Straight Arrow Connector 114"/>
          <p:cNvCxnSpPr>
            <a:stCxn id="114" idx="2"/>
            <a:endCxn id="93" idx="0"/>
          </p:cNvCxnSpPr>
          <p:nvPr/>
        </p:nvCxnSpPr>
        <p:spPr>
          <a:xfrm>
            <a:off x="6194179" y="3840336"/>
            <a:ext cx="1" cy="238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662537" y="4963789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6673437" y="5253789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7931867" y="5256125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570826" y="4363561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056605" y="3141540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(A3./A1) is known, we can compensate for it after “typical” channel estimation block.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176141" y="3680985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2485783" y="5017522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[A3, A4 ]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48266" y="4079411"/>
            <a:ext cx="1462560" cy="148884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333049" y="5297787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326779" y="4444461"/>
            <a:ext cx="1293019" cy="7963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321990" y="4424085"/>
            <a:ext cx="1238703" cy="79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37878" y="407840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11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970782" y="4427403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12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030932" y="492843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21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662577" y="5228544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22</a:t>
            </a:r>
            <a:endParaRPr lang="en-US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323345" y="4355405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40060" y="6081183"/>
            <a:ext cx="745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 A1 and A3 are 8PSK sequences, “.*(A3./A1)” and “.*(A1./A3)” are just </a:t>
            </a:r>
            <a:r>
              <a:rPr lang="en-US" dirty="0" smtClean="0">
                <a:solidFill>
                  <a:srgbClr val="0099FF"/>
                </a:solidFill>
              </a:rPr>
              <a:t>phase rotations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92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42975"/>
            <a:ext cx="8831484" cy="323850"/>
          </a:xfrm>
        </p:spPr>
        <p:txBody>
          <a:bodyPr/>
          <a:lstStyle/>
          <a:p>
            <a:r>
              <a:rPr lang="en-US" sz="2800" dirty="0" smtClean="0"/>
              <a:t>Extend to more TX streams, using N_STS=4 as an example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817688"/>
            <a:ext cx="7986532" cy="596900"/>
          </a:xfrm>
        </p:spPr>
        <p:txBody>
          <a:bodyPr/>
          <a:lstStyle/>
          <a:p>
            <a:r>
              <a:rPr lang="en-US" dirty="0" smtClean="0"/>
              <a:t>( 2 * N</a:t>
            </a:r>
            <a:r>
              <a:rPr lang="en-US" baseline="-25000" dirty="0" smtClean="0"/>
              <a:t>HE_LTF</a:t>
            </a:r>
            <a:r>
              <a:rPr lang="en-US" dirty="0" smtClean="0"/>
              <a:t> - 1 ) secured sequences required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06940" y="264117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40791" y="268810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0791" y="31577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590227" y="264117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9" name="Rectangle 8"/>
          <p:cNvSpPr/>
          <p:nvPr/>
        </p:nvSpPr>
        <p:spPr>
          <a:xfrm>
            <a:off x="4768114" y="264117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51400" y="264117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06939" y="311707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90228" y="311707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A2.*A5./A1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68113" y="311707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-A3.*A5./A1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51401" y="311707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A4.*A5./A1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53962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Rectangle 15"/>
          <p:cNvSpPr/>
          <p:nvPr/>
        </p:nvSpPr>
        <p:spPr>
          <a:xfrm>
            <a:off x="2153962" y="263810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7" name="Rectangle 16"/>
          <p:cNvSpPr/>
          <p:nvPr/>
        </p:nvSpPr>
        <p:spPr>
          <a:xfrm>
            <a:off x="3337250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8" name="Rectangle 17"/>
          <p:cNvSpPr/>
          <p:nvPr/>
        </p:nvSpPr>
        <p:spPr>
          <a:xfrm>
            <a:off x="3337250" y="263810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9" name="Rectangle 18"/>
          <p:cNvSpPr/>
          <p:nvPr/>
        </p:nvSpPr>
        <p:spPr>
          <a:xfrm>
            <a:off x="4520538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" name="Rectangle 19"/>
          <p:cNvSpPr/>
          <p:nvPr/>
        </p:nvSpPr>
        <p:spPr>
          <a:xfrm>
            <a:off x="4520538" y="264063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1" name="Rectangle 20"/>
          <p:cNvSpPr/>
          <p:nvPr/>
        </p:nvSpPr>
        <p:spPr>
          <a:xfrm>
            <a:off x="5701125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" name="Rectangle 21"/>
          <p:cNvSpPr/>
          <p:nvPr/>
        </p:nvSpPr>
        <p:spPr>
          <a:xfrm>
            <a:off x="5701125" y="263949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3" name="Rectangle 22"/>
          <p:cNvSpPr/>
          <p:nvPr/>
        </p:nvSpPr>
        <p:spPr>
          <a:xfrm>
            <a:off x="2406940" y="363055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0791" y="367748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0791" y="414717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90227" y="363055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A2.*A6./A1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68114" y="363055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A3.*A6./A1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51400" y="363055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-A4.*A6./A1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06939" y="410645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90228" y="410645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A2.*A7./A1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68113" y="41064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A3.*A7./A1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51401" y="41064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A4.*A7./A1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53962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4" name="Rectangle 33"/>
          <p:cNvSpPr/>
          <p:nvPr/>
        </p:nvSpPr>
        <p:spPr>
          <a:xfrm>
            <a:off x="2153962" y="36274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5" name="Rectangle 34"/>
          <p:cNvSpPr/>
          <p:nvPr/>
        </p:nvSpPr>
        <p:spPr>
          <a:xfrm>
            <a:off x="3337250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6" name="Rectangle 35"/>
          <p:cNvSpPr/>
          <p:nvPr/>
        </p:nvSpPr>
        <p:spPr>
          <a:xfrm>
            <a:off x="3337250" y="36274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7" name="Rectangle 36"/>
          <p:cNvSpPr/>
          <p:nvPr/>
        </p:nvSpPr>
        <p:spPr>
          <a:xfrm>
            <a:off x="4520538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8" name="Rectangle 37"/>
          <p:cNvSpPr/>
          <p:nvPr/>
        </p:nvSpPr>
        <p:spPr>
          <a:xfrm>
            <a:off x="4520538" y="363001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9" name="Rectangle 38"/>
          <p:cNvSpPr/>
          <p:nvPr/>
        </p:nvSpPr>
        <p:spPr>
          <a:xfrm>
            <a:off x="5701125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0" name="Rectangle 39"/>
          <p:cNvSpPr/>
          <p:nvPr/>
        </p:nvSpPr>
        <p:spPr>
          <a:xfrm>
            <a:off x="5701125" y="362887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Date Placeholder 4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90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571018"/>
          </a:xfrm>
        </p:spPr>
        <p:txBody>
          <a:bodyPr/>
          <a:lstStyle/>
          <a:p>
            <a:r>
              <a:rPr lang="en-US" dirty="0" smtClean="0"/>
              <a:t>It is a </a:t>
            </a:r>
            <a:r>
              <a:rPr lang="en-US" dirty="0" err="1" smtClean="0"/>
              <a:t>Hadamard</a:t>
            </a:r>
            <a:r>
              <a:rPr lang="en-US" dirty="0" smtClean="0"/>
              <a:t> matrix scaled by diagonal matrices.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1"/>
              <p:cNvSpPr txBox="1">
                <a:spLocks/>
              </p:cNvSpPr>
              <p:nvPr/>
            </p:nvSpPr>
            <p:spPr>
              <a:xfrm>
                <a:off x="300941" y="2552218"/>
                <a:ext cx="7054769" cy="11193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 = 2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7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1" y="2552218"/>
                <a:ext cx="7054769" cy="1119369"/>
              </a:xfrm>
              <a:prstGeom prst="rect">
                <a:avLst/>
              </a:prstGeom>
              <a:blipFill>
                <a:blip r:embed="rId2"/>
                <a:stretch>
                  <a:fillRect b="-27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1"/>
              <p:cNvSpPr txBox="1">
                <a:spLocks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dirty="0">
                                    <a:latin typeface="Cambria Math" panose="02040503050406030204" pitchFamily="18" charset="0"/>
                                  </a:rPr>
                                  <m:t>ⅇ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962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dirty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  <a:blipFill>
                <a:blip r:embed="rId2"/>
                <a:stretch>
                  <a:fillRect b="-22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68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2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2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200" dirty="0">
                    <a:latin typeface="Cambria Math" panose="02040503050406030204" pitchFamily="18" charset="0"/>
                  </a:rPr>
                  <a:t> = </a:t>
                </a:r>
                <a:r>
                  <a:rPr lang="en-US" sz="1200" dirty="0" smtClean="0">
                    <a:latin typeface="Cambria Math" panose="02040503050406030204" pitchFamily="18" charset="0"/>
                  </a:rPr>
                  <a:t>8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bn</m:t>
                                </m:r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8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highlights a potential problem with the present design of secure LTF sequence. In its present form, while in multi stream scenario, unintentional </a:t>
            </a:r>
            <a:r>
              <a:rPr lang="en-US" b="0" dirty="0" err="1" smtClean="0"/>
              <a:t>Beamforming</a:t>
            </a:r>
            <a:r>
              <a:rPr lang="en-US" b="0" dirty="0" smtClean="0"/>
              <a:t> (constructive and destructive addition of signal) could take place during the secure LTF transmission portion, </a:t>
            </a:r>
            <a:r>
              <a:rPr lang="en-US" b="0" dirty="0" smtClean="0"/>
              <a:t>which </a:t>
            </a:r>
            <a:r>
              <a:rPr lang="en-US" b="0" dirty="0" smtClean="0"/>
              <a:t>lead to dynamic range complications at the receiver. We propose a possible solution to mitigate the problem.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7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b="0" baseline="-25000" dirty="0" smtClean="0">
                    <a:latin typeface="Cambria Math" panose="02040503050406030204" pitchFamily="18" charset="0"/>
                  </a:rPr>
                  <a:t>HE_LTF</a:t>
                </a:r>
                <a:r>
                  <a:rPr lang="en-US" b="0" dirty="0" smtClean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0" dirty="0">
                                        <a:latin typeface="Cambria Math" panose="02040503050406030204" pitchFamily="18" charset="0"/>
                                      </a:rPr>
                                      <m:t>ⅇ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  <a:blipFill>
                <a:blip r:embed="rId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38213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2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2400" b="0" dirty="0" smtClean="0">
                    <a:latin typeface="Cambria Math" panose="02040503050406030204" pitchFamily="18" charset="0"/>
                  </a:rPr>
                  <a:t>2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𝑏𝑐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2400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400" b="0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75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6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400" dirty="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9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𝑑𝑖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𝑑𝑗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−9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31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1400" b="0" dirty="0" smtClean="0">
                    <a:latin typeface="Cambria Math" panose="02040503050406030204" pitchFamily="18" charset="0"/>
                  </a:rPr>
                  <a:t>8</a:t>
                </a:r>
                <a:endParaRPr lang="en-US" sz="1400" b="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8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𝑏𝑛</m:t>
                                    </m:r>
                                    <m:r>
                                      <a:rPr lang="en-US" sz="1400" b="0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b="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sz="1400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160463"/>
            <a:ext cx="8958805" cy="241300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42874" y="2076812"/>
            <a:ext cx="8239125" cy="3663950"/>
          </a:xfrm>
        </p:spPr>
        <p:txBody>
          <a:bodyPr/>
          <a:lstStyle/>
          <a:p>
            <a:r>
              <a:rPr lang="en-US" sz="1800" dirty="0"/>
              <a:t>Assume the frequency domain value of the k</a:t>
            </a:r>
            <a:r>
              <a:rPr lang="en-US" sz="1800" baseline="30000" dirty="0"/>
              <a:t>th</a:t>
            </a:r>
            <a:r>
              <a:rPr lang="en-US" sz="1800" dirty="0"/>
              <a:t> tone for sequence A1, A2 and A3 are A1</a:t>
            </a:r>
            <a:r>
              <a:rPr lang="en-US" sz="1800" baseline="-20000" dirty="0"/>
              <a:t>k</a:t>
            </a:r>
            <a:r>
              <a:rPr lang="en-US" sz="1800" dirty="0"/>
              <a:t>, A2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respectively. Since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are 8PSK symbols,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can be written as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A1k</a:t>
            </a:r>
            <a:r>
              <a:rPr lang="en-US" sz="1800" dirty="0"/>
              <a:t>) and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A3k</a:t>
            </a:r>
            <a:r>
              <a:rPr lang="en-US" sz="1800" dirty="0"/>
              <a:t>) respectively. The </a:t>
            </a:r>
            <a:r>
              <a:rPr lang="en-US" sz="1800" dirty="0" err="1"/>
              <a:t>k_th</a:t>
            </a:r>
            <a:r>
              <a:rPr lang="en-US" sz="1800" dirty="0"/>
              <a:t> tone being send out through the two antennas:</a:t>
            </a:r>
          </a:p>
          <a:p>
            <a:pPr lvl="1"/>
            <a:r>
              <a:rPr lang="en-US" sz="1200" dirty="0"/>
              <a:t>Symbol:	 n	       n+1                           n+2                      n+3</a:t>
            </a:r>
          </a:p>
          <a:p>
            <a:pPr lvl="1"/>
            <a:r>
              <a:rPr lang="en-US" sz="1200" dirty="0"/>
              <a:t>TX Ant 0:	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-A2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B1</a:t>
            </a:r>
            <a:r>
              <a:rPr lang="en-US" sz="1200" baseline="-20000" dirty="0"/>
              <a:t>k</a:t>
            </a:r>
            <a:r>
              <a:rPr lang="en-US" sz="1200" dirty="0"/>
              <a:t>                     -B2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    A3</a:t>
            </a:r>
            <a:r>
              <a:rPr lang="en-US" sz="1200" baseline="-20000" dirty="0"/>
              <a:t>k</a:t>
            </a:r>
            <a:r>
              <a:rPr lang="en-US" sz="1200" dirty="0"/>
              <a:t>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B3</a:t>
            </a:r>
            <a:r>
              <a:rPr lang="en-US" sz="1200" baseline="-20000" dirty="0"/>
              <a:t>k</a:t>
            </a:r>
            <a:r>
              <a:rPr lang="en-US" sz="1200" dirty="0"/>
              <a:t>        B2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B1k</a:t>
            </a:r>
            <a:r>
              <a:rPr lang="en-US" sz="1200" dirty="0"/>
              <a:t>) </a:t>
            </a:r>
          </a:p>
          <a:p>
            <a:r>
              <a:rPr lang="en-US" sz="1600" dirty="0"/>
              <a:t>We can rewrite them as (only show symbol n and n+1)</a:t>
            </a:r>
          </a:p>
          <a:p>
            <a:pPr lvl="1"/>
            <a:r>
              <a:rPr lang="en-US" sz="1200" dirty="0"/>
              <a:t>Symbol:	               n	                                       n+1                           </a:t>
            </a:r>
          </a:p>
          <a:p>
            <a:pPr lvl="1"/>
            <a:r>
              <a:rPr lang="en-US" sz="1200" dirty="0"/>
              <a:t>TX Ant 0:	              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            -A2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A1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07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5236" y="1017366"/>
            <a:ext cx="9068764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75236" y="1880564"/>
            <a:ext cx="8239125" cy="4186238"/>
          </a:xfrm>
        </p:spPr>
        <p:txBody>
          <a:bodyPr/>
          <a:lstStyle/>
          <a:p>
            <a:r>
              <a:rPr lang="en-US" sz="1600" dirty="0"/>
              <a:t>If the channel matrix for k</a:t>
            </a:r>
            <a:r>
              <a:rPr lang="en-US" sz="1600" baseline="30000" dirty="0"/>
              <a:t>th</a:t>
            </a:r>
            <a:r>
              <a:rPr lang="en-US" sz="1600" dirty="0"/>
              <a:t> tone is </a:t>
            </a:r>
            <a:r>
              <a:rPr lang="en-US" sz="1600" dirty="0" err="1"/>
              <a:t>H</a:t>
            </a:r>
            <a:r>
              <a:rPr lang="en-US" sz="1600" baseline="-25000" dirty="0" err="1"/>
              <a:t>k</a:t>
            </a:r>
            <a:r>
              <a:rPr lang="en-US" sz="1600" dirty="0"/>
              <a:t>=[ h</a:t>
            </a:r>
            <a:r>
              <a:rPr lang="en-US" sz="1600" baseline="-25000" dirty="0"/>
              <a:t>11_k</a:t>
            </a:r>
            <a:r>
              <a:rPr lang="en-US" sz="1600" dirty="0"/>
              <a:t> h</a:t>
            </a:r>
            <a:r>
              <a:rPr lang="en-US" sz="1600" baseline="-25000" dirty="0"/>
              <a:t>12_k</a:t>
            </a:r>
            <a:r>
              <a:rPr lang="en-US" sz="1600" dirty="0"/>
              <a:t> ; h</a:t>
            </a:r>
            <a:r>
              <a:rPr lang="en-US" sz="1600" baseline="-25000" dirty="0"/>
              <a:t>21_k</a:t>
            </a:r>
            <a:r>
              <a:rPr lang="en-US" sz="1600" dirty="0"/>
              <a:t> h</a:t>
            </a:r>
            <a:r>
              <a:rPr lang="en-US" sz="1600" baseline="-25000" dirty="0"/>
              <a:t>22_k</a:t>
            </a:r>
            <a:r>
              <a:rPr lang="en-US" sz="1600" dirty="0"/>
              <a:t> ], then at the receiver for symbol n and n+1, we get (ignoring noise):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12_k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22_k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r>
              <a:rPr lang="en-US" sz="1500" dirty="0"/>
              <a:t>We can write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’ = h</a:t>
            </a:r>
            <a:r>
              <a:rPr lang="en-US" sz="1200" baseline="-25000" dirty="0"/>
              <a:t>12_k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’ = h</a:t>
            </a:r>
            <a:r>
              <a:rPr lang="en-US" sz="1200" baseline="-25000" dirty="0"/>
              <a:t>22_k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r>
              <a:rPr lang="en-US" sz="1500" dirty="0"/>
              <a:t>Substituting these into the equations, we get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12_k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  <a:endParaRPr lang="en-US" sz="1000" dirty="0"/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22_k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</a:p>
          <a:p>
            <a:pPr lvl="2"/>
            <a:endParaRPr lang="en-US" sz="900" dirty="0"/>
          </a:p>
          <a:p>
            <a:pPr lvl="1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48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1744"/>
            <a:ext cx="8900932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471613"/>
            <a:ext cx="8239125" cy="4268787"/>
          </a:xfrm>
        </p:spPr>
        <p:txBody>
          <a:bodyPr/>
          <a:lstStyle/>
          <a:p>
            <a:r>
              <a:rPr lang="en-US" sz="1600" dirty="0"/>
              <a:t>Now we can solve h</a:t>
            </a:r>
            <a:r>
              <a:rPr lang="en-US" sz="1600" baseline="-25000" dirty="0"/>
              <a:t>11</a:t>
            </a:r>
            <a:r>
              <a:rPr lang="en-US" sz="1600" dirty="0"/>
              <a:t> , h</a:t>
            </a:r>
            <a:r>
              <a:rPr lang="en-US" sz="1600" baseline="-25000" dirty="0"/>
              <a:t>12</a:t>
            </a:r>
            <a:r>
              <a:rPr lang="en-US" sz="1600" dirty="0"/>
              <a:t>’  , h</a:t>
            </a:r>
            <a:r>
              <a:rPr lang="en-US" sz="1600" baseline="-25000" dirty="0"/>
              <a:t>21</a:t>
            </a:r>
            <a:r>
              <a:rPr lang="en-US" sz="1600" dirty="0"/>
              <a:t> and h</a:t>
            </a:r>
            <a:r>
              <a:rPr lang="en-US" sz="1600" baseline="-25000" dirty="0"/>
              <a:t>22</a:t>
            </a:r>
            <a:r>
              <a:rPr lang="en-US" sz="1600" dirty="0"/>
              <a:t>’ from previous equations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100" dirty="0"/>
              <a:t>y1[n]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y1[n+1]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100" dirty="0"/>
              <a:t>y2[n]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y2[n+1]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</a:t>
            </a:r>
          </a:p>
          <a:p>
            <a:r>
              <a:rPr lang="en-US" sz="1600" dirty="0"/>
              <a:t>By adding and subtracting the equations</a:t>
            </a:r>
          </a:p>
          <a:p>
            <a:pPr lvl="1"/>
            <a:r>
              <a:rPr lang="en-US" sz="1200" dirty="0"/>
              <a:t>RX Ant 0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11_k</a:t>
            </a:r>
            <a:r>
              <a:rPr lang="en-US" sz="1100" dirty="0"/>
              <a:t>   = ( y1[n] / A1</a:t>
            </a:r>
            <a:r>
              <a:rPr lang="en-US" sz="1100" baseline="-20000" dirty="0"/>
              <a:t>k</a:t>
            </a:r>
            <a:r>
              <a:rPr lang="en-US" sz="1100" dirty="0"/>
              <a:t>  -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12_k</a:t>
            </a:r>
            <a:r>
              <a:rPr lang="en-US" sz="1100" dirty="0"/>
              <a:t>’  = ( y1[n] / A1</a:t>
            </a:r>
            <a:r>
              <a:rPr lang="en-US" sz="1100" baseline="-20000" dirty="0"/>
              <a:t>k</a:t>
            </a:r>
            <a:r>
              <a:rPr lang="en-US" sz="1100" dirty="0"/>
              <a:t>  +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1"/>
            <a:r>
              <a:rPr lang="en-US" sz="1200" dirty="0"/>
              <a:t>RX Ant 1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21_k</a:t>
            </a:r>
            <a:r>
              <a:rPr lang="en-US" sz="1100" dirty="0"/>
              <a:t>   = ( y2[n] / A2</a:t>
            </a:r>
            <a:r>
              <a:rPr lang="en-US" sz="1100" baseline="-20000" dirty="0"/>
              <a:t>k</a:t>
            </a:r>
            <a:r>
              <a:rPr lang="en-US" sz="1100" dirty="0"/>
              <a:t>  -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22_k</a:t>
            </a:r>
            <a:r>
              <a:rPr lang="en-US" sz="1100" dirty="0"/>
              <a:t>’  = ( y2[n] / A2</a:t>
            </a:r>
            <a:r>
              <a:rPr lang="en-US" sz="1100" baseline="-20000" dirty="0"/>
              <a:t>k</a:t>
            </a:r>
            <a:r>
              <a:rPr lang="en-US" sz="1100" dirty="0"/>
              <a:t>  +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r>
              <a:rPr lang="en-US" sz="1600" dirty="0"/>
              <a:t>After we solve h</a:t>
            </a:r>
            <a:r>
              <a:rPr lang="en-US" sz="1600" baseline="-25000" dirty="0"/>
              <a:t>12_k</a:t>
            </a:r>
            <a:r>
              <a:rPr lang="en-US" sz="1600" dirty="0"/>
              <a:t>’ and h</a:t>
            </a:r>
            <a:r>
              <a:rPr lang="en-US" sz="1600" baseline="-25000" dirty="0"/>
              <a:t>22_k</a:t>
            </a:r>
            <a:r>
              <a:rPr lang="en-US" sz="1600" dirty="0"/>
              <a:t>’ , we can then compensate for the phase shift and get h</a:t>
            </a:r>
            <a:r>
              <a:rPr lang="en-US" sz="1600" baseline="-25000" dirty="0"/>
              <a:t>12_k</a:t>
            </a:r>
            <a:r>
              <a:rPr lang="en-US" sz="1600" dirty="0"/>
              <a:t>  and h</a:t>
            </a:r>
            <a:r>
              <a:rPr lang="en-US" sz="1600" baseline="-25000" dirty="0"/>
              <a:t>22_k</a:t>
            </a:r>
            <a:endParaRPr lang="en-US" sz="1600" dirty="0"/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   = h</a:t>
            </a:r>
            <a:r>
              <a:rPr lang="en-US" sz="1200" baseline="-25000" dirty="0"/>
              <a:t>12_k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   = h</a:t>
            </a:r>
            <a:r>
              <a:rPr lang="en-US" sz="1200" baseline="-25000" dirty="0"/>
              <a:t>22_k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endParaRPr lang="en-US" sz="12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6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7871192" y="2082472"/>
            <a:ext cx="1202889" cy="29240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2251" y="2120373"/>
            <a:ext cx="3670701" cy="2768320"/>
          </a:xfrm>
          <a:prstGeom prst="rect">
            <a:avLst/>
          </a:prstGeom>
          <a:solidFill>
            <a:srgbClr val="FF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6333" y="2131380"/>
            <a:ext cx="3474294" cy="2768320"/>
          </a:xfrm>
          <a:prstGeom prst="rect">
            <a:avLst/>
          </a:prstGeom>
          <a:solidFill>
            <a:srgbClr val="DDF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8624" y="373687"/>
            <a:ext cx="7772400" cy="1066800"/>
          </a:xfrm>
        </p:spPr>
        <p:txBody>
          <a:bodyPr/>
          <a:lstStyle/>
          <a:p>
            <a:r>
              <a:rPr lang="en-US" dirty="0" smtClean="0"/>
              <a:t>Secure-LTF Generation (from .11az/D1.0)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799" y="4802221"/>
            <a:ext cx="8266719" cy="1480252"/>
          </a:xfrm>
        </p:spPr>
        <p:txBody>
          <a:bodyPr/>
          <a:lstStyle/>
          <a:p>
            <a:r>
              <a:rPr lang="en-US" sz="1600" dirty="0"/>
              <a:t>Additional notes from .11az/D1.0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single stream pilot subcarriers in the secure HE-LTFs, all subcarriers are mapped using the full P-HE-LTF matrix.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>
                <a:solidFill>
                  <a:schemeClr val="tx1"/>
                </a:solidFill>
              </a:rPr>
              <a:t>No CSD is applied to the space-time streams.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spatial mapping, the Q matrix is a block identity matrix</a:t>
            </a:r>
            <a:r>
              <a:rPr lang="en-US" sz="1200" dirty="0" smtClean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</a:rPr>
              <a:t>P </a:t>
            </a:r>
            <a:r>
              <a:rPr lang="en-US" sz="1200" dirty="0" smtClean="0">
                <a:solidFill>
                  <a:srgbClr val="00B0F0"/>
                </a:solidFill>
              </a:rPr>
              <a:t>={7</a:t>
            </a:r>
            <a:r>
              <a:rPr lang="en-US" sz="1200" dirty="0">
                <a:solidFill>
                  <a:srgbClr val="00B0F0"/>
                </a:solidFill>
              </a:rPr>
              <a:t>, 8, </a:t>
            </a:r>
            <a:r>
              <a:rPr lang="en-US" sz="1200" dirty="0" smtClean="0">
                <a:solidFill>
                  <a:srgbClr val="00B0F0"/>
                </a:solidFill>
              </a:rPr>
              <a:t>9, 10} </a:t>
            </a:r>
            <a:r>
              <a:rPr lang="en-US" sz="1200" dirty="0"/>
              <a:t>for </a:t>
            </a:r>
            <a:r>
              <a:rPr lang="en-US" sz="1200" dirty="0" smtClean="0"/>
              <a:t>{20</a:t>
            </a:r>
            <a:r>
              <a:rPr lang="en-US" sz="1200" dirty="0"/>
              <a:t>, 40, </a:t>
            </a:r>
            <a:r>
              <a:rPr lang="en-US" sz="1200" dirty="0" smtClean="0"/>
              <a:t>80,160/80+80} MHz PHY BW.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79126" y="3936757"/>
            <a:ext cx="89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baseline="30000" dirty="0"/>
              <a:t>P</a:t>
            </a:r>
            <a:r>
              <a:rPr lang="en-US" sz="1000" dirty="0"/>
              <a:t> 8PSK symbols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780244" y="2415756"/>
            <a:ext cx="1070149" cy="49024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 Value Generator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13962" y="2604880"/>
            <a:ext cx="245622" cy="1119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256" y="2258593"/>
            <a:ext cx="500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P bits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0243" y="3130117"/>
            <a:ext cx="895650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8PSK Sequence Generator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35504" y="3445157"/>
            <a:ext cx="224080" cy="1711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37" y="3121419"/>
            <a:ext cx="61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3P+3</a:t>
            </a:r>
          </a:p>
          <a:p>
            <a:r>
              <a:rPr lang="en-US" dirty="0">
                <a:solidFill>
                  <a:srgbClr val="66CCFF"/>
                </a:solidFill>
              </a:rPr>
              <a:t>bits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1994" y="3130116"/>
            <a:ext cx="88508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Subcarrier Mapper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677885" y="3286533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83115" y="3124516"/>
            <a:ext cx="61383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</a:t>
            </a:r>
          </a:p>
        </p:txBody>
      </p:sp>
      <p:sp>
        <p:nvSpPr>
          <p:cNvPr id="18" name="Bent Arrow 17"/>
          <p:cNvSpPr/>
          <p:nvPr/>
        </p:nvSpPr>
        <p:spPr>
          <a:xfrm rot="5400000">
            <a:off x="2608138" y="1867233"/>
            <a:ext cx="499541" cy="2015030"/>
          </a:xfrm>
          <a:prstGeom prst="bentArrow">
            <a:avLst>
              <a:gd name="adj1" fmla="val 6442"/>
              <a:gd name="adj2" fmla="val 18948"/>
              <a:gd name="adj3" fmla="val 19352"/>
              <a:gd name="adj4" fmla="val 437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52042" y="22886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t</a:t>
            </a:r>
            <a:r>
              <a:rPr lang="en-US" baseline="-40000" dirty="0"/>
              <a:t>CS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3029599" y="3271018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96751" y="3280249"/>
            <a:ext cx="704539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10245" y="2335348"/>
            <a:ext cx="798844" cy="2371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HE_LTF</a:t>
            </a:r>
            <a:r>
              <a:rPr lang="en-US" sz="1200" dirty="0">
                <a:solidFill>
                  <a:schemeClr val="tx1"/>
                </a:solidFill>
              </a:rPr>
              <a:t> Matrix Mapping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5965899" y="365914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79048" y="2484079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732579" y="2484079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6454480" y="2455872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5609332" y="2452374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7741690" y="2460645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988393" y="3893983"/>
            <a:ext cx="918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Randomized LTF Sequence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879048" y="3076476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32579" y="3076476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48" name="Right Arrow 47"/>
          <p:cNvSpPr/>
          <p:nvPr/>
        </p:nvSpPr>
        <p:spPr>
          <a:xfrm>
            <a:off x="6454480" y="3048269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5609332" y="3044771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7741690" y="3053042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882737" y="4121542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736268" y="4121542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6458169" y="4093335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613021" y="4089837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>
            <a:off x="7745379" y="4098108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91758" y="2477944"/>
            <a:ext cx="760761" cy="2111629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Frame Format Construction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574" y="1125268"/>
            <a:ext cx="6694852" cy="92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0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838" y="685800"/>
            <a:ext cx="8246962" cy="1066800"/>
          </a:xfrm>
        </p:spPr>
        <p:txBody>
          <a:bodyPr/>
          <a:lstStyle/>
          <a:p>
            <a:r>
              <a:rPr lang="en-US" dirty="0" smtClean="0"/>
              <a:t>Secure-LTF (Present Design): N_STS=2 and LTF_REP = 2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57512" y="4214738"/>
            <a:ext cx="8075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waveforms on TX stream 1 and stream 2 are aligned exactly (in time domain, either in-phase or 180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phase), causing unintentional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by way of  constructive/destructive addition of signal.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Seq1, Seq2, Seq3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Seq4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generated from 4 different sets of 4P+3 bits.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5199" y="292080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8486" y="292080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565031" y="291891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42180" y="350094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557351" y="3498493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86722"/>
            <a:ext cx="8524875" cy="241300"/>
          </a:xfrm>
        </p:spPr>
        <p:txBody>
          <a:bodyPr/>
          <a:lstStyle/>
          <a:p>
            <a:r>
              <a:rPr lang="en-US" dirty="0"/>
              <a:t>Secure-LTF (Present Design): N_STS=2 and LTF_REP = 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968" y="1814255"/>
            <a:ext cx="6730090" cy="9263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0107" y="5493490"/>
            <a:ext cx="2538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case of in-phase LOS or some flat-fading cases</a:t>
            </a:r>
          </a:p>
          <a:p>
            <a:r>
              <a:rPr lang="en-US" dirty="0">
                <a:solidFill>
                  <a:srgbClr val="FF0000"/>
                </a:solidFill>
              </a:rPr>
              <a:t>(small indoor environment)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65681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67999" y="5153503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02525" y="5494690"/>
            <a:ext cx="3597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RX signal energy stays low for 9.6us, which may cause RX packet abortion.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01725" y="285461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34377" y="29075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34377" y="348485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85012" y="2854616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962899" y="285461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146185" y="285461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01724" y="3438088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785013" y="3438088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962898" y="3438088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146186" y="3438088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532035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532035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715323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715323" y="285407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895910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895910" y="285293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3391622" y="4802560"/>
            <a:ext cx="850267" cy="6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3922407" y="4542876"/>
            <a:ext cx="2986" cy="264838"/>
          </a:xfrm>
          <a:prstGeom prst="straightConnector1">
            <a:avLst/>
          </a:prstGeom>
          <a:ln>
            <a:solidFill>
              <a:srgbClr val="FF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98820" y="45133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124867" y="4032235"/>
            <a:ext cx="1580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 average power increase.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762792" y="285378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177963" y="285258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755112" y="3434601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170283" y="343215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8747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348747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70" y="2697153"/>
            <a:ext cx="8555472" cy="180525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6169" y="541118"/>
            <a:ext cx="8471653" cy="1066800"/>
          </a:xfrm>
        </p:spPr>
        <p:txBody>
          <a:bodyPr/>
          <a:lstStyle/>
          <a:p>
            <a:r>
              <a:rPr lang="en-US" sz="2800" dirty="0" smtClean="0"/>
              <a:t>Simulated RX Waveform (.11nB channel model)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18824" y="1314475"/>
            <a:ext cx="8210592" cy="4114800"/>
          </a:xfrm>
        </p:spPr>
        <p:txBody>
          <a:bodyPr/>
          <a:lstStyle/>
          <a:p>
            <a:r>
              <a:rPr lang="en-US" sz="2000" dirty="0" smtClean="0"/>
              <a:t>If no per-STS CSD is applied, unintentional beamforming can take place, resulting in larger signal amplitude fluctuation in the time domain. This behavior eats up the receiver circuit dynamic range.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20242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634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67951" y="280817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5176" y="2813448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56874" y="282668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48359" y="2826684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5965" y="2826684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3435" y="2826684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2256" y="2826684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20" name="Oval 19"/>
          <p:cNvSpPr/>
          <p:nvPr/>
        </p:nvSpPr>
        <p:spPr>
          <a:xfrm>
            <a:off x="5191201" y="3966211"/>
            <a:ext cx="819455" cy="422089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20" idx="3"/>
          </p:cNvCxnSpPr>
          <p:nvPr/>
        </p:nvCxnSpPr>
        <p:spPr>
          <a:xfrm flipV="1">
            <a:off x="4527250" y="4326485"/>
            <a:ext cx="783956" cy="41696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98041" y="4743453"/>
            <a:ext cx="3210560" cy="73866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Smaller-than-usual signal amplitude caused by un-intentional beamforming (destructive interference).</a:t>
            </a:r>
          </a:p>
        </p:txBody>
      </p:sp>
      <p:sp>
        <p:nvSpPr>
          <p:cNvPr id="25" name="Oval 24"/>
          <p:cNvSpPr/>
          <p:nvPr/>
        </p:nvSpPr>
        <p:spPr>
          <a:xfrm>
            <a:off x="5985299" y="3058412"/>
            <a:ext cx="982652" cy="1405638"/>
          </a:xfrm>
          <a:prstGeom prst="ellipse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36921" y="4723869"/>
            <a:ext cx="3208307" cy="73866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Larger-than-usual signal amplitude caused by un-intentional beamforming (constructive interference).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6670041" y="4388301"/>
            <a:ext cx="224534" cy="335569"/>
          </a:xfrm>
          <a:prstGeom prst="straightConnector1">
            <a:avLst/>
          </a:prstGeom>
          <a:ln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48360" y="3383218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14078" y="980512"/>
            <a:ext cx="8306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chan_indx =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4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Problems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Circuit dynamic range</a:t>
            </a:r>
          </a:p>
          <a:p>
            <a:pPr lvl="1"/>
            <a:r>
              <a:rPr lang="en-US" dirty="0" smtClean="0"/>
              <a:t>The secure-LTF signal </a:t>
            </a:r>
            <a:r>
              <a:rPr lang="en-US" dirty="0" smtClean="0"/>
              <a:t>power at </a:t>
            </a:r>
            <a:r>
              <a:rPr lang="en-US" dirty="0" smtClean="0"/>
              <a:t>the receiver may end up boosted by up to 10*log10(N_STS) </a:t>
            </a:r>
            <a:r>
              <a:rPr lang="en-US" dirty="0" err="1" smtClean="0"/>
              <a:t>dB.</a:t>
            </a:r>
            <a:r>
              <a:rPr lang="en-US" dirty="0" smtClean="0"/>
              <a:t> </a:t>
            </a:r>
            <a:r>
              <a:rPr lang="en-US" dirty="0" smtClean="0"/>
              <a:t>Similarly, </a:t>
            </a:r>
            <a:r>
              <a:rPr lang="en-US" dirty="0" smtClean="0"/>
              <a:t>part </a:t>
            </a:r>
            <a:r>
              <a:rPr lang="en-US" dirty="0" smtClean="0"/>
              <a:t>of the LTF signal could be completely nulled out due to the destructive addition. </a:t>
            </a:r>
          </a:p>
          <a:p>
            <a:pPr lvl="1"/>
            <a:r>
              <a:rPr lang="en-US" dirty="0" smtClean="0"/>
              <a:t>N_STS=2, can result in 3dB boost or a nulling. </a:t>
            </a:r>
          </a:p>
          <a:p>
            <a:pPr lvl="1"/>
            <a:r>
              <a:rPr lang="en-US" dirty="0" smtClean="0"/>
              <a:t>RX power can increase by up to 9 dB (for 8 TX stream case) when coherent interference happens. Extra circuit dynamic range will be  required to accommodate </a:t>
            </a:r>
            <a:r>
              <a:rPr lang="en-US" dirty="0" smtClean="0"/>
              <a:t>such</a:t>
            </a:r>
            <a:r>
              <a:rPr lang="en-US" dirty="0" smtClean="0"/>
              <a:t> </a:t>
            </a:r>
            <a:r>
              <a:rPr lang="en-US" dirty="0" smtClean="0"/>
              <a:t>excessive power swing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Regulatory concerns</a:t>
            </a:r>
          </a:p>
          <a:p>
            <a:pPr lvl="1"/>
            <a:r>
              <a:rPr lang="en-US" dirty="0" smtClean="0"/>
              <a:t>Abrupt increase in power is a concern in some regulator domain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5200"/>
            <a:ext cx="8524875" cy="242888"/>
          </a:xfrm>
        </p:spPr>
        <p:txBody>
          <a:bodyPr/>
          <a:lstStyle/>
          <a:p>
            <a:r>
              <a:rPr lang="en-US" sz="2800" dirty="0" smtClean="0"/>
              <a:t>Secure LTF design Proposal: </a:t>
            </a:r>
            <a:br>
              <a:rPr lang="en-US" sz="2800" dirty="0" smtClean="0"/>
            </a:br>
            <a:r>
              <a:rPr lang="en-US" sz="2800" dirty="0" smtClean="0"/>
              <a:t>Illustration </a:t>
            </a:r>
            <a:r>
              <a:rPr lang="en-US" sz="2800" dirty="0"/>
              <a:t>for N_STS=2 and LTF_REP = 2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258763" y="3213039"/>
            <a:ext cx="8885237" cy="97948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n-US" sz="1200" dirty="0"/>
              <a:t>A1, A2, A3 and A4 are different secure-LTF sequences, which can be generated by the procedure described in .11az. With the following rule, the </a:t>
            </a:r>
            <a:r>
              <a:rPr lang="en-US" sz="1200" dirty="0">
                <a:solidFill>
                  <a:srgbClr val="00CC00"/>
                </a:solidFill>
              </a:rPr>
              <a:t>complexity increment for channel estimation is kept minimum </a:t>
            </a:r>
            <a:r>
              <a:rPr lang="en-US" sz="1200" dirty="0"/>
              <a:t>comparing to current .11az. No matrix inversion is needed !!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050" dirty="0"/>
              <a:t>Only need extra phase rotations on H12 and H22 after the typical channel estimation method.</a:t>
            </a:r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The (time-domain) waveforms on TX stream 1 and TX stream 2 look totally different.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Highly secured.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No unintentional beamforming issue</a:t>
            </a:r>
            <a:endParaRPr lang="en-US" sz="120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Rule: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Sequence A1, A2 are generated from 2 different (and independent) sets of 4P+3 bits.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8PSK sequence of A3 are generated from another independent set of 3P+3 bits. The </a:t>
            </a:r>
            <a:r>
              <a:rPr lang="en-US" sz="1200" dirty="0" err="1"/>
              <a:t>az_csd</a:t>
            </a:r>
            <a:r>
              <a:rPr lang="en-US" sz="1200" dirty="0"/>
              <a:t> of A3 is the same as A1.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 smtClean="0"/>
              <a:t>The 8PSK sequence of A4 is generated from 3P+3 bits which are a simple function of the previous 3 sets of 3P+3 bits. The </a:t>
            </a:r>
            <a:r>
              <a:rPr lang="en-US" sz="1200" dirty="0" err="1" smtClean="0"/>
              <a:t>az_csd</a:t>
            </a:r>
            <a:r>
              <a:rPr lang="en-US" sz="1200" dirty="0" smtClean="0"/>
              <a:t> of A4 is the same as A2.</a:t>
            </a:r>
            <a:endParaRPr lang="en-US" sz="1200" dirty="0"/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function to generate 3P+3 bits for A4 is described in the following pages.</a:t>
            </a:r>
          </a:p>
          <a:p>
            <a:pPr marL="342900" indent="-342900"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168" y="1669848"/>
            <a:ext cx="6730090" cy="8269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09925" y="2595361"/>
            <a:ext cx="930309" cy="2696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3776" y="258661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3212" y="2595361"/>
            <a:ext cx="930310" cy="269632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71099" y="259536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54385" y="259536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56947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40235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23523" y="259481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4110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09197" y="2914011"/>
            <a:ext cx="930309" cy="2696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43048" y="290526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92484" y="2914011"/>
            <a:ext cx="930310" cy="2696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70371" y="291401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53657" y="291401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56219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939507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22795" y="291346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303382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90" y="2724264"/>
            <a:ext cx="8524500" cy="17843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809625"/>
            <a:ext cx="8524875" cy="323850"/>
          </a:xfrm>
        </p:spPr>
        <p:txBody>
          <a:bodyPr/>
          <a:lstStyle/>
          <a:p>
            <a:r>
              <a:rPr lang="en-US" dirty="0" smtClean="0"/>
              <a:t>Simulated RX Waveform with Proposal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85195" y="1428399"/>
            <a:ext cx="8524875" cy="977900"/>
          </a:xfrm>
        </p:spPr>
        <p:txBody>
          <a:bodyPr/>
          <a:lstStyle/>
          <a:p>
            <a:r>
              <a:rPr lang="en-US" sz="2000" dirty="0" smtClean="0"/>
              <a:t>With this proposal, the unintentional beamforming behavior is minimized. RX signal power stays even.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20242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8634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67951" y="280817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176" y="2813448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6874" y="282668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48359" y="2826684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65965" y="2826684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83435" y="2826684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2256" y="2826684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8360" y="3383218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23" name="Oval 22"/>
          <p:cNvSpPr/>
          <p:nvPr/>
        </p:nvSpPr>
        <p:spPr>
          <a:xfrm>
            <a:off x="5151120" y="3232888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53051" y="3222529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92286</TotalTime>
  <Words>2577</Words>
  <Application>Microsoft Macintosh PowerPoint</Application>
  <PresentationFormat>On-screen Show (4:3)</PresentationFormat>
  <Paragraphs>550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Cambria Math</vt:lpstr>
      <vt:lpstr>Symbol</vt:lpstr>
      <vt:lpstr>Times New Roman</vt:lpstr>
      <vt:lpstr>Wingdings</vt:lpstr>
      <vt:lpstr>Arial</vt:lpstr>
      <vt:lpstr>IEEE_Template</vt:lpstr>
      <vt:lpstr>PowerPoint Presentation</vt:lpstr>
      <vt:lpstr>Abstract</vt:lpstr>
      <vt:lpstr>Secure-LTF Generation (from .11az/D1.0)</vt:lpstr>
      <vt:lpstr>Secure-LTF (Present Design): N_STS=2 and LTF_REP = 2</vt:lpstr>
      <vt:lpstr>Secure-LTF (Present Design): N_STS=2 and LTF_REP = 2</vt:lpstr>
      <vt:lpstr>Simulated RX Waveform (.11nB channel model)</vt:lpstr>
      <vt:lpstr>Potential Problems</vt:lpstr>
      <vt:lpstr>Secure LTF design Proposal:  Illustration for N_STS=2 and LTF_REP = 2</vt:lpstr>
      <vt:lpstr>Simulated RX Waveform with Proposal</vt:lpstr>
      <vt:lpstr>LTF generation : Recap of the 4P+3 bits and the iterative process</vt:lpstr>
      <vt:lpstr>“The Rule” and notations</vt:lpstr>
      <vt:lpstr>Notations and Equations to represent the function</vt:lpstr>
      <vt:lpstr>The iterative process</vt:lpstr>
      <vt:lpstr>For A4 (using iteration 2 as an illustration)</vt:lpstr>
      <vt:lpstr>Illustration for Channel Estimation</vt:lpstr>
      <vt:lpstr>Extend to more TX streams, using N_STS=4 as an example</vt:lpstr>
      <vt:lpstr>Matrix constructed in this manner is always invertible</vt:lpstr>
      <vt:lpstr>Matrix constructed in this manner is always invertible</vt:lpstr>
      <vt:lpstr>Matrix constructed in this manner is always invertible</vt:lpstr>
      <vt:lpstr>Appendix</vt:lpstr>
      <vt:lpstr>Matrix constructed in this manner is always invertible</vt:lpstr>
      <vt:lpstr>Matrix constructed in this manner is always invertible</vt:lpstr>
      <vt:lpstr>Matrix constructed in this manner is always invertible</vt:lpstr>
      <vt:lpstr>Math for Channel Estimation (using 2x2 as an example)</vt:lpstr>
      <vt:lpstr>Math for Channel Estimation (using 2x2 as an example)</vt:lpstr>
      <vt:lpstr>Math for Channel Estimation (using 2x2 as an example)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lastModifiedBy>Microsoft Office User</cp:lastModifiedBy>
  <cp:revision>655</cp:revision>
  <cp:lastPrinted>2019-09-12T00:48:24Z</cp:lastPrinted>
  <dcterms:modified xsi:type="dcterms:W3CDTF">2019-09-13T00:07:29Z</dcterms:modified>
</cp:coreProperties>
</file>