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8"/>
  </p:notesMasterIdLst>
  <p:handoutMasterIdLst>
    <p:handoutMasterId r:id="rId19"/>
  </p:handoutMasterIdLst>
  <p:sldIdLst>
    <p:sldId id="370" r:id="rId5"/>
    <p:sldId id="406" r:id="rId6"/>
    <p:sldId id="402" r:id="rId7"/>
    <p:sldId id="403" r:id="rId8"/>
    <p:sldId id="411" r:id="rId9"/>
    <p:sldId id="404" r:id="rId10"/>
    <p:sldId id="405" r:id="rId11"/>
    <p:sldId id="412" r:id="rId12"/>
    <p:sldId id="407" r:id="rId13"/>
    <p:sldId id="408" r:id="rId14"/>
    <p:sldId id="410" r:id="rId15"/>
    <p:sldId id="398" r:id="rId16"/>
    <p:sldId id="409"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46"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6357" autoAdjust="0"/>
  </p:normalViewPr>
  <p:slideViewPr>
    <p:cSldViewPr>
      <p:cViewPr>
        <p:scale>
          <a:sx n="60" d="100"/>
          <a:sy n="60" d="100"/>
        </p:scale>
        <p:origin x="1411" y="6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477254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09818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SR</a:t>
            </a:r>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111579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802.11-19/1569r1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Li-Hsiang Sun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Preamble Design Consideration for 11be follow-up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2019-11-08</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63727263"/>
              </p:ext>
            </p:extLst>
          </p:nvPr>
        </p:nvGraphicFramePr>
        <p:xfrm>
          <a:off x="974725" y="3068960"/>
          <a:ext cx="11217275" cy="3636963"/>
        </p:xfrm>
        <a:graphic>
          <a:graphicData uri="http://schemas.openxmlformats.org/presentationml/2006/ole">
            <mc:AlternateContent xmlns:mc="http://schemas.openxmlformats.org/markup-compatibility/2006">
              <mc:Choice xmlns:v="urn:schemas-microsoft-com:vml" Requires="v">
                <p:oleObj spid="_x0000_s1026" name="Document" r:id="rId4" imgW="8397371" imgH="2727034" progId="Word.Document.8">
                  <p:embed/>
                </p:oleObj>
              </mc:Choice>
              <mc:Fallback>
                <p:oleObj name="Document" r:id="rId4" imgW="8397371" imgH="272703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974725" y="3068960"/>
                        <a:ext cx="11217275" cy="3636963"/>
                      </a:xfrm>
                      <a:prstGeom prst="rect">
                        <a:avLst/>
                      </a:prstGeom>
                      <a:noFill/>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C2CA8-C585-4ECF-9994-20D5940F9924}"/>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2E11438A-8AA7-4493-95AD-2524D2D33677}"/>
              </a:ext>
            </a:extLst>
          </p:cNvPr>
          <p:cNvSpPr>
            <a:spLocks noGrp="1"/>
          </p:cNvSpPr>
          <p:nvPr>
            <p:ph idx="1"/>
          </p:nvPr>
        </p:nvSpPr>
        <p:spPr/>
        <p:txBody>
          <a:bodyPr/>
          <a:lstStyle/>
          <a:p>
            <a:r>
              <a:rPr lang="en-US" dirty="0"/>
              <a:t>[1] 11-19/1021r1	Preamble Design Harmonization</a:t>
            </a:r>
          </a:p>
          <a:p>
            <a:r>
              <a:rPr lang="en-US" dirty="0"/>
              <a:t>[2] 11-19/1214r0  Preamble Design Consideration for 11be</a:t>
            </a:r>
          </a:p>
          <a:p>
            <a:r>
              <a:rPr lang="en-US" dirty="0"/>
              <a:t>[3] 11-19/1085r0  High-level EHT Preamble Structure</a:t>
            </a:r>
          </a:p>
        </p:txBody>
      </p:sp>
      <p:sp>
        <p:nvSpPr>
          <p:cNvPr id="4" name="Slide Number Placeholder 3">
            <a:extLst>
              <a:ext uri="{FF2B5EF4-FFF2-40B4-BE49-F238E27FC236}">
                <a16:creationId xmlns:a16="http://schemas.microsoft.com/office/drawing/2014/main" id="{0B9AC71F-DAC1-4928-9B29-6C9E7CFD227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860398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9059E-CCA1-4309-9D4B-D52557D391E5}"/>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DBE73207-D35A-421E-ACC4-76F9B2DEDDB4}"/>
              </a:ext>
            </a:extLst>
          </p:cNvPr>
          <p:cNvSpPr>
            <a:spLocks noGrp="1"/>
          </p:cNvSpPr>
          <p:nvPr>
            <p:ph idx="1"/>
          </p:nvPr>
        </p:nvSpPr>
        <p:spPr/>
        <p:txBody>
          <a:bodyPr/>
          <a:lstStyle/>
          <a:p>
            <a:pPr marL="0"/>
            <a:r>
              <a:rPr lang="en-US" dirty="0"/>
              <a:t>Do you prefer an EHT-SIG design that enables 11ax STAs to acquire the TXOP and BSS color information?</a:t>
            </a:r>
          </a:p>
        </p:txBody>
      </p:sp>
      <p:sp>
        <p:nvSpPr>
          <p:cNvPr id="4" name="Slide Number Placeholder 3">
            <a:extLst>
              <a:ext uri="{FF2B5EF4-FFF2-40B4-BE49-F238E27FC236}">
                <a16:creationId xmlns:a16="http://schemas.microsoft.com/office/drawing/2014/main" id="{FB688B89-1351-4FB7-B878-45D10CCA1D8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23652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878B-ED29-419A-BD60-29F9FF2778B0}"/>
              </a:ext>
            </a:extLst>
          </p:cNvPr>
          <p:cNvSpPr>
            <a:spLocks noGrp="1"/>
          </p:cNvSpPr>
          <p:nvPr>
            <p:ph type="title"/>
          </p:nvPr>
        </p:nvSpPr>
        <p:spPr/>
        <p:txBody>
          <a:bodyPr/>
          <a:lstStyle/>
          <a:p>
            <a:r>
              <a:rPr lang="en-US" dirty="0"/>
              <a:t>Appendix: 11ax SIG-A fields</a:t>
            </a:r>
          </a:p>
        </p:txBody>
      </p:sp>
      <p:sp>
        <p:nvSpPr>
          <p:cNvPr id="4" name="Slide Number Placeholder 3">
            <a:extLst>
              <a:ext uri="{FF2B5EF4-FFF2-40B4-BE49-F238E27FC236}">
                <a16:creationId xmlns:a16="http://schemas.microsoft.com/office/drawing/2014/main" id="{EC93565C-5068-4F46-B7F2-2909FFB387A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5" name="Picture 4">
            <a:extLst>
              <a:ext uri="{FF2B5EF4-FFF2-40B4-BE49-F238E27FC236}">
                <a16:creationId xmlns:a16="http://schemas.microsoft.com/office/drawing/2014/main" id="{AC888BFA-D956-4414-8565-13A27FAE7401}"/>
              </a:ext>
            </a:extLst>
          </p:cNvPr>
          <p:cNvPicPr>
            <a:picLocks noChangeAspect="1"/>
          </p:cNvPicPr>
          <p:nvPr/>
        </p:nvPicPr>
        <p:blipFill>
          <a:blip r:embed="rId2"/>
          <a:stretch>
            <a:fillRect/>
          </a:stretch>
        </p:blipFill>
        <p:spPr>
          <a:xfrm>
            <a:off x="536734" y="2996952"/>
            <a:ext cx="11156504" cy="1368152"/>
          </a:xfrm>
          <a:prstGeom prst="rect">
            <a:avLst/>
          </a:prstGeom>
        </p:spPr>
      </p:pic>
    </p:spTree>
    <p:extLst>
      <p:ext uri="{BB962C8B-B14F-4D97-AF65-F5344CB8AC3E}">
        <p14:creationId xmlns:p14="http://schemas.microsoft.com/office/powerpoint/2010/main" val="3465331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0A558-DCB4-4B74-B375-399449682174}"/>
              </a:ext>
            </a:extLst>
          </p:cNvPr>
          <p:cNvSpPr>
            <a:spLocks noGrp="1"/>
          </p:cNvSpPr>
          <p:nvPr>
            <p:ph type="title"/>
          </p:nvPr>
        </p:nvSpPr>
        <p:spPr/>
        <p:txBody>
          <a:bodyPr/>
          <a:lstStyle/>
          <a:p>
            <a:r>
              <a:rPr lang="en-US" dirty="0"/>
              <a:t>Appendix: </a:t>
            </a:r>
            <a:r>
              <a:rPr lang="en-US" sz="2800" dirty="0"/>
              <a:t>Example of 11ax+ PPDU received by 11ax STAs without PHY-</a:t>
            </a:r>
            <a:r>
              <a:rPr lang="en-US" sz="2800" dirty="0" err="1"/>
              <a:t>RXEND.indication</a:t>
            </a:r>
            <a:r>
              <a:rPr lang="en-US" sz="2800" dirty="0"/>
              <a:t>(</a:t>
            </a:r>
            <a:r>
              <a:rPr lang="en-US" sz="2800" dirty="0" err="1"/>
              <a:t>FormatViolation</a:t>
            </a:r>
            <a:r>
              <a:rPr lang="en-US" sz="2800" dirty="0"/>
              <a:t>) </a:t>
            </a:r>
            <a:endParaRPr lang="en-US" dirty="0"/>
          </a:p>
        </p:txBody>
      </p:sp>
      <p:sp>
        <p:nvSpPr>
          <p:cNvPr id="3" name="Content Placeholder 2">
            <a:extLst>
              <a:ext uri="{FF2B5EF4-FFF2-40B4-BE49-F238E27FC236}">
                <a16:creationId xmlns:a16="http://schemas.microsoft.com/office/drawing/2014/main" id="{EE03993A-6CA0-4AA5-841F-3EF0C5FB27A9}"/>
              </a:ext>
            </a:extLst>
          </p:cNvPr>
          <p:cNvSpPr>
            <a:spLocks noGrp="1"/>
          </p:cNvSpPr>
          <p:nvPr>
            <p:ph idx="1"/>
          </p:nvPr>
        </p:nvSpPr>
        <p:spPr>
          <a:xfrm>
            <a:off x="914401" y="1751014"/>
            <a:ext cx="10361084" cy="4558306"/>
          </a:xfrm>
        </p:spPr>
        <p:txBody>
          <a:bodyPr/>
          <a:lstStyle/>
          <a:p>
            <a:pPr>
              <a:buFont typeface="Arial" panose="020B0604020202020204" pitchFamily="34" charset="0"/>
              <a:buChar char="•"/>
            </a:pPr>
            <a:r>
              <a:rPr lang="en-US" sz="1800" dirty="0"/>
              <a:t>The 11be transmitter sets L_LENGTH%3==1:</a:t>
            </a:r>
          </a:p>
          <a:p>
            <a:pPr lvl="1">
              <a:buFont typeface="Arial" panose="020B0604020202020204" pitchFamily="34" charset="0"/>
              <a:buChar char="•"/>
            </a:pPr>
            <a:r>
              <a:rPr lang="en-US" sz="1600" dirty="0">
                <a:solidFill>
                  <a:srgbClr val="FF0000"/>
                </a:solidFill>
              </a:rPr>
              <a:t>Future-SIG-A1 B0=1 (format)</a:t>
            </a:r>
          </a:p>
          <a:p>
            <a:pPr lvl="1">
              <a:buFont typeface="Arial" panose="020B0604020202020204" pitchFamily="34" charset="0"/>
              <a:buChar char="•"/>
            </a:pPr>
            <a:r>
              <a:rPr lang="en-US" sz="1600" dirty="0">
                <a:solidFill>
                  <a:srgbClr val="FF0000"/>
                </a:solidFill>
              </a:rPr>
              <a:t>Future-SIG-A1 B2=UL</a:t>
            </a:r>
          </a:p>
          <a:p>
            <a:pPr lvl="1">
              <a:buFont typeface="Arial" panose="020B0604020202020204" pitchFamily="34" charset="0"/>
              <a:buChar char="•"/>
            </a:pPr>
            <a:r>
              <a:rPr lang="en-US" sz="1600" dirty="0">
                <a:solidFill>
                  <a:srgbClr val="FF0000"/>
                </a:solidFill>
              </a:rPr>
              <a:t>Future-SIG-A1 B6-B7=’00’ (MCS MSB, DCM)</a:t>
            </a:r>
          </a:p>
          <a:p>
            <a:pPr lvl="1">
              <a:buFont typeface="Arial" panose="020B0604020202020204" pitchFamily="34" charset="0"/>
              <a:buChar char="•"/>
            </a:pPr>
            <a:r>
              <a:rPr lang="en-US" sz="1600" dirty="0">
                <a:solidFill>
                  <a:schemeClr val="accent1">
                    <a:lumMod val="75000"/>
                  </a:schemeClr>
                </a:solidFill>
              </a:rPr>
              <a:t>Future-SIG-A1 B8-B13=BSS color of the 11be PPDU</a:t>
            </a:r>
          </a:p>
          <a:p>
            <a:pPr lvl="1">
              <a:buFont typeface="Arial" panose="020B0604020202020204" pitchFamily="34" charset="0"/>
              <a:buChar char="•"/>
            </a:pPr>
            <a:r>
              <a:rPr lang="en-US" sz="1600" dirty="0">
                <a:solidFill>
                  <a:srgbClr val="FF0000"/>
                </a:solidFill>
              </a:rPr>
              <a:t>Future-SIG-A1 B14=1 (reserved)</a:t>
            </a:r>
          </a:p>
          <a:p>
            <a:pPr lvl="1">
              <a:buFont typeface="Arial" panose="020B0604020202020204" pitchFamily="34" charset="0"/>
              <a:buChar char="•"/>
            </a:pPr>
            <a:r>
              <a:rPr lang="en-US" sz="1600" dirty="0">
                <a:solidFill>
                  <a:schemeClr val="accent1">
                    <a:lumMod val="75000"/>
                  </a:schemeClr>
                </a:solidFill>
              </a:rPr>
              <a:t>Future-SIG-A2 B15-B18=spatial reuse restrictions of the 11be PPDU  	</a:t>
            </a:r>
          </a:p>
          <a:p>
            <a:pPr lvl="1">
              <a:buFont typeface="Arial" panose="020B0604020202020204" pitchFamily="34" charset="0"/>
              <a:buChar char="•"/>
            </a:pPr>
            <a:r>
              <a:rPr lang="en-US" sz="1600" dirty="0">
                <a:solidFill>
                  <a:schemeClr val="accent1">
                    <a:lumMod val="75000"/>
                  </a:schemeClr>
                </a:solidFill>
              </a:rPr>
              <a:t>Future-SIG-A2 B0-B6=TXOP_DURATION of the 11be PPDU</a:t>
            </a:r>
          </a:p>
          <a:p>
            <a:pPr lvl="1">
              <a:buFont typeface="Arial" panose="020B0604020202020204" pitchFamily="34" charset="0"/>
              <a:buChar char="•"/>
            </a:pPr>
            <a:r>
              <a:rPr lang="en-US" sz="1600" dirty="0">
                <a:solidFill>
                  <a:srgbClr val="FF0000"/>
                </a:solidFill>
              </a:rPr>
              <a:t>Future-SIG-A2 B8=0 (LDPC Extra symbol)</a:t>
            </a:r>
          </a:p>
          <a:p>
            <a:pPr lvl="1">
              <a:buFont typeface="Arial" panose="020B0604020202020204" pitchFamily="34" charset="0"/>
              <a:buChar char="•"/>
            </a:pPr>
            <a:r>
              <a:rPr lang="en-US" sz="1600" dirty="0">
                <a:solidFill>
                  <a:schemeClr val="accent2"/>
                </a:solidFill>
              </a:rPr>
              <a:t>Future-SIG-A2 B11-B12=1~2 (a factor)</a:t>
            </a:r>
          </a:p>
          <a:p>
            <a:pPr lvl="1">
              <a:buFont typeface="Arial" panose="020B0604020202020204" pitchFamily="34" charset="0"/>
              <a:buChar char="•"/>
            </a:pPr>
            <a:r>
              <a:rPr lang="en-US" sz="1600" dirty="0">
                <a:solidFill>
                  <a:srgbClr val="FF0000"/>
                </a:solidFill>
              </a:rPr>
              <a:t>Future-SIG-A2 B23=1 (PE </a:t>
            </a:r>
            <a:r>
              <a:rPr lang="en-US" sz="1600" dirty="0" err="1">
                <a:solidFill>
                  <a:srgbClr val="FF0000"/>
                </a:solidFill>
              </a:rPr>
              <a:t>disambiguity</a:t>
            </a:r>
            <a:r>
              <a:rPr lang="en-US" sz="1600" dirty="0">
                <a:solidFill>
                  <a:srgbClr val="FF0000"/>
                </a:solidFill>
              </a:rPr>
              <a:t>)</a:t>
            </a:r>
          </a:p>
          <a:p>
            <a:pPr lvl="1">
              <a:buFont typeface="Arial" panose="020B0604020202020204" pitchFamily="34" charset="0"/>
              <a:buChar char="•"/>
            </a:pPr>
            <a:r>
              <a:rPr lang="en-US" sz="1600" dirty="0">
                <a:solidFill>
                  <a:srgbClr val="FF0000"/>
                </a:solidFill>
              </a:rPr>
              <a:t>Future-SIG-A2 B14=1 (reserved)</a:t>
            </a:r>
          </a:p>
          <a:p>
            <a:pPr lvl="1">
              <a:buFont typeface="Arial" panose="020B0604020202020204" pitchFamily="34" charset="0"/>
              <a:buChar char="•"/>
            </a:pPr>
            <a:r>
              <a:rPr lang="en-US" sz="1600" dirty="0">
                <a:solidFill>
                  <a:schemeClr val="accent2"/>
                </a:solidFill>
              </a:rPr>
              <a:t>Other bits can be used for 11be signaling</a:t>
            </a:r>
          </a:p>
          <a:p>
            <a:pPr>
              <a:buFont typeface="Arial" panose="020B0604020202020204" pitchFamily="34" charset="0"/>
              <a:buChar char="•"/>
            </a:pPr>
            <a:r>
              <a:rPr lang="en-US" sz="2000" dirty="0">
                <a:solidFill>
                  <a:schemeClr val="tx1"/>
                </a:solidFill>
              </a:rPr>
              <a:t>AP or 11ax+ receiver uses PE </a:t>
            </a:r>
            <a:r>
              <a:rPr lang="en-US" sz="2000" dirty="0" err="1">
                <a:solidFill>
                  <a:schemeClr val="tx1"/>
                </a:solidFill>
              </a:rPr>
              <a:t>disambiguity</a:t>
            </a:r>
            <a:r>
              <a:rPr lang="en-US" sz="2000" dirty="0">
                <a:solidFill>
                  <a:schemeClr val="tx1"/>
                </a:solidFill>
              </a:rPr>
              <a:t>=1 and a factor=1,2 to tell it is a 11ax+ PPDU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97D393A-3424-456D-8C13-51BF7887570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TextBox 4">
            <a:extLst>
              <a:ext uri="{FF2B5EF4-FFF2-40B4-BE49-F238E27FC236}">
                <a16:creationId xmlns:a16="http://schemas.microsoft.com/office/drawing/2014/main" id="{B5C7A75F-D702-493E-A67C-3472105CE24E}"/>
              </a:ext>
            </a:extLst>
          </p:cNvPr>
          <p:cNvSpPr txBox="1"/>
          <p:nvPr/>
        </p:nvSpPr>
        <p:spPr>
          <a:xfrm>
            <a:off x="8040216" y="4437112"/>
            <a:ext cx="4074962" cy="1200329"/>
          </a:xfrm>
          <a:prstGeom prst="rect">
            <a:avLst/>
          </a:prstGeom>
          <a:noFill/>
        </p:spPr>
        <p:txBody>
          <a:bodyPr wrap="none" rtlCol="0">
            <a:spAutoFit/>
          </a:bodyPr>
          <a:lstStyle/>
          <a:p>
            <a:r>
              <a:rPr lang="en-US" dirty="0">
                <a:solidFill>
                  <a:srgbClr val="FF0000"/>
                </a:solidFill>
              </a:rPr>
              <a:t>Bits not reusable by 11ax+ (9)</a:t>
            </a:r>
          </a:p>
          <a:p>
            <a:r>
              <a:rPr lang="en-US" dirty="0">
                <a:solidFill>
                  <a:schemeClr val="accent1">
                    <a:lumMod val="75000"/>
                  </a:schemeClr>
                </a:solidFill>
                <a:latin typeface="+mn-lt"/>
                <a:ea typeface="+mn-ea"/>
              </a:rPr>
              <a:t>Bits useful to 11ax+/11ax (17)</a:t>
            </a:r>
          </a:p>
          <a:p>
            <a:r>
              <a:rPr lang="en-US" dirty="0">
                <a:solidFill>
                  <a:schemeClr val="accent2"/>
                </a:solidFill>
                <a:latin typeface="+mn-lt"/>
                <a:ea typeface="+mn-ea"/>
              </a:rPr>
              <a:t>Bits reusable by 11be (16)</a:t>
            </a:r>
          </a:p>
        </p:txBody>
      </p:sp>
    </p:spTree>
    <p:extLst>
      <p:ext uri="{BB962C8B-B14F-4D97-AF65-F5344CB8AC3E}">
        <p14:creationId xmlns:p14="http://schemas.microsoft.com/office/powerpoint/2010/main" val="335270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544AA-FA66-420B-89FA-770A67535BC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502924F-32AC-4855-BA8A-63F686D409E0}"/>
              </a:ext>
            </a:extLst>
          </p:cNvPr>
          <p:cNvSpPr>
            <a:spLocks noGrp="1"/>
          </p:cNvSpPr>
          <p:nvPr>
            <p:ph idx="1"/>
          </p:nvPr>
        </p:nvSpPr>
        <p:spPr/>
        <p:txBody>
          <a:bodyPr/>
          <a:lstStyle/>
          <a:p>
            <a:pPr>
              <a:buFont typeface="Arial" panose="020B0604020202020204" pitchFamily="34" charset="0"/>
              <a:buChar char="•"/>
            </a:pPr>
            <a:r>
              <a:rPr lang="en-US" dirty="0"/>
              <a:t>In [1], a concept of using common header with an auto-detection scheme for future amendments of 802.11, starting from 11be, was proposed </a:t>
            </a:r>
          </a:p>
          <a:p>
            <a:pPr>
              <a:buFont typeface="Arial" panose="020B0604020202020204" pitchFamily="34" charset="0"/>
              <a:buChar char="•"/>
            </a:pPr>
            <a:r>
              <a:rPr lang="en-US" dirty="0"/>
              <a:t>In [2], [3], a common header field immediately following </a:t>
            </a:r>
            <a:r>
              <a:rPr lang="en-US"/>
              <a:t>the RL-SIG</a:t>
            </a:r>
            <a:r>
              <a:rPr lang="en-US" dirty="0"/>
              <a:t>, were proposed</a:t>
            </a:r>
          </a:p>
          <a:p>
            <a:pPr>
              <a:buFont typeface="Arial" panose="020B0604020202020204" pitchFamily="34" charset="0"/>
              <a:buChar char="•"/>
            </a:pPr>
            <a:r>
              <a:rPr lang="en-US" dirty="0"/>
              <a:t>During the presentation of [2], questions were raised on how 11ax receiver will behave receiving such common header field.  </a:t>
            </a:r>
          </a:p>
          <a:p>
            <a:pPr>
              <a:buFont typeface="Arial" panose="020B0604020202020204" pitchFamily="34" charset="0"/>
              <a:buChar char="•"/>
            </a:pPr>
            <a:r>
              <a:rPr lang="en-US" dirty="0">
                <a:solidFill>
                  <a:schemeClr val="tx1"/>
                </a:solidFill>
              </a:rPr>
              <a:t>In this contribution, we try to answer the question and provide an example by examining the specified procedures for an 11ax receiver. </a:t>
            </a:r>
          </a:p>
        </p:txBody>
      </p:sp>
      <p:sp>
        <p:nvSpPr>
          <p:cNvPr id="4" name="Slide Number Placeholder 3">
            <a:extLst>
              <a:ext uri="{FF2B5EF4-FFF2-40B4-BE49-F238E27FC236}">
                <a16:creationId xmlns:a16="http://schemas.microsoft.com/office/drawing/2014/main" id="{1E885A5C-42A9-4CD7-B470-E9C0CEAF68C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7813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2D98B-B9D3-4484-8FC4-598CF266CF95}"/>
              </a:ext>
            </a:extLst>
          </p:cNvPr>
          <p:cNvSpPr>
            <a:spLocks noGrp="1"/>
          </p:cNvSpPr>
          <p:nvPr>
            <p:ph type="title"/>
          </p:nvPr>
        </p:nvSpPr>
        <p:spPr/>
        <p:txBody>
          <a:bodyPr/>
          <a:lstStyle/>
          <a:p>
            <a:r>
              <a:rPr lang="en-US" dirty="0"/>
              <a:t>Current 11ax receive procedures (1/2)</a:t>
            </a:r>
          </a:p>
        </p:txBody>
      </p:sp>
      <p:sp>
        <p:nvSpPr>
          <p:cNvPr id="3" name="Content Placeholder 2">
            <a:extLst>
              <a:ext uri="{FF2B5EF4-FFF2-40B4-BE49-F238E27FC236}">
                <a16:creationId xmlns:a16="http://schemas.microsoft.com/office/drawing/2014/main" id="{741D41E4-E917-4880-88D4-302FF218CBC7}"/>
              </a:ext>
            </a:extLst>
          </p:cNvPr>
          <p:cNvSpPr>
            <a:spLocks noGrp="1"/>
          </p:cNvSpPr>
          <p:nvPr>
            <p:ph idx="1"/>
          </p:nvPr>
        </p:nvSpPr>
        <p:spPr>
          <a:xfrm>
            <a:off x="914401" y="1556792"/>
            <a:ext cx="10361084" cy="4113213"/>
          </a:xfrm>
        </p:spPr>
        <p:txBody>
          <a:bodyPr/>
          <a:lstStyle/>
          <a:p>
            <a:pPr marL="0" indent="0">
              <a:spcBef>
                <a:spcPts val="1200"/>
              </a:spcBef>
            </a:pPr>
            <a:r>
              <a:rPr lang="en-US" sz="1800" b="0" dirty="0"/>
              <a:t>In 11ax D5.0 27.3.21</a:t>
            </a:r>
          </a:p>
          <a:p>
            <a:pPr marL="0" indent="0">
              <a:spcBef>
                <a:spcPts val="1200"/>
              </a:spcBef>
            </a:pPr>
            <a:r>
              <a:rPr lang="en-US" sz="1800" b="0" dirty="0"/>
              <a:t>Under 11 ax formats corresponding to L_LENGTH%3==1</a:t>
            </a:r>
          </a:p>
          <a:p>
            <a:pPr marL="400050" lvl="1" indent="0">
              <a:spcBef>
                <a:spcPts val="1200"/>
              </a:spcBef>
            </a:pPr>
            <a:r>
              <a:rPr lang="en-US" sz="1400" b="0" dirty="0"/>
              <a:t>“</a:t>
            </a:r>
            <a:r>
              <a:rPr lang="en-US" sz="1400" b="0" dirty="0">
                <a:solidFill>
                  <a:schemeClr val="tx1"/>
                </a:solidFill>
              </a:rPr>
              <a:t>The PHY entity shall check CRC of the HE-SIG-A field. </a:t>
            </a:r>
            <a:r>
              <a:rPr lang="en-US" sz="1400" b="0" dirty="0">
                <a:highlight>
                  <a:srgbClr val="FFFF00"/>
                </a:highlight>
              </a:rPr>
              <a:t>If the CRC check is valid, the PHY entity shall report TXOP, BSS Color </a:t>
            </a:r>
            <a:r>
              <a:rPr lang="en-US" sz="1400" b="0" dirty="0">
                <a:solidFill>
                  <a:schemeClr val="tx1"/>
                </a:solidFill>
              </a:rPr>
              <a:t>and check Format field</a:t>
            </a:r>
            <a:r>
              <a:rPr lang="en-US" sz="1400" b="0" dirty="0"/>
              <a:t>, and continue to receive HE-STF. </a:t>
            </a:r>
            <a:r>
              <a:rPr lang="en-US" sz="1400" b="0" dirty="0">
                <a:highlight>
                  <a:srgbClr val="FFFF00"/>
                </a:highlight>
              </a:rPr>
              <a:t>The PHY entity shall report to the MAC entity the predicted duration of the TXOP in the HE-SIG-A field</a:t>
            </a:r>
            <a:r>
              <a:rPr lang="en-US" sz="1400" b="0" dirty="0"/>
              <a:t>”</a:t>
            </a:r>
          </a:p>
          <a:p>
            <a:pPr marL="400050" lvl="1" indent="0">
              <a:spcBef>
                <a:spcPts val="1200"/>
              </a:spcBef>
            </a:pPr>
            <a:r>
              <a:rPr lang="en-US" sz="1400" dirty="0"/>
              <a:t>If the HE-SIG-A field(#Ed) indicates </a:t>
            </a:r>
            <a:r>
              <a:rPr lang="en-US" sz="1400" dirty="0">
                <a:highlight>
                  <a:srgbClr val="FFFF00"/>
                </a:highlight>
              </a:rPr>
              <a:t>a reserved HE-SIG-A indication</a:t>
            </a:r>
            <a:r>
              <a:rPr lang="en-US" sz="1400" dirty="0"/>
              <a:t>, the PHY shall issue the error condition </a:t>
            </a:r>
            <a:r>
              <a:rPr lang="en-US" sz="1400" dirty="0">
                <a:highlight>
                  <a:srgbClr val="FFFF00"/>
                </a:highlight>
              </a:rPr>
              <a:t>PHY-</a:t>
            </a:r>
            <a:r>
              <a:rPr lang="en-US" sz="1400" dirty="0" err="1">
                <a:highlight>
                  <a:srgbClr val="FFFF00"/>
                </a:highlight>
              </a:rPr>
              <a:t>RXEND.indication</a:t>
            </a:r>
            <a:r>
              <a:rPr lang="en-US" sz="1400" dirty="0">
                <a:highlight>
                  <a:srgbClr val="FFFF00"/>
                </a:highlight>
              </a:rPr>
              <a:t>(</a:t>
            </a:r>
            <a:r>
              <a:rPr lang="en-US" sz="1400" dirty="0" err="1">
                <a:highlight>
                  <a:srgbClr val="FFFF00"/>
                </a:highlight>
              </a:rPr>
              <a:t>FormatViolation</a:t>
            </a:r>
            <a:r>
              <a:rPr lang="en-US" sz="1400" dirty="0">
                <a:highlight>
                  <a:srgbClr val="FFFF00"/>
                </a:highlight>
              </a:rPr>
              <a:t>) primitive and maintain PHY-</a:t>
            </a:r>
            <a:r>
              <a:rPr lang="en-US" sz="1400" dirty="0" err="1">
                <a:highlight>
                  <a:srgbClr val="FFFF00"/>
                </a:highlight>
              </a:rPr>
              <a:t>CCA.indication</a:t>
            </a:r>
            <a:r>
              <a:rPr lang="en-US" sz="1400" dirty="0">
                <a:highlight>
                  <a:srgbClr val="FFFF00"/>
                </a:highlight>
              </a:rPr>
              <a:t>(BUSY, </a:t>
            </a:r>
            <a:r>
              <a:rPr lang="en-US" sz="1400" dirty="0" err="1">
                <a:highlight>
                  <a:srgbClr val="FFFF00"/>
                </a:highlight>
              </a:rPr>
              <a:t>channellist</a:t>
            </a:r>
            <a:r>
              <a:rPr lang="en-US" sz="1400" dirty="0">
                <a:highlight>
                  <a:srgbClr val="FFFF00"/>
                </a:highlight>
              </a:rPr>
              <a:t>) primitive </a:t>
            </a:r>
            <a:r>
              <a:rPr lang="en-US" sz="1400" dirty="0"/>
              <a:t>for the predicted duration of the transmitted PPDU derived from the LENGTH field in L-SIG as defined in Equation (27-134)</a:t>
            </a:r>
            <a:endParaRPr lang="en-US" sz="1400" b="0" dirty="0"/>
          </a:p>
          <a:p>
            <a:pPr marL="0" indent="0">
              <a:spcBef>
                <a:spcPts val="1200"/>
              </a:spcBef>
            </a:pPr>
            <a:r>
              <a:rPr lang="en-US" sz="1800" b="0" dirty="0"/>
              <a:t>Under 11 ax formats corresponding to L_LENGTH%3==2 and HE-SIG-A2 is QBPSK</a:t>
            </a:r>
          </a:p>
          <a:p>
            <a:pPr marL="400050" lvl="1" indent="0">
              <a:spcBef>
                <a:spcPts val="1200"/>
              </a:spcBef>
            </a:pPr>
            <a:r>
              <a:rPr lang="en-US" sz="1400" dirty="0"/>
              <a:t>The PHY entity shall check CRC of the HE-SIG-A field</a:t>
            </a:r>
            <a:r>
              <a:rPr lang="en-US" sz="1400" dirty="0">
                <a:highlight>
                  <a:srgbClr val="FFFF00"/>
                </a:highlight>
              </a:rPr>
              <a:t>. If the CRC check is valid, the PHY entity shall report TXOP, BSS Color</a:t>
            </a:r>
            <a:r>
              <a:rPr lang="en-US" sz="1400" dirty="0"/>
              <a:t>, and continue to receive HE-STF. </a:t>
            </a:r>
            <a:r>
              <a:rPr lang="en-US" sz="1400" dirty="0">
                <a:highlight>
                  <a:srgbClr val="FFFF00"/>
                </a:highlight>
              </a:rPr>
              <a:t>The PHY entity shall report to the MAC entity the predicted duration of the TXOP in HE-SIG-A.</a:t>
            </a:r>
          </a:p>
          <a:p>
            <a:pPr marL="400050" lvl="1" indent="0">
              <a:spcBef>
                <a:spcPts val="1200"/>
              </a:spcBef>
            </a:pPr>
            <a:r>
              <a:rPr lang="en-US" sz="1400" dirty="0"/>
              <a:t>If the HE-SIG-A field indicates </a:t>
            </a:r>
            <a:r>
              <a:rPr lang="en-US" sz="1400" dirty="0">
                <a:highlight>
                  <a:srgbClr val="FFFF00"/>
                </a:highlight>
              </a:rPr>
              <a:t>a reserved HE-SIG-A indication</a:t>
            </a:r>
            <a:r>
              <a:rPr lang="en-US" sz="1400" dirty="0"/>
              <a:t>, the PHY shall issue the error condition </a:t>
            </a:r>
            <a:r>
              <a:rPr lang="en-US" sz="1400" dirty="0">
                <a:highlight>
                  <a:srgbClr val="FFFF00"/>
                </a:highlight>
              </a:rPr>
              <a:t>PHY-</a:t>
            </a:r>
            <a:r>
              <a:rPr lang="en-US" sz="1400" dirty="0" err="1">
                <a:highlight>
                  <a:srgbClr val="FFFF00"/>
                </a:highlight>
              </a:rPr>
              <a:t>RXEND.indication</a:t>
            </a:r>
            <a:r>
              <a:rPr lang="en-US" sz="1400" dirty="0">
                <a:highlight>
                  <a:srgbClr val="FFFF00"/>
                </a:highlight>
              </a:rPr>
              <a:t>(</a:t>
            </a:r>
            <a:r>
              <a:rPr lang="en-US" sz="1400" dirty="0" err="1">
                <a:highlight>
                  <a:srgbClr val="FFFF00"/>
                </a:highlight>
              </a:rPr>
              <a:t>FormatViolation</a:t>
            </a:r>
            <a:r>
              <a:rPr lang="en-US" sz="1400" dirty="0">
                <a:highlight>
                  <a:srgbClr val="FFFF00"/>
                </a:highlight>
              </a:rPr>
              <a:t>) primitive and maintain PHY-</a:t>
            </a:r>
            <a:r>
              <a:rPr lang="en-US" sz="1400" dirty="0" err="1">
                <a:highlight>
                  <a:srgbClr val="FFFF00"/>
                </a:highlight>
              </a:rPr>
              <a:t>CCA.indication</a:t>
            </a:r>
            <a:r>
              <a:rPr lang="en-US" sz="1400" dirty="0">
                <a:highlight>
                  <a:srgbClr val="FFFF00"/>
                </a:highlight>
              </a:rPr>
              <a:t>(BUSY, </a:t>
            </a:r>
            <a:r>
              <a:rPr lang="en-US" sz="1400" dirty="0" err="1">
                <a:highlight>
                  <a:srgbClr val="FFFF00"/>
                </a:highlight>
              </a:rPr>
              <a:t>channellist</a:t>
            </a:r>
            <a:r>
              <a:rPr lang="en-US" sz="1400" dirty="0">
                <a:highlight>
                  <a:srgbClr val="FFFF00"/>
                </a:highlight>
              </a:rPr>
              <a:t>) primitive </a:t>
            </a:r>
            <a:r>
              <a:rPr lang="en-US" sz="1400" dirty="0"/>
              <a:t>for the predicted duration of the transmitted PPDU derived from the LENGTH field in L-SIG as defined in Equation (27-134) </a:t>
            </a:r>
            <a:r>
              <a:rPr lang="en-US" sz="1400" dirty="0">
                <a:highlight>
                  <a:srgbClr val="FFFF00"/>
                </a:highlight>
              </a:rPr>
              <a:t>unless it receives a PHY-</a:t>
            </a:r>
            <a:r>
              <a:rPr lang="en-US" sz="1400" dirty="0" err="1">
                <a:highlight>
                  <a:srgbClr val="FFFF00"/>
                </a:highlight>
              </a:rPr>
              <a:t>CCARESET.request</a:t>
            </a:r>
            <a:r>
              <a:rPr lang="en-US" sz="1400" dirty="0">
                <a:highlight>
                  <a:srgbClr val="FFFF00"/>
                </a:highlight>
              </a:rPr>
              <a:t> primitive before the end of the PPDU for instance during spatial reuse operation</a:t>
            </a:r>
            <a:r>
              <a:rPr lang="en-US" sz="1400" dirty="0"/>
              <a:t> as described in 26.10 (Spatial reuse operation). </a:t>
            </a:r>
          </a:p>
        </p:txBody>
      </p:sp>
      <p:sp>
        <p:nvSpPr>
          <p:cNvPr id="4" name="Slide Number Placeholder 3">
            <a:extLst>
              <a:ext uri="{FF2B5EF4-FFF2-40B4-BE49-F238E27FC236}">
                <a16:creationId xmlns:a16="http://schemas.microsoft.com/office/drawing/2014/main" id="{F858F3C7-B71E-4168-BE41-291B455C06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1335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A48F-EB2E-49AE-8D88-F0FC13AF9B15}"/>
              </a:ext>
            </a:extLst>
          </p:cNvPr>
          <p:cNvSpPr>
            <a:spLocks noGrp="1"/>
          </p:cNvSpPr>
          <p:nvPr>
            <p:ph type="title"/>
          </p:nvPr>
        </p:nvSpPr>
        <p:spPr/>
        <p:txBody>
          <a:bodyPr/>
          <a:lstStyle/>
          <a:p>
            <a:r>
              <a:rPr lang="en-US" dirty="0">
                <a:solidFill>
                  <a:schemeClr val="tx1"/>
                </a:solidFill>
              </a:rPr>
              <a:t>Current 11ax receive </a:t>
            </a:r>
            <a:r>
              <a:rPr lang="en-US" dirty="0"/>
              <a:t>procedures (2/2)</a:t>
            </a:r>
          </a:p>
        </p:txBody>
      </p:sp>
      <p:sp>
        <p:nvSpPr>
          <p:cNvPr id="3" name="Content Placeholder 2">
            <a:extLst>
              <a:ext uri="{FF2B5EF4-FFF2-40B4-BE49-F238E27FC236}">
                <a16:creationId xmlns:a16="http://schemas.microsoft.com/office/drawing/2014/main" id="{E70243FE-DBDF-4009-B169-193ED80A8F1E}"/>
              </a:ext>
            </a:extLst>
          </p:cNvPr>
          <p:cNvSpPr>
            <a:spLocks noGrp="1"/>
          </p:cNvSpPr>
          <p:nvPr>
            <p:ph idx="1"/>
          </p:nvPr>
        </p:nvSpPr>
        <p:spPr>
          <a:xfrm>
            <a:off x="914401" y="1751014"/>
            <a:ext cx="10361084" cy="4558305"/>
          </a:xfrm>
        </p:spPr>
        <p:txBody>
          <a:bodyPr/>
          <a:lstStyle/>
          <a:p>
            <a:pPr marL="0" indent="0"/>
            <a:r>
              <a:rPr lang="en-US" sz="1800" b="0" dirty="0"/>
              <a:t>Under 11 ax formats corresponding to L_LENGTH%3==2 and HE-SIG-A2 is BPSK</a:t>
            </a:r>
          </a:p>
          <a:p>
            <a:pPr marL="400050" lvl="1" indent="0">
              <a:spcBef>
                <a:spcPts val="1200"/>
              </a:spcBef>
            </a:pPr>
            <a:r>
              <a:rPr lang="en-US" sz="1400" dirty="0"/>
              <a:t>The PHY entity shall check CRC of the HE-SIG-A field(#Ed). </a:t>
            </a:r>
            <a:r>
              <a:rPr lang="en-US" sz="1400" dirty="0">
                <a:highlight>
                  <a:srgbClr val="FFFF00"/>
                </a:highlight>
              </a:rPr>
              <a:t>If the CRC check is valid, the PHY entity shall report TXOP, BSS Color, </a:t>
            </a:r>
            <a:r>
              <a:rPr lang="en-US" sz="1400" dirty="0"/>
              <a:t>and continue to receive HE-SIG-B. </a:t>
            </a:r>
            <a:r>
              <a:rPr lang="en-US" sz="1400" dirty="0">
                <a:highlight>
                  <a:srgbClr val="FFFF00"/>
                </a:highlight>
              </a:rPr>
              <a:t>The PHY entity shall report to the MAC entity the predicted duration of the TXOP in the HE-SIG-A field</a:t>
            </a:r>
          </a:p>
          <a:p>
            <a:pPr marL="400050" lvl="1" indent="0">
              <a:spcBef>
                <a:spcPts val="1200"/>
              </a:spcBef>
            </a:pPr>
            <a:r>
              <a:rPr lang="en-US" sz="1400" dirty="0"/>
              <a:t>If the HE-SIG-A field indicates </a:t>
            </a:r>
            <a:r>
              <a:rPr lang="en-US" sz="1400" dirty="0">
                <a:highlight>
                  <a:srgbClr val="FFFF00"/>
                </a:highlight>
              </a:rPr>
              <a:t>a reserved HE-SIG-A indication, the PHY shall issue the error condition PHY-</a:t>
            </a:r>
            <a:r>
              <a:rPr lang="en-US" sz="1400" dirty="0" err="1">
                <a:highlight>
                  <a:srgbClr val="FFFF00"/>
                </a:highlight>
              </a:rPr>
              <a:t>RXEND.indication</a:t>
            </a:r>
            <a:r>
              <a:rPr lang="en-US" sz="1400" dirty="0">
                <a:highlight>
                  <a:srgbClr val="FFFF00"/>
                </a:highlight>
              </a:rPr>
              <a:t>(</a:t>
            </a:r>
            <a:r>
              <a:rPr lang="en-US" sz="1400" dirty="0" err="1">
                <a:highlight>
                  <a:srgbClr val="FFFF00"/>
                </a:highlight>
              </a:rPr>
              <a:t>FormatViolation</a:t>
            </a:r>
            <a:r>
              <a:rPr lang="en-US" sz="1400" dirty="0">
                <a:highlight>
                  <a:srgbClr val="FFFF00"/>
                </a:highlight>
              </a:rPr>
              <a:t>) primitive and maintain PHY-</a:t>
            </a:r>
            <a:r>
              <a:rPr lang="en-US" sz="1400" dirty="0" err="1">
                <a:highlight>
                  <a:srgbClr val="FFFF00"/>
                </a:highlight>
              </a:rPr>
              <a:t>CCA.indication</a:t>
            </a:r>
            <a:r>
              <a:rPr lang="en-US" sz="1400" dirty="0">
                <a:highlight>
                  <a:srgbClr val="FFFF00"/>
                </a:highlight>
              </a:rPr>
              <a:t>(BUSY, </a:t>
            </a:r>
            <a:r>
              <a:rPr lang="en-US" sz="1400" dirty="0" err="1">
                <a:highlight>
                  <a:srgbClr val="FFFF00"/>
                </a:highlight>
              </a:rPr>
              <a:t>channellist</a:t>
            </a:r>
            <a:r>
              <a:rPr lang="en-US" sz="1400" dirty="0">
                <a:highlight>
                  <a:srgbClr val="FFFF00"/>
                </a:highlight>
              </a:rPr>
              <a:t>) primitive </a:t>
            </a:r>
            <a:r>
              <a:rPr lang="en-US" sz="1400" dirty="0"/>
              <a:t>for the predicted duration of the transmitted PPDU derived from the LENGTH field in L-SIG as defined in Equation (27-134) </a:t>
            </a:r>
            <a:r>
              <a:rPr lang="en-US" sz="1400" dirty="0">
                <a:highlight>
                  <a:srgbClr val="FFFF00"/>
                </a:highlight>
              </a:rPr>
              <a:t>unless it receives a PHY-</a:t>
            </a:r>
            <a:r>
              <a:rPr lang="en-US" sz="1400" dirty="0" err="1">
                <a:highlight>
                  <a:srgbClr val="FFFF00"/>
                </a:highlight>
              </a:rPr>
              <a:t>CCARESET.request</a:t>
            </a:r>
            <a:r>
              <a:rPr lang="en-US" sz="1400" dirty="0">
                <a:highlight>
                  <a:srgbClr val="FFFF00"/>
                </a:highlight>
              </a:rPr>
              <a:t> primitive before the end of the PPDU for instance during spatial reuse operation</a:t>
            </a:r>
            <a:r>
              <a:rPr lang="en-US" sz="1400" dirty="0"/>
              <a:t> as described in 26.10 (Spatial reuse operation).</a:t>
            </a:r>
            <a:endParaRPr lang="en-US" sz="1400" b="0" dirty="0"/>
          </a:p>
          <a:p>
            <a:pPr>
              <a:buFont typeface="Arial" panose="020B0604020202020204" pitchFamily="34" charset="0"/>
              <a:buChar char="•"/>
            </a:pPr>
            <a:r>
              <a:rPr lang="en-US" dirty="0"/>
              <a:t>Observations: </a:t>
            </a:r>
          </a:p>
          <a:p>
            <a:pPr lvl="1">
              <a:buFont typeface="Arial" panose="020B0604020202020204" pitchFamily="34" charset="0"/>
              <a:buChar char="•"/>
            </a:pPr>
            <a:r>
              <a:rPr lang="en-US" sz="1600" dirty="0"/>
              <a:t>11ax PHY reports TXOP_DURATION, BSS_COLOR to the MAC layer when HE-SIG-A CRC is valid, independent of a reserved/non-reserved HE-SIG-A indication.</a:t>
            </a:r>
          </a:p>
          <a:p>
            <a:pPr lvl="1">
              <a:buFont typeface="Arial" panose="020B0604020202020204" pitchFamily="34" charset="0"/>
              <a:buChar char="•"/>
            </a:pPr>
            <a:r>
              <a:rPr lang="en-US" sz="1600" dirty="0">
                <a:solidFill>
                  <a:schemeClr val="tx1"/>
                </a:solidFill>
              </a:rPr>
              <a:t>The PHY-</a:t>
            </a:r>
            <a:r>
              <a:rPr lang="en-US" sz="1600" dirty="0" err="1">
                <a:solidFill>
                  <a:schemeClr val="tx1"/>
                </a:solidFill>
              </a:rPr>
              <a:t>RXEND.indication</a:t>
            </a:r>
            <a:r>
              <a:rPr lang="en-US" sz="1600" dirty="0">
                <a:solidFill>
                  <a:schemeClr val="tx1"/>
                </a:solidFill>
              </a:rPr>
              <a:t>(</a:t>
            </a:r>
            <a:r>
              <a:rPr lang="en-US" sz="1600" dirty="0" err="1">
                <a:solidFill>
                  <a:schemeClr val="tx1"/>
                </a:solidFill>
              </a:rPr>
              <a:t>FormatViolation</a:t>
            </a:r>
            <a:r>
              <a:rPr lang="en-US" sz="1600" dirty="0">
                <a:solidFill>
                  <a:schemeClr val="tx1"/>
                </a:solidFill>
              </a:rPr>
              <a:t>) primitive stops 11ax receiver decoding the rest of the PPDU </a:t>
            </a:r>
          </a:p>
          <a:p>
            <a:pPr lvl="1">
              <a:buFont typeface="Arial" panose="020B0604020202020204" pitchFamily="34" charset="0"/>
              <a:buChar char="•"/>
            </a:pPr>
            <a:r>
              <a:rPr lang="en-US" sz="1600" dirty="0"/>
              <a:t>After 11ax receiver detects an ER-SU or MU PPDU format PPDU with a reserved HE-SIG-A indication, the MAC layer is allowed to base on the reported BSS_COLOR to issue a </a:t>
            </a:r>
            <a:r>
              <a:rPr lang="en-US" sz="1600" dirty="0" err="1"/>
              <a:t>CCARESET.request</a:t>
            </a:r>
            <a:r>
              <a:rPr lang="en-US" sz="1600" dirty="0"/>
              <a:t> and perform SR operation.  </a:t>
            </a:r>
          </a:p>
        </p:txBody>
      </p:sp>
      <p:sp>
        <p:nvSpPr>
          <p:cNvPr id="4" name="Slide Number Placeholder 3">
            <a:extLst>
              <a:ext uri="{FF2B5EF4-FFF2-40B4-BE49-F238E27FC236}">
                <a16:creationId xmlns:a16="http://schemas.microsoft.com/office/drawing/2014/main" id="{6A9CED33-22B5-472F-B614-4037D2FE282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7754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F3D1-2CDC-4B39-8F35-9D49AA8CA5FD}"/>
              </a:ext>
            </a:extLst>
          </p:cNvPr>
          <p:cNvSpPr>
            <a:spLocks noGrp="1"/>
          </p:cNvSpPr>
          <p:nvPr>
            <p:ph type="title"/>
          </p:nvPr>
        </p:nvSpPr>
        <p:spPr/>
        <p:txBody>
          <a:bodyPr/>
          <a:lstStyle/>
          <a:p>
            <a:r>
              <a:rPr lang="en-US" dirty="0"/>
              <a:t>HE-SIG-A extension by using reserved bits</a:t>
            </a:r>
          </a:p>
        </p:txBody>
      </p:sp>
      <p:sp>
        <p:nvSpPr>
          <p:cNvPr id="3" name="Content Placeholder 2">
            <a:extLst>
              <a:ext uri="{FF2B5EF4-FFF2-40B4-BE49-F238E27FC236}">
                <a16:creationId xmlns:a16="http://schemas.microsoft.com/office/drawing/2014/main" id="{86C121F9-4D11-4F83-B12A-421D86594F13}"/>
              </a:ext>
            </a:extLst>
          </p:cNvPr>
          <p:cNvSpPr>
            <a:spLocks noGrp="1"/>
          </p:cNvSpPr>
          <p:nvPr>
            <p:ph idx="1"/>
          </p:nvPr>
        </p:nvSpPr>
        <p:spPr>
          <a:xfrm>
            <a:off x="839416" y="1412776"/>
            <a:ext cx="10361084" cy="4393606"/>
          </a:xfrm>
        </p:spPr>
        <p:txBody>
          <a:bodyPr/>
          <a:lstStyle/>
          <a:p>
            <a:pPr>
              <a:buFont typeface="Arial" panose="020B0604020202020204" pitchFamily="34" charset="0"/>
              <a:buChar char="•"/>
            </a:pPr>
            <a:r>
              <a:rPr lang="en-US" dirty="0"/>
              <a:t>11ax has already built in a future-proofing mechanism to allow non-reserved values in the reserved fields in HE-SIG-A</a:t>
            </a:r>
          </a:p>
          <a:p>
            <a:pPr lvl="1">
              <a:buFont typeface="Arial" panose="020B0604020202020204" pitchFamily="34" charset="0"/>
              <a:buChar char="•"/>
            </a:pPr>
            <a:r>
              <a:rPr lang="en-US" dirty="0"/>
              <a:t>An 11ax STA follows the Trigger frame instructions to set the reserved field in HE-SIG-A of TB-PPDU</a:t>
            </a:r>
          </a:p>
          <a:p>
            <a:pPr lvl="2">
              <a:buFont typeface="Arial" panose="020B0604020202020204" pitchFamily="34" charset="0"/>
              <a:buChar char="•"/>
            </a:pPr>
            <a:r>
              <a:rPr lang="en-US" dirty="0">
                <a:highlight>
                  <a:srgbClr val="FFFF00"/>
                </a:highlight>
              </a:rPr>
              <a:t>The HE_SIG_A2_RESERVED parameter is set to the value of the UL HE-SIG-A2 Reserved subfield in the Common Info field of the Trigger frame  </a:t>
            </a:r>
            <a:r>
              <a:rPr lang="en-US" dirty="0"/>
              <a:t>(26.5.2.3.3)</a:t>
            </a:r>
          </a:p>
          <a:p>
            <a:pPr>
              <a:buFont typeface="Arial" panose="020B0604020202020204" pitchFamily="34" charset="0"/>
              <a:buChar char="•"/>
            </a:pPr>
            <a:r>
              <a:rPr lang="en-US" dirty="0"/>
              <a:t>Observations:</a:t>
            </a:r>
          </a:p>
          <a:p>
            <a:pPr lvl="1">
              <a:buFont typeface="Arial" panose="020B0604020202020204" pitchFamily="34" charset="0"/>
              <a:buChar char="•"/>
            </a:pPr>
            <a:r>
              <a:rPr lang="en-US" dirty="0"/>
              <a:t>An AP supporting a future PHY version may instruct 11ax STAs to set certain values to the reserved field in the HE-SIG-A of TB-PPDU</a:t>
            </a:r>
          </a:p>
          <a:p>
            <a:pPr lvl="1">
              <a:buFont typeface="Arial" panose="020B0604020202020204" pitchFamily="34" charset="0"/>
              <a:buChar char="•"/>
            </a:pPr>
            <a:r>
              <a:rPr lang="en-US" dirty="0"/>
              <a:t>Such setting should not cause any issue to the operations (e.g. NAV setting, intra-PPDU power save, spatial reuse) of an existing 11ax STA, which is not the intended receiver of the PPDU.    </a:t>
            </a:r>
          </a:p>
          <a:p>
            <a:pPr lvl="2">
              <a:buFont typeface="Arial" panose="020B0604020202020204" pitchFamily="34" charset="0"/>
              <a:buChar char="•"/>
            </a:pPr>
            <a:r>
              <a:rPr lang="en-US" dirty="0"/>
              <a:t>This is consistent with the requirements cited in the previous 2 slides, i.e. </a:t>
            </a:r>
            <a:r>
              <a:rPr lang="en-US" dirty="0">
                <a:solidFill>
                  <a:schemeClr val="tx1"/>
                </a:solidFill>
              </a:rPr>
              <a:t>PHY-</a:t>
            </a:r>
            <a:r>
              <a:rPr lang="en-US" dirty="0" err="1">
                <a:solidFill>
                  <a:schemeClr val="tx1"/>
                </a:solidFill>
              </a:rPr>
              <a:t>RXEND.indication</a:t>
            </a:r>
            <a:r>
              <a:rPr lang="en-US" dirty="0">
                <a:solidFill>
                  <a:schemeClr val="tx1"/>
                </a:solidFill>
              </a:rPr>
              <a:t>(</a:t>
            </a:r>
            <a:r>
              <a:rPr lang="en-US" dirty="0" err="1">
                <a:solidFill>
                  <a:schemeClr val="tx1"/>
                </a:solidFill>
              </a:rPr>
              <a:t>FormatViolation</a:t>
            </a:r>
            <a:r>
              <a:rPr lang="en-US" dirty="0">
                <a:solidFill>
                  <a:schemeClr val="tx1"/>
                </a:solidFill>
              </a:rPr>
              <a:t>) primitive is issued, and useful info (BSS Color, TXOP) passed up to MAC</a:t>
            </a:r>
            <a:endParaRPr lang="en-US" dirty="0"/>
          </a:p>
        </p:txBody>
      </p:sp>
      <p:sp>
        <p:nvSpPr>
          <p:cNvPr id="4" name="Slide Number Placeholder 3">
            <a:extLst>
              <a:ext uri="{FF2B5EF4-FFF2-40B4-BE49-F238E27FC236}">
                <a16:creationId xmlns:a16="http://schemas.microsoft.com/office/drawing/2014/main" id="{80665F19-D168-4ADF-AB6D-FCC3F81D36F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504259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950AE5-33FA-4991-96C8-F2E48DEBBA2A}"/>
              </a:ext>
            </a:extLst>
          </p:cNvPr>
          <p:cNvPicPr>
            <a:picLocks noChangeAspect="1"/>
          </p:cNvPicPr>
          <p:nvPr/>
        </p:nvPicPr>
        <p:blipFill>
          <a:blip r:embed="rId3"/>
          <a:stretch>
            <a:fillRect/>
          </a:stretch>
        </p:blipFill>
        <p:spPr>
          <a:xfrm>
            <a:off x="1549930" y="703728"/>
            <a:ext cx="8486775" cy="1722907"/>
          </a:xfrm>
          <a:prstGeom prst="rect">
            <a:avLst/>
          </a:prstGeom>
        </p:spPr>
      </p:pic>
      <p:sp>
        <p:nvSpPr>
          <p:cNvPr id="2" name="Title 1">
            <a:extLst>
              <a:ext uri="{FF2B5EF4-FFF2-40B4-BE49-F238E27FC236}">
                <a16:creationId xmlns:a16="http://schemas.microsoft.com/office/drawing/2014/main" id="{B49598C7-00F6-4D9D-B7FC-0603DA803C1C}"/>
              </a:ext>
            </a:extLst>
          </p:cNvPr>
          <p:cNvSpPr>
            <a:spLocks noGrp="1"/>
          </p:cNvSpPr>
          <p:nvPr>
            <p:ph type="title"/>
          </p:nvPr>
        </p:nvSpPr>
        <p:spPr>
          <a:xfrm>
            <a:off x="914401" y="332656"/>
            <a:ext cx="10361084" cy="1065213"/>
          </a:xfrm>
        </p:spPr>
        <p:txBody>
          <a:bodyPr/>
          <a:lstStyle/>
          <a:p>
            <a:r>
              <a:rPr lang="en-US" dirty="0"/>
              <a:t>Example (1/2)</a:t>
            </a:r>
          </a:p>
        </p:txBody>
      </p:sp>
      <p:sp>
        <p:nvSpPr>
          <p:cNvPr id="3" name="Content Placeholder 2">
            <a:extLst>
              <a:ext uri="{FF2B5EF4-FFF2-40B4-BE49-F238E27FC236}">
                <a16:creationId xmlns:a16="http://schemas.microsoft.com/office/drawing/2014/main" id="{F815A02B-D5B6-4B07-8911-30A3E69E21BC}"/>
              </a:ext>
            </a:extLst>
          </p:cNvPr>
          <p:cNvSpPr>
            <a:spLocks noGrp="1"/>
          </p:cNvSpPr>
          <p:nvPr>
            <p:ph idx="1"/>
          </p:nvPr>
        </p:nvSpPr>
        <p:spPr>
          <a:xfrm>
            <a:off x="914401" y="2276872"/>
            <a:ext cx="10361084" cy="3982519"/>
          </a:xfrm>
          <a:solidFill>
            <a:schemeClr val="bg1"/>
          </a:solidFill>
        </p:spPr>
        <p:txBody>
          <a:bodyPr/>
          <a:lstStyle/>
          <a:p>
            <a:pPr>
              <a:buFont typeface="Arial" panose="020B0604020202020204" pitchFamily="34" charset="0"/>
              <a:buChar char="•"/>
            </a:pPr>
            <a:r>
              <a:rPr lang="en-US" sz="1800" dirty="0"/>
              <a:t>11ax+ PPDU can be received by 11ax receiver as an UL MU PPDU (L_LENGTH%3==2, </a:t>
            </a:r>
            <a:r>
              <a:rPr lang="en-US" sz="1800" dirty="0">
                <a:solidFill>
                  <a:schemeClr val="tx1"/>
                </a:solidFill>
              </a:rPr>
              <a:t>EHT-SIG-A2 BPSK</a:t>
            </a:r>
            <a:r>
              <a:rPr lang="en-US" sz="1800" dirty="0"/>
              <a:t>), with an HE-SIG-A reserved indication. To do this, the 11be transmitter sets HE-SIG-A field:</a:t>
            </a:r>
          </a:p>
          <a:p>
            <a:pPr lvl="1">
              <a:buFont typeface="Arial" panose="020B0604020202020204" pitchFamily="34" charset="0"/>
              <a:buChar char="•"/>
            </a:pPr>
            <a:r>
              <a:rPr lang="en-US" sz="1600" dirty="0"/>
              <a:t>EHT-SIG-A1 B0=UL</a:t>
            </a:r>
          </a:p>
          <a:p>
            <a:pPr lvl="2">
              <a:buFont typeface="Arial" panose="020B0604020202020204" pitchFamily="34" charset="0"/>
              <a:buChar char="•"/>
            </a:pPr>
            <a:r>
              <a:rPr lang="en-US" sz="1400" dirty="0">
                <a:solidFill>
                  <a:schemeClr val="tx1"/>
                </a:solidFill>
              </a:rPr>
              <a:t>11ax+ receiver may ignore this field</a:t>
            </a:r>
          </a:p>
          <a:p>
            <a:pPr lvl="1">
              <a:buFont typeface="Arial" panose="020B0604020202020204" pitchFamily="34" charset="0"/>
              <a:buChar char="•"/>
            </a:pPr>
            <a:r>
              <a:rPr lang="en-US" sz="1600" dirty="0"/>
              <a:t>EHT-SIG-A1 B5-B10=BSS color of the 11be PPDU</a:t>
            </a:r>
          </a:p>
          <a:p>
            <a:pPr lvl="2">
              <a:buFont typeface="Arial" panose="020B0604020202020204" pitchFamily="34" charset="0"/>
              <a:buChar char="•"/>
            </a:pPr>
            <a:r>
              <a:rPr lang="en-US" sz="1400" dirty="0">
                <a:solidFill>
                  <a:schemeClr val="tx1"/>
                </a:solidFill>
              </a:rPr>
              <a:t>11be BSS_COLOR may have more than 6 bits but may share common 6 bits with 11ax</a:t>
            </a:r>
          </a:p>
          <a:p>
            <a:pPr lvl="1">
              <a:buFont typeface="Arial" panose="020B0604020202020204" pitchFamily="34" charset="0"/>
              <a:buChar char="•"/>
            </a:pPr>
            <a:r>
              <a:rPr lang="en-US" sz="1600" dirty="0"/>
              <a:t>EHT-SIG-A1 B11-B14=spatial reuse restrictions of the 11be PPDU  	</a:t>
            </a:r>
          </a:p>
          <a:p>
            <a:pPr lvl="1">
              <a:buFont typeface="Arial" panose="020B0604020202020204" pitchFamily="34" charset="0"/>
              <a:buChar char="•"/>
            </a:pPr>
            <a:r>
              <a:rPr lang="en-US" sz="1600" dirty="0"/>
              <a:t>EHT-SIG-A2 B0-B6=TXOP_DURATION of the 11be PPDU</a:t>
            </a:r>
          </a:p>
          <a:p>
            <a:pPr lvl="1" indent="-280988">
              <a:buFont typeface="Arial" panose="020B0604020202020204" pitchFamily="34" charset="0"/>
              <a:buChar char="•"/>
            </a:pPr>
            <a:r>
              <a:rPr lang="en-US" sz="1600" dirty="0"/>
              <a:t>One or more reserved bits/values in the HE-SIG-A can be used to signal to 11ax+ receiver that the PPDU is a 11ax+ PPDU</a:t>
            </a:r>
          </a:p>
          <a:p>
            <a:pPr marL="400050">
              <a:buFont typeface="Arial" panose="020B0604020202020204" pitchFamily="34" charset="0"/>
              <a:buChar char="•"/>
            </a:pPr>
            <a:r>
              <a:rPr lang="en-US" sz="1800" dirty="0"/>
              <a:t>The remaining bits can be used for 11be signaling, such as a PHY version identifier</a:t>
            </a:r>
          </a:p>
          <a:p>
            <a:pPr marL="400050">
              <a:buFont typeface="Arial" panose="020B0604020202020204" pitchFamily="34" charset="0"/>
              <a:buChar char="•"/>
            </a:pPr>
            <a:r>
              <a:rPr lang="en-US" sz="1800" dirty="0">
                <a:solidFill>
                  <a:schemeClr val="tx1"/>
                </a:solidFill>
              </a:rPr>
              <a:t>The 11ax+ STA would not mistaken this PPDU as a 11ax UL MU PPDU</a:t>
            </a:r>
          </a:p>
          <a:p>
            <a:pPr marL="800100" lvl="1">
              <a:buFont typeface="Arial" panose="020B0604020202020204" pitchFamily="34" charset="0"/>
              <a:buChar char="•"/>
            </a:pPr>
            <a:r>
              <a:rPr lang="en-US" sz="1400" dirty="0">
                <a:solidFill>
                  <a:schemeClr val="tx1"/>
                </a:solidFill>
              </a:rPr>
              <a:t>The reserved bit/values (possibly together with the UL flag), indicating this is an EHT(common) header for 11ax+ PPDU. </a:t>
            </a:r>
          </a:p>
          <a:p>
            <a:pPr marL="57150" indent="0"/>
            <a:endParaRPr lang="en-US" dirty="0"/>
          </a:p>
          <a:p>
            <a:pPr marL="0" indent="0"/>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F955C11-FFA1-4A8D-89C1-DA7577DC05B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567713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81EDD-C44D-426C-B550-DAC8C2E38488}"/>
              </a:ext>
            </a:extLst>
          </p:cNvPr>
          <p:cNvSpPr>
            <a:spLocks noGrp="1"/>
          </p:cNvSpPr>
          <p:nvPr>
            <p:ph type="title"/>
          </p:nvPr>
        </p:nvSpPr>
        <p:spPr/>
        <p:txBody>
          <a:bodyPr/>
          <a:lstStyle/>
          <a:p>
            <a:r>
              <a:rPr lang="en-US" dirty="0"/>
              <a:t>Example (2/2)</a:t>
            </a:r>
          </a:p>
        </p:txBody>
      </p:sp>
      <p:sp>
        <p:nvSpPr>
          <p:cNvPr id="3" name="Content Placeholder 2">
            <a:extLst>
              <a:ext uri="{FF2B5EF4-FFF2-40B4-BE49-F238E27FC236}">
                <a16:creationId xmlns:a16="http://schemas.microsoft.com/office/drawing/2014/main" id="{125F2090-7E57-4207-90FC-03649812E82D}"/>
              </a:ext>
            </a:extLst>
          </p:cNvPr>
          <p:cNvSpPr>
            <a:spLocks noGrp="1"/>
          </p:cNvSpPr>
          <p:nvPr>
            <p:ph idx="1"/>
          </p:nvPr>
        </p:nvSpPr>
        <p:spPr>
          <a:xfrm>
            <a:off x="908071" y="1628800"/>
            <a:ext cx="10361084" cy="4113213"/>
          </a:xfrm>
        </p:spPr>
        <p:txBody>
          <a:bodyPr/>
          <a:lstStyle/>
          <a:p>
            <a:pPr>
              <a:buFont typeface="Arial" panose="020B0604020202020204" pitchFamily="34" charset="0"/>
              <a:buChar char="•"/>
            </a:pPr>
            <a:r>
              <a:rPr lang="en-US" sz="2000" dirty="0"/>
              <a:t>When 11ax receiver receives this PPDU</a:t>
            </a:r>
          </a:p>
          <a:p>
            <a:pPr lvl="1">
              <a:spcBef>
                <a:spcPts val="600"/>
              </a:spcBef>
              <a:buFont typeface="Arial" panose="020B0604020202020204" pitchFamily="34" charset="0"/>
              <a:buChar char="•"/>
            </a:pPr>
            <a:r>
              <a:rPr lang="en-US" sz="1800" dirty="0"/>
              <a:t>PHY reports BSS_COLOR, TXOP_DURATION to the MAC layer, (27.3.21)</a:t>
            </a:r>
          </a:p>
          <a:p>
            <a:pPr lvl="2">
              <a:spcBef>
                <a:spcPts val="600"/>
              </a:spcBef>
              <a:buFont typeface="Arial" panose="020B0604020202020204" pitchFamily="34" charset="0"/>
              <a:buChar char="•"/>
            </a:pPr>
            <a:r>
              <a:rPr lang="en-US" sz="1600" dirty="0"/>
              <a:t>Because the STA does not receive a frame with a Duration field in the PPDU, so NAV is set based on TXOP_DURATION (26.2.4)</a:t>
            </a:r>
          </a:p>
          <a:p>
            <a:pPr lvl="2">
              <a:spcBef>
                <a:spcPts val="600"/>
              </a:spcBef>
              <a:buFont typeface="Arial" panose="020B0604020202020204" pitchFamily="34" charset="0"/>
              <a:buChar char="•"/>
            </a:pPr>
            <a:r>
              <a:rPr lang="en-US" sz="1600" dirty="0"/>
              <a:t>If the BSS_COLOR is the same as the STA’s BSS color, intra-BSS NAV may be set (26.2.2, 26.2.4)</a:t>
            </a:r>
          </a:p>
          <a:p>
            <a:pPr lvl="2">
              <a:spcBef>
                <a:spcPts val="600"/>
              </a:spcBef>
              <a:buFont typeface="Arial" panose="020B0604020202020204" pitchFamily="34" charset="0"/>
              <a:buChar char="•"/>
            </a:pPr>
            <a:r>
              <a:rPr lang="en-US" sz="1600" dirty="0"/>
              <a:t>If the BSS_COLOR is not the same as the STA’s BSS color, basic NAV may be set (26.2.2, 26.2.4)</a:t>
            </a:r>
          </a:p>
          <a:p>
            <a:pPr lvl="1">
              <a:spcBef>
                <a:spcPts val="600"/>
              </a:spcBef>
              <a:buFont typeface="Arial" panose="020B0604020202020204" pitchFamily="34" charset="0"/>
              <a:buChar char="•"/>
            </a:pPr>
            <a:r>
              <a:rPr lang="en-US" sz="1800" dirty="0"/>
              <a:t>PHY issues PHY-</a:t>
            </a:r>
            <a:r>
              <a:rPr lang="en-US" sz="1800" dirty="0" err="1"/>
              <a:t>RXEND.indication</a:t>
            </a:r>
            <a:r>
              <a:rPr lang="en-US" sz="1800" dirty="0"/>
              <a:t>(</a:t>
            </a:r>
            <a:r>
              <a:rPr lang="en-US" sz="1800" dirty="0" err="1"/>
              <a:t>FormatViolation</a:t>
            </a:r>
            <a:r>
              <a:rPr lang="en-US" sz="1800" dirty="0"/>
              <a:t>) primitive and maintain PHY-</a:t>
            </a:r>
            <a:r>
              <a:rPr lang="en-US" sz="1800" dirty="0" err="1"/>
              <a:t>CCA.indication</a:t>
            </a:r>
            <a:r>
              <a:rPr lang="en-US" sz="1800" dirty="0"/>
              <a:t>(BUSY, </a:t>
            </a:r>
            <a:r>
              <a:rPr lang="en-US" sz="1800" dirty="0" err="1"/>
              <a:t>channellist</a:t>
            </a:r>
            <a:r>
              <a:rPr lang="en-US" sz="1800" dirty="0"/>
              <a:t>) primitive for the predicted duration of the transmitted PPDU derived from the LENGTH field in L-SIG (27.3.21). </a:t>
            </a:r>
            <a:r>
              <a:rPr lang="en-US" sz="1800" dirty="0">
                <a:solidFill>
                  <a:schemeClr val="tx1"/>
                </a:solidFill>
              </a:rPr>
              <a:t>PHY stops decoding the rest of the PPDU.</a:t>
            </a:r>
          </a:p>
          <a:p>
            <a:pPr lvl="1">
              <a:spcBef>
                <a:spcPts val="600"/>
              </a:spcBef>
              <a:buFont typeface="Arial" panose="020B0604020202020204" pitchFamily="34" charset="0"/>
              <a:buChar char="•"/>
            </a:pPr>
            <a:r>
              <a:rPr lang="en-US" sz="1800" dirty="0"/>
              <a:t>An OBSS 11ax STA may perform CCA reset and perform SR operation based on the BSS_COLOR, SPATIAL_REUSE RXVECTOR parameters (27.3.21, 26.10)</a:t>
            </a:r>
          </a:p>
          <a:p>
            <a:pPr lvl="1">
              <a:spcBef>
                <a:spcPts val="600"/>
              </a:spcBef>
              <a:buFont typeface="Arial" panose="020B0604020202020204" pitchFamily="34" charset="0"/>
              <a:buChar char="•"/>
            </a:pPr>
            <a:r>
              <a:rPr lang="en-US" sz="1800" dirty="0"/>
              <a:t>An intra-BSS non-AP 11ax STA may perform intra-PPDU power save (26.14.1) </a:t>
            </a:r>
            <a:r>
              <a:rPr lang="en-US" sz="1600" dirty="0">
                <a:solidFill>
                  <a:schemeClr val="tx1"/>
                </a:solidFill>
              </a:rPr>
              <a:t>by observing the UL flag, BSS_COLOR parameters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9821550-E3B2-436E-A617-364AC5AE1E3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630721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8877-D8B6-4546-8AE1-B77871EF853D}"/>
              </a:ext>
            </a:extLst>
          </p:cNvPr>
          <p:cNvSpPr>
            <a:spLocks noGrp="1"/>
          </p:cNvSpPr>
          <p:nvPr>
            <p:ph type="title"/>
          </p:nvPr>
        </p:nvSpPr>
        <p:spPr/>
        <p:txBody>
          <a:bodyPr/>
          <a:lstStyle/>
          <a:p>
            <a:r>
              <a:rPr lang="en-US"/>
              <a:t>Comparison</a:t>
            </a:r>
            <a:endParaRPr lang="en-US" dirty="0"/>
          </a:p>
        </p:txBody>
      </p:sp>
      <p:graphicFrame>
        <p:nvGraphicFramePr>
          <p:cNvPr id="5" name="Table 5">
            <a:extLst>
              <a:ext uri="{FF2B5EF4-FFF2-40B4-BE49-F238E27FC236}">
                <a16:creationId xmlns:a16="http://schemas.microsoft.com/office/drawing/2014/main" id="{EEA8BBD5-2C09-41E8-9926-6DA54B662ADF}"/>
              </a:ext>
            </a:extLst>
          </p:cNvPr>
          <p:cNvGraphicFramePr>
            <a:graphicFrameLocks noGrp="1"/>
          </p:cNvGraphicFramePr>
          <p:nvPr>
            <p:ph idx="1"/>
            <p:extLst>
              <p:ext uri="{D42A27DB-BD31-4B8C-83A1-F6EECF244321}">
                <p14:modId xmlns:p14="http://schemas.microsoft.com/office/powerpoint/2010/main" val="345061147"/>
              </p:ext>
            </p:extLst>
          </p:nvPr>
        </p:nvGraphicFramePr>
        <p:xfrm>
          <a:off x="913872" y="1700808"/>
          <a:ext cx="10361613" cy="4028440"/>
        </p:xfrm>
        <a:graphic>
          <a:graphicData uri="http://schemas.openxmlformats.org/drawingml/2006/table">
            <a:tbl>
              <a:tblPr firstRow="1" bandRow="1">
                <a:tableStyleId>{5C22544A-7EE6-4342-B048-85BDC9FD1C3A}</a:tableStyleId>
              </a:tblPr>
              <a:tblGrid>
                <a:gridCol w="2805336">
                  <a:extLst>
                    <a:ext uri="{9D8B030D-6E8A-4147-A177-3AD203B41FA5}">
                      <a16:colId xmlns:a16="http://schemas.microsoft.com/office/drawing/2014/main" val="2947544114"/>
                    </a:ext>
                  </a:extLst>
                </a:gridCol>
                <a:gridCol w="4102406">
                  <a:extLst>
                    <a:ext uri="{9D8B030D-6E8A-4147-A177-3AD203B41FA5}">
                      <a16:colId xmlns:a16="http://schemas.microsoft.com/office/drawing/2014/main" val="1865275484"/>
                    </a:ext>
                  </a:extLst>
                </a:gridCol>
                <a:gridCol w="3453871">
                  <a:extLst>
                    <a:ext uri="{9D8B030D-6E8A-4147-A177-3AD203B41FA5}">
                      <a16:colId xmlns:a16="http://schemas.microsoft.com/office/drawing/2014/main" val="2571871298"/>
                    </a:ext>
                  </a:extLst>
                </a:gridCol>
              </a:tblGrid>
              <a:tr h="370840">
                <a:tc>
                  <a:txBody>
                    <a:bodyPr/>
                    <a:lstStyle/>
                    <a:p>
                      <a:endParaRPr lang="en-US" sz="1400" dirty="0"/>
                    </a:p>
                  </a:txBody>
                  <a:tcPr/>
                </a:tc>
                <a:tc>
                  <a:txBody>
                    <a:bodyPr/>
                    <a:lstStyle/>
                    <a:p>
                      <a:r>
                        <a:rPr lang="en-US" sz="1400" dirty="0"/>
                        <a:t>LENGTH%3!=0 with ax compatible design</a:t>
                      </a:r>
                    </a:p>
                  </a:txBody>
                  <a:tcPr/>
                </a:tc>
                <a:tc>
                  <a:txBody>
                    <a:bodyPr/>
                    <a:lstStyle/>
                    <a:p>
                      <a:r>
                        <a:rPr lang="en-US" sz="1400" dirty="0"/>
                        <a:t>L_LENGTH%3=0</a:t>
                      </a:r>
                    </a:p>
                  </a:txBody>
                  <a:tcPr/>
                </a:tc>
                <a:extLst>
                  <a:ext uri="{0D108BD9-81ED-4DB2-BD59-A6C34878D82A}">
                    <a16:rowId xmlns:a16="http://schemas.microsoft.com/office/drawing/2014/main" val="3173571774"/>
                  </a:ext>
                </a:extLst>
              </a:tr>
              <a:tr h="370840">
                <a:tc>
                  <a:txBody>
                    <a:bodyPr/>
                    <a:lstStyle/>
                    <a:p>
                      <a:r>
                        <a:rPr lang="en-US" sz="1400" dirty="0"/>
                        <a:t>Power Save</a:t>
                      </a:r>
                    </a:p>
                  </a:txBody>
                  <a:tcPr/>
                </a:tc>
                <a:tc>
                  <a:txBody>
                    <a:bodyPr/>
                    <a:lstStyle/>
                    <a:p>
                      <a:r>
                        <a:rPr lang="en-US" sz="1400" dirty="0"/>
                        <a:t>11ax STA may go to intra-PPDU power save during EHT-PPDU by observing </a:t>
                      </a:r>
                    </a:p>
                    <a:p>
                      <a:pPr marL="285750" indent="-285750">
                        <a:buFont typeface="Arial" panose="020B0604020202020204" pitchFamily="34" charset="0"/>
                        <a:buChar char="•"/>
                      </a:pPr>
                      <a:r>
                        <a:rPr lang="en-US" sz="1400" dirty="0"/>
                        <a:t>BSS Color</a:t>
                      </a:r>
                    </a:p>
                    <a:p>
                      <a:pPr marL="285750" indent="-285750">
                        <a:buFont typeface="Arial" panose="020B0604020202020204" pitchFamily="34" charset="0"/>
                        <a:buChar char="•"/>
                      </a:pPr>
                      <a:r>
                        <a:rPr lang="en-US" sz="1400" dirty="0"/>
                        <a:t>UL/DL</a:t>
                      </a:r>
                    </a:p>
                  </a:txBody>
                  <a:tcPr/>
                </a:tc>
                <a:tc>
                  <a:txBody>
                    <a:bodyPr/>
                    <a:lstStyle/>
                    <a:p>
                      <a:r>
                        <a:rPr lang="en-US" sz="1400" dirty="0"/>
                        <a:t>Pre-11be STAs decode the entire EHT-PPDU as an 11a PPDU</a:t>
                      </a:r>
                    </a:p>
                  </a:txBody>
                  <a:tcPr/>
                </a:tc>
                <a:extLst>
                  <a:ext uri="{0D108BD9-81ED-4DB2-BD59-A6C34878D82A}">
                    <a16:rowId xmlns:a16="http://schemas.microsoft.com/office/drawing/2014/main" val="3278685160"/>
                  </a:ext>
                </a:extLst>
              </a:tr>
              <a:tr h="370840">
                <a:tc>
                  <a:txBody>
                    <a:bodyPr/>
                    <a:lstStyle/>
                    <a:p>
                      <a:r>
                        <a:rPr lang="en-US" sz="1400" dirty="0"/>
                        <a:t>Early detection</a:t>
                      </a:r>
                    </a:p>
                  </a:txBody>
                  <a:tcPr/>
                </a:tc>
                <a:tc>
                  <a:txBody>
                    <a:bodyPr/>
                    <a:lstStyle/>
                    <a:p>
                      <a:r>
                        <a:rPr lang="en-US" sz="1400" dirty="0"/>
                        <a:t>11be+ STAs detect the PHY version 2 symbols after RL-SIG</a:t>
                      </a:r>
                    </a:p>
                  </a:txBody>
                  <a:tcPr/>
                </a:tc>
                <a:tc>
                  <a:txBody>
                    <a:bodyPr/>
                    <a:lstStyle/>
                    <a:p>
                      <a:r>
                        <a:rPr lang="en-US" sz="1400" dirty="0"/>
                        <a:t>11be+ STAs detect the PHY version 1 or 2 symbols after RL-SIG</a:t>
                      </a:r>
                    </a:p>
                  </a:txBody>
                  <a:tcPr/>
                </a:tc>
                <a:extLst>
                  <a:ext uri="{0D108BD9-81ED-4DB2-BD59-A6C34878D82A}">
                    <a16:rowId xmlns:a16="http://schemas.microsoft.com/office/drawing/2014/main" val="987382134"/>
                  </a:ext>
                </a:extLst>
              </a:tr>
              <a:tr h="370840">
                <a:tc>
                  <a:txBody>
                    <a:bodyPr/>
                    <a:lstStyle/>
                    <a:p>
                      <a:r>
                        <a:rPr lang="en-US" sz="1400" dirty="0"/>
                        <a:t>Protection</a:t>
                      </a:r>
                    </a:p>
                  </a:txBody>
                  <a:tcPr/>
                </a:tc>
                <a:tc>
                  <a:txBody>
                    <a:bodyPr/>
                    <a:lstStyle/>
                    <a:p>
                      <a:r>
                        <a:rPr lang="en-US" sz="1400" dirty="0"/>
                        <a:t>EHT+ PPDU can be used for protection/NAV setting in 6GHz band</a:t>
                      </a:r>
                    </a:p>
                    <a:p>
                      <a:endParaRPr lang="en-US" sz="1400" dirty="0"/>
                    </a:p>
                    <a:p>
                      <a:r>
                        <a:rPr lang="en-US" sz="1400" dirty="0"/>
                        <a:t>11ax STAs can set NAV by EHT+ PPDU in 2.4/5GHz</a:t>
                      </a:r>
                    </a:p>
                  </a:txBody>
                  <a:tcPr/>
                </a:tc>
                <a:tc>
                  <a:txBody>
                    <a:bodyPr/>
                    <a:lstStyle/>
                    <a:p>
                      <a:r>
                        <a:rPr lang="en-US" sz="1400" dirty="0"/>
                        <a:t>Protection from pre-11be STAs cannot be done with EHT PPDUs</a:t>
                      </a:r>
                    </a:p>
                    <a:p>
                      <a:pPr marL="285750" lvl="0" indent="-285750">
                        <a:buFont typeface="Arial" panose="020B0604020202020204" pitchFamily="34" charset="0"/>
                        <a:buChar char="•"/>
                      </a:pPr>
                      <a:r>
                        <a:rPr lang="en-US" sz="1200" dirty="0"/>
                        <a:t>Non-HT PPDU may not always be correctly classified as inter/intra-PPDU (e.g. CTS/ Ack from the associated AP may end up updating basic NAV)</a:t>
                      </a:r>
                    </a:p>
                    <a:p>
                      <a:endParaRPr lang="en-US" sz="1400" dirty="0"/>
                    </a:p>
                  </a:txBody>
                  <a:tcPr/>
                </a:tc>
                <a:extLst>
                  <a:ext uri="{0D108BD9-81ED-4DB2-BD59-A6C34878D82A}">
                    <a16:rowId xmlns:a16="http://schemas.microsoft.com/office/drawing/2014/main" val="137333337"/>
                  </a:ext>
                </a:extLst>
              </a:tr>
              <a:tr h="370840">
                <a:tc>
                  <a:txBody>
                    <a:bodyPr/>
                    <a:lstStyle/>
                    <a:p>
                      <a:r>
                        <a:rPr lang="en-US" sz="1400" dirty="0"/>
                        <a:t>Spatial reuse</a:t>
                      </a:r>
                    </a:p>
                  </a:txBody>
                  <a:tcPr/>
                </a:tc>
                <a:tc>
                  <a:txBody>
                    <a:bodyPr/>
                    <a:lstStyle/>
                    <a:p>
                      <a:r>
                        <a:rPr lang="en-US" sz="1400" dirty="0"/>
                        <a:t>11ax STA may perform SR during ongoing OBSS EHT+ PPDU (see existing requirements on slide 2/3)</a:t>
                      </a:r>
                    </a:p>
                  </a:txBody>
                  <a:tcPr/>
                </a:tc>
                <a:tc>
                  <a:txBody>
                    <a:bodyPr/>
                    <a:lstStyle/>
                    <a:p>
                      <a:r>
                        <a:rPr lang="en-US" sz="1400" dirty="0"/>
                        <a:t>11ax STA cannot perform SR during ongoing OBSS EHT+ PPDU</a:t>
                      </a:r>
                    </a:p>
                    <a:p>
                      <a:endParaRPr lang="en-US" sz="1400" dirty="0"/>
                    </a:p>
                  </a:txBody>
                  <a:tcPr/>
                </a:tc>
                <a:extLst>
                  <a:ext uri="{0D108BD9-81ED-4DB2-BD59-A6C34878D82A}">
                    <a16:rowId xmlns:a16="http://schemas.microsoft.com/office/drawing/2014/main" val="1469958970"/>
                  </a:ext>
                </a:extLst>
              </a:tr>
            </a:tbl>
          </a:graphicData>
        </a:graphic>
      </p:graphicFrame>
      <p:sp>
        <p:nvSpPr>
          <p:cNvPr id="4" name="Slide Number Placeholder 3">
            <a:extLst>
              <a:ext uri="{FF2B5EF4-FFF2-40B4-BE49-F238E27FC236}">
                <a16:creationId xmlns:a16="http://schemas.microsoft.com/office/drawing/2014/main" id="{48982A23-5A8D-46DC-B7F7-E0B1FFC5A77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90892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369C3-CAB4-409E-86C2-6B089785483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2AB34E0-C3B4-44C2-80D0-0E70FBDB9136}"/>
              </a:ext>
            </a:extLst>
          </p:cNvPr>
          <p:cNvSpPr>
            <a:spLocks noGrp="1"/>
          </p:cNvSpPr>
          <p:nvPr>
            <p:ph idx="1"/>
          </p:nvPr>
        </p:nvSpPr>
        <p:spPr>
          <a:xfrm>
            <a:off x="914401" y="1484784"/>
            <a:ext cx="10361084" cy="4896543"/>
          </a:xfrm>
        </p:spPr>
        <p:txBody>
          <a:bodyPr/>
          <a:lstStyle/>
          <a:p>
            <a:pPr>
              <a:buFont typeface="Arial" panose="020B0604020202020204" pitchFamily="34" charset="0"/>
              <a:buChar char="•"/>
            </a:pPr>
            <a:r>
              <a:rPr lang="en-US" sz="2000" dirty="0"/>
              <a:t>Since the 11ax and 11ax+ devices may coexist in the same or overlapping networks, it would be desirable to design the preamble for 11be such that it will keep some nice features in 11ax and, if possible, make some signals understandable to 11ax devices </a:t>
            </a:r>
          </a:p>
          <a:p>
            <a:pPr lvl="1">
              <a:spcBef>
                <a:spcPts val="600"/>
              </a:spcBef>
              <a:buFont typeface="Arial" panose="020B0604020202020204" pitchFamily="34" charset="0"/>
              <a:buChar char="•"/>
            </a:pPr>
            <a:r>
              <a:rPr lang="en-US" sz="1800" dirty="0"/>
              <a:t>Those signals may include TXOP, SR, BSS Color, etc.</a:t>
            </a:r>
          </a:p>
          <a:p>
            <a:pPr>
              <a:buFont typeface="Arial" panose="020B0604020202020204" pitchFamily="34" charset="0"/>
              <a:buChar char="•"/>
            </a:pPr>
            <a:r>
              <a:rPr lang="en-US" sz="2000" dirty="0"/>
              <a:t>If HE-SIG-A CRC is valid, the current 11ax PHY does not throw away the TXOP_DURATION, BSS_COLOR information, although it issues PHY-</a:t>
            </a:r>
            <a:r>
              <a:rPr lang="en-US" sz="2000" dirty="0" err="1"/>
              <a:t>RXEND.indication</a:t>
            </a:r>
            <a:r>
              <a:rPr lang="en-US" sz="2000" dirty="0"/>
              <a:t>(</a:t>
            </a:r>
            <a:r>
              <a:rPr lang="en-US" sz="2000" dirty="0" err="1"/>
              <a:t>FormatViolation</a:t>
            </a:r>
            <a:r>
              <a:rPr lang="en-US" sz="2000" dirty="0"/>
              <a:t>) primitive due to reserved values. </a:t>
            </a:r>
            <a:r>
              <a:rPr lang="en-US" sz="2000" dirty="0">
                <a:solidFill>
                  <a:schemeClr val="tx1"/>
                </a:solidFill>
              </a:rPr>
              <a:t>This primitive stops 11ax receiver from further decoding the PPDU</a:t>
            </a:r>
          </a:p>
          <a:p>
            <a:pPr>
              <a:buFont typeface="Arial" panose="020B0604020202020204" pitchFamily="34" charset="0"/>
              <a:buChar char="•"/>
            </a:pPr>
            <a:r>
              <a:rPr lang="en-US" sz="2000" dirty="0">
                <a:solidFill>
                  <a:schemeClr val="tx1"/>
                </a:solidFill>
              </a:rPr>
              <a:t>The EHT PPDU may be used to set NAV in 6GHz band</a:t>
            </a:r>
          </a:p>
          <a:p>
            <a:pPr>
              <a:buFont typeface="Arial" panose="020B0604020202020204" pitchFamily="34" charset="0"/>
              <a:buChar char="•"/>
            </a:pPr>
            <a:r>
              <a:rPr lang="en-US" sz="2000" dirty="0">
                <a:solidFill>
                  <a:schemeClr val="tx1"/>
                </a:solidFill>
              </a:rPr>
              <a:t>The 11ax STAs may perform SR or intra-PPDU power save in the EHT PPDU duration, and understand TXOP_DURATION(NAV) set by the PPDU</a:t>
            </a:r>
          </a:p>
        </p:txBody>
      </p:sp>
      <p:sp>
        <p:nvSpPr>
          <p:cNvPr id="4" name="Slide Number Placeholder 3">
            <a:extLst>
              <a:ext uri="{FF2B5EF4-FFF2-40B4-BE49-F238E27FC236}">
                <a16:creationId xmlns:a16="http://schemas.microsoft.com/office/drawing/2014/main" id="{C206F5CC-A685-4862-BBF5-B0184A2D69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48912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846FC68BC73804481634069E1B22C74" ma:contentTypeVersion="12" ma:contentTypeDescription="Create a new document." ma:contentTypeScope="" ma:versionID="eb5457ab1bfe8d53636ff5aece861970">
  <xsd:schema xmlns:xsd="http://www.w3.org/2001/XMLSchema" xmlns:xs="http://www.w3.org/2001/XMLSchema" xmlns:p="http://schemas.microsoft.com/office/2006/metadata/properties" xmlns:ns3="162b9a40-44db-45f5-8be3-fe38c3a2ed7f" xmlns:ns4="a544738a-4887-41a6-b2e5-802d686b3c6f" targetNamespace="http://schemas.microsoft.com/office/2006/metadata/properties" ma:root="true" ma:fieldsID="3aa9875eab196a433d702f46b0844034" ns3:_="" ns4:_="">
    <xsd:import namespace="162b9a40-44db-45f5-8be3-fe38c3a2ed7f"/>
    <xsd:import namespace="a544738a-4887-41a6-b2e5-802d686b3c6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2b9a40-44db-45f5-8be3-fe38c3a2ed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44738a-4887-41a6-b2e5-802d686b3c6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D1CAC4-739F-4E97-B1D0-76F58B96E32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06EF9BE-5A99-4F5C-9453-A961B7A67E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2b9a40-44db-45f5-8be3-fe38c3a2ed7f"/>
    <ds:schemaRef ds:uri="a544738a-4887-41a6-b2e5-802d686b3c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FE3E5F-3510-4FDC-A1CC-A5AD923669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1661</Words>
  <Application>Microsoft Office PowerPoint</Application>
  <PresentationFormat>Widescreen</PresentationFormat>
  <Paragraphs>135</Paragraphs>
  <Slides>13</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Times New Roman</vt:lpstr>
      <vt:lpstr>Office Theme</vt:lpstr>
      <vt:lpstr>Document</vt:lpstr>
      <vt:lpstr>Preamble Design Consideration for 11be follow-up </vt:lpstr>
      <vt:lpstr>Introduction</vt:lpstr>
      <vt:lpstr>Current 11ax receive procedures (1/2)</vt:lpstr>
      <vt:lpstr>Current 11ax receive procedures (2/2)</vt:lpstr>
      <vt:lpstr>HE-SIG-A extension by using reserved bits</vt:lpstr>
      <vt:lpstr>Example (1/2)</vt:lpstr>
      <vt:lpstr>Example (2/2)</vt:lpstr>
      <vt:lpstr>Comparison</vt:lpstr>
      <vt:lpstr>Conclusion</vt:lpstr>
      <vt:lpstr>Reference</vt:lpstr>
      <vt:lpstr>SP1</vt:lpstr>
      <vt:lpstr>Appendix: 11ax SIG-A fields</vt:lpstr>
      <vt:lpstr>Appendix: Example of 11ax+ PPDU received by 11ax STAs without PHY-RXEND.indication(FormatViolation)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11-19-1214-00-00be-Preamble Design Consideration for 11be draft</dc:title>
  <dc:creator/>
  <cp:lastModifiedBy/>
  <cp:revision>1</cp:revision>
  <dcterms:created xsi:type="dcterms:W3CDTF">2019-03-11T16:38:51Z</dcterms:created>
  <dcterms:modified xsi:type="dcterms:W3CDTF">2019-11-11T07:29:25Z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0x0101002846FC68BC73804481634069E1B22C74</vt:lpwstr>
  </property>
</Properties>
</file>