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4" r:id="rId8"/>
    <p:sldId id="325" r:id="rId9"/>
    <p:sldId id="335" r:id="rId10"/>
    <p:sldId id="336" r:id="rId11"/>
    <p:sldId id="337" r:id="rId12"/>
    <p:sldId id="338" r:id="rId13"/>
    <p:sldId id="323" r:id="rId14"/>
    <p:sldId id="284" r:id="rId15"/>
    <p:sldId id="33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77" d="100"/>
          <a:sy n="77" d="100"/>
        </p:scale>
        <p:origin x="88" y="5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5855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836774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46039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7733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390027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Further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2019-09-12</a:t>
            </a:r>
          </a:p>
        </p:txBody>
      </p:sp>
      <p:graphicFrame>
        <p:nvGraphicFramePr>
          <p:cNvPr id="3075" name="Object 3"/>
          <p:cNvGraphicFramePr>
            <a:graphicFrameLocks noChangeAspect="1"/>
          </p:cNvGraphicFramePr>
          <p:nvPr>
            <p:extLst>
              <p:ext uri="{D42A27DB-BD31-4B8C-83A1-F6EECF244321}">
                <p14:modId xmlns:p14="http://schemas.microsoft.com/office/powerpoint/2010/main" val="760530192"/>
              </p:ext>
            </p:extLst>
          </p:nvPr>
        </p:nvGraphicFramePr>
        <p:xfrm>
          <a:off x="2320925" y="3932238"/>
          <a:ext cx="7519988" cy="2297112"/>
        </p:xfrm>
        <a:graphic>
          <a:graphicData uri="http://schemas.openxmlformats.org/presentationml/2006/ole">
            <mc:AlternateContent xmlns:mc="http://schemas.openxmlformats.org/markup-compatibility/2006">
              <mc:Choice xmlns:v="urn:schemas-microsoft-com:vml" Requires="v">
                <p:oleObj spid="_x0000_s1031" name="Document" r:id="rId4" imgW="8267030" imgH="2528378" progId="Word.Document.8">
                  <p:embed/>
                </p:oleObj>
              </mc:Choice>
              <mc:Fallback>
                <p:oleObj name="Document" r:id="rId4" imgW="8267030" imgH="2528378" progId="Word.Document.8">
                  <p:embed/>
                  <p:pic>
                    <p:nvPicPr>
                      <p:cNvPr id="3075" name="Object 3"/>
                      <p:cNvPicPr>
                        <a:picLocks noChangeAspect="1" noChangeArrowheads="1"/>
                      </p:cNvPicPr>
                      <p:nvPr/>
                    </p:nvPicPr>
                    <p:blipFill>
                      <a:blip r:embed="rId5"/>
                      <a:srcRect/>
                      <a:stretch>
                        <a:fillRect/>
                      </a:stretch>
                    </p:blipFill>
                    <p:spPr bwMode="auto">
                      <a:xfrm>
                        <a:off x="2320925" y="3932238"/>
                        <a:ext cx="7519988" cy="2297112"/>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September 2019</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err="1"/>
              <a:t>Strawpoll</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the ID (e.g. MAC Address) of the “high” MAC SAP should be included in the data frames?</a:t>
            </a:r>
          </a:p>
          <a:p>
            <a:pPr lvl="1">
              <a:buFont typeface="Arial" panose="020B0604020202020204" pitchFamily="34" charset="0"/>
              <a:buChar char="•"/>
            </a:pPr>
            <a:r>
              <a:rPr lang="en-US" dirty="0"/>
              <a:t>The ID for the “high” MAC SAP is TBD</a:t>
            </a:r>
          </a:p>
          <a:p>
            <a:pPr lvl="1">
              <a:buFont typeface="Arial" panose="020B0604020202020204" pitchFamily="34" charset="0"/>
              <a:buChar char="•"/>
            </a:pPr>
            <a:r>
              <a:rPr lang="en-US" dirty="0"/>
              <a:t>The location in the data frames to include the ID of the “high” MAC SAP is TBD</a:t>
            </a:r>
          </a:p>
          <a:p>
            <a:pPr lvl="1">
              <a:buFont typeface="Arial" panose="020B0604020202020204" pitchFamily="34" charset="0"/>
              <a:buChar char="•"/>
            </a:pPr>
            <a:r>
              <a:rPr lang="en-US" dirty="0"/>
              <a:t>Y/N/A</a:t>
            </a:r>
          </a:p>
          <a:p>
            <a:pPr marL="0" indent="0"/>
            <a:endParaRPr lang="en-US" dirty="0"/>
          </a:p>
        </p:txBody>
      </p:sp>
    </p:spTree>
    <p:extLst>
      <p:ext uri="{BB962C8B-B14F-4D97-AF65-F5344CB8AC3E}">
        <p14:creationId xmlns:p14="http://schemas.microsoft.com/office/powerpoint/2010/main" val="206825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2019</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Multi-link operations have been identified as a feature for 802.11be</a:t>
            </a:r>
          </a:p>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Proposed the concept of Multi-link entity (MLE) and Multi-link Device (MLD)</a:t>
            </a:r>
          </a:p>
          <a:p>
            <a:pPr lvl="1">
              <a:buFont typeface="Arial" panose="020B0604020202020204" pitchFamily="34" charset="0"/>
              <a:buChar char="•"/>
            </a:pPr>
            <a:r>
              <a:rPr lang="en-US" dirty="0"/>
              <a:t>A common identifier for MAC-SAP or by DSM either on MLE level or MLD level</a:t>
            </a:r>
          </a:p>
          <a:p>
            <a:pPr>
              <a:buFont typeface="Arial" panose="020B0604020202020204" pitchFamily="34" charset="0"/>
              <a:buChar char="•"/>
            </a:pPr>
            <a:r>
              <a:rPr lang="en-US" dirty="0"/>
              <a:t>We have had some initial discussions on design choices that may simplify data flow [4]</a:t>
            </a:r>
          </a:p>
          <a:p>
            <a:pPr lvl="1">
              <a:buFont typeface="Arial" panose="020B0604020202020204" pitchFamily="34" charset="0"/>
              <a:buChar char="•"/>
            </a:pPr>
            <a:r>
              <a:rPr lang="en-US" dirty="0"/>
              <a:t>Multi-link devices such as MLD or MLE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 and MLE</a:t>
            </a:r>
          </a:p>
          <a:p>
            <a:pPr>
              <a:buFont typeface="Arial" panose="020B0604020202020204" pitchFamily="34" charset="0"/>
              <a:buChar char="•"/>
            </a:pPr>
            <a:r>
              <a:rPr lang="en-US" dirty="0"/>
              <a:t>In this contribution, we discuss some approaches to include such single ID or MAC address of the “high” MAC-SAP of the target MLD and MLE</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MLEs/MLDs that contain APs and non-AP STAs</a:t>
            </a:r>
          </a:p>
          <a:p>
            <a:pPr marL="0" indent="0"/>
            <a:endParaRPr lang="en-US" sz="2800" dirty="0"/>
          </a:p>
          <a:p>
            <a:pPr>
              <a:buFont typeface="Arial" panose="020B0604020202020204" pitchFamily="34" charset="0"/>
              <a:buChar char="•"/>
            </a:pPr>
            <a:r>
              <a:rPr lang="en-US" sz="2800" dirty="0"/>
              <a:t>Hence, the “high” MAC-SAPs should be identified by IDs or MAC addresses</a:t>
            </a:r>
          </a:p>
          <a:p>
            <a:pPr>
              <a:buFont typeface="Arial" panose="020B0604020202020204" pitchFamily="34" charset="0"/>
              <a:buChar char="•"/>
            </a:pPr>
            <a:endParaRPr lang="en-US" sz="2800" dirty="0"/>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(1/4)</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During the previous discussions, there were some questions on the exact methods of including in data frames the “high” MAC SAP ID/MAC Address for target MLE and MLE</a:t>
            </a:r>
          </a:p>
          <a:p>
            <a:pPr>
              <a:buFont typeface="Arial" panose="020B0604020202020204" pitchFamily="34" charset="0"/>
              <a:buChar char="•"/>
            </a:pPr>
            <a:endParaRPr lang="en-US" dirty="0"/>
          </a:p>
          <a:p>
            <a:pPr>
              <a:buFont typeface="Arial" panose="020B0604020202020204" pitchFamily="34" charset="0"/>
              <a:buChar char="•"/>
            </a:pPr>
            <a:r>
              <a:rPr lang="en-US" dirty="0"/>
              <a:t>Some possible approaches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t>Not include “high” SAP ID in data frames/PPDUs, instead making the mapping internal to an MLE/MLD</a:t>
            </a:r>
          </a:p>
          <a:p>
            <a:pPr marL="914400" lvl="1" indent="-457200">
              <a:buFont typeface="+mj-lt"/>
              <a:buAutoNum type="arabicPeriod"/>
            </a:pPr>
            <a:r>
              <a:rPr lang="en-US" dirty="0"/>
              <a:t>Other options</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99161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(2/4)</a:t>
            </a:r>
          </a:p>
        </p:txBody>
      </p:sp>
      <p:sp>
        <p:nvSpPr>
          <p:cNvPr id="3" name="Content Placeholder 2"/>
          <p:cNvSpPr>
            <a:spLocks noGrp="1"/>
          </p:cNvSpPr>
          <p:nvPr>
            <p:ph idx="1"/>
          </p:nvPr>
        </p:nvSpPr>
        <p:spPr>
          <a:xfrm>
            <a:off x="839416" y="1628800"/>
            <a:ext cx="10297144" cy="4113213"/>
          </a:xfrm>
        </p:spPr>
        <p:txBody>
          <a:bodyPr/>
          <a:lstStyle/>
          <a:p>
            <a:pPr>
              <a:buFont typeface="Arial" panose="020B0604020202020204" pitchFamily="34" charset="0"/>
              <a:buChar char="•"/>
            </a:pPr>
            <a:r>
              <a:rPr lang="en-US" dirty="0"/>
              <a:t>Option 1: Including the “high” MAC SAP ID in the preamble</a:t>
            </a:r>
          </a:p>
          <a:p>
            <a:pPr lvl="1">
              <a:buFont typeface="Arial" panose="020B0604020202020204" pitchFamily="34" charset="0"/>
              <a:buChar char="•"/>
            </a:pPr>
            <a:r>
              <a:rPr lang="en-US" dirty="0"/>
              <a:t>PAID/Group ID are currently included in preambles</a:t>
            </a:r>
          </a:p>
          <a:p>
            <a:pPr lvl="1">
              <a:buFont typeface="Arial" panose="020B0604020202020204" pitchFamily="34" charset="0"/>
              <a:buChar char="•"/>
            </a:pPr>
            <a:r>
              <a:rPr lang="en-US" dirty="0"/>
              <a:t>Traditionally, the preamble is not a place to provide MAC level identifications for data flow; e.g., the PAID/Group ID in the preamble may be used for power saving purposes</a:t>
            </a:r>
          </a:p>
          <a:p>
            <a:pPr lvl="1">
              <a:buFont typeface="Arial" panose="020B0604020202020204" pitchFamily="34" charset="0"/>
              <a:buChar char="•"/>
            </a:pPr>
            <a:r>
              <a:rPr lang="en-US" dirty="0"/>
              <a:t>Can consider using multi-link AID if </a:t>
            </a:r>
            <a:r>
              <a:rPr lang="en-US" dirty="0" err="1"/>
              <a:t>TGbe</a:t>
            </a:r>
            <a:r>
              <a:rPr lang="en-US" dirty="0"/>
              <a:t> decides to define it</a:t>
            </a:r>
          </a:p>
          <a:p>
            <a:pPr lvl="1">
              <a:buFont typeface="Arial" panose="020B0604020202020204" pitchFamily="34" charset="0"/>
              <a:buChar char="•"/>
            </a:pPr>
            <a:r>
              <a:rPr lang="en-US" dirty="0"/>
              <a:t>May not be the best place to include “high” MAC SAP ID</a:t>
            </a:r>
          </a:p>
          <a:p>
            <a:pPr>
              <a:buFont typeface="Arial" panose="020B0604020202020204" pitchFamily="34" charset="0"/>
              <a:buChar char="•"/>
            </a:pPr>
            <a:r>
              <a:rPr lang="en-US" dirty="0"/>
              <a:t>Option 2: Including the “high” MAC SAP ID in the MAC header</a:t>
            </a:r>
          </a:p>
          <a:p>
            <a:pPr lvl="1">
              <a:buFont typeface="Arial" panose="020B0604020202020204" pitchFamily="34" charset="0"/>
              <a:buChar char="•"/>
            </a:pPr>
            <a:r>
              <a:rPr lang="en-US" dirty="0"/>
              <a:t>MAC addresses currently may be included in one of the four Address fields in a data frame</a:t>
            </a:r>
          </a:p>
          <a:p>
            <a:pPr lvl="1">
              <a:buFont typeface="Arial" panose="020B0604020202020204" pitchFamily="34" charset="0"/>
              <a:buChar char="•"/>
            </a:pPr>
            <a:r>
              <a:rPr lang="en-US" dirty="0"/>
              <a:t>Other fields in the MAC header may be used as well</a:t>
            </a:r>
          </a:p>
          <a:p>
            <a:pPr lvl="1">
              <a:buFont typeface="Arial" panose="020B0604020202020204" pitchFamily="34" charset="0"/>
              <a:buChar char="•"/>
            </a:pPr>
            <a:r>
              <a:rPr lang="en-US" dirty="0"/>
              <a:t>Spec modification is required for receiving STAs to add more addressing filtering rules for “high” MAC SAP IDs in order to make the scheme plausible</a:t>
            </a:r>
          </a:p>
          <a:p>
            <a:pPr lvl="1">
              <a:buFont typeface="Arial" panose="020B0604020202020204" pitchFamily="34" charset="0"/>
              <a:buChar char="•"/>
            </a:pPr>
            <a:r>
              <a:rPr lang="en-US" dirty="0"/>
              <a:t>Data flow can benefit from multi-link operations as discussed above</a:t>
            </a:r>
          </a:p>
          <a:p>
            <a:pPr lvl="2">
              <a:buFont typeface="Arial" panose="020B0604020202020204" pitchFamily="34" charset="0"/>
              <a:buChar char="•"/>
            </a:pPr>
            <a:r>
              <a:rPr lang="en-US" dirty="0"/>
              <a:t>The exact benefits will depend on the particular design for multi-link operation</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529540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(3/4)</a:t>
            </a:r>
          </a:p>
        </p:txBody>
      </p:sp>
      <p:sp>
        <p:nvSpPr>
          <p:cNvPr id="3" name="Content Placeholder 2"/>
          <p:cNvSpPr>
            <a:spLocks noGrp="1"/>
          </p:cNvSpPr>
          <p:nvPr>
            <p:ph idx="1"/>
          </p:nvPr>
        </p:nvSpPr>
        <p:spPr>
          <a:xfrm>
            <a:off x="929217" y="1916832"/>
            <a:ext cx="9991319" cy="3888432"/>
          </a:xfrm>
        </p:spPr>
        <p:txBody>
          <a:bodyPr/>
          <a:lstStyle/>
          <a:p>
            <a:pPr>
              <a:buFont typeface="Arial" panose="020B0604020202020204" pitchFamily="34" charset="0"/>
              <a:buChar char="•"/>
            </a:pPr>
            <a:r>
              <a:rPr lang="en-US" dirty="0"/>
              <a:t>Option 3: Including the “high” MAC SAP ID in the frame body of a data frame</a:t>
            </a:r>
          </a:p>
          <a:p>
            <a:pPr lvl="1">
              <a:buFont typeface="Arial" panose="020B0604020202020204" pitchFamily="34" charset="0"/>
              <a:buChar char="•"/>
            </a:pPr>
            <a:r>
              <a:rPr lang="en-US" dirty="0"/>
              <a:t>Can provide some benefits from multi-link operations as discussed above</a:t>
            </a:r>
          </a:p>
          <a:p>
            <a:pPr lvl="2">
              <a:buFont typeface="Arial" panose="020B0604020202020204" pitchFamily="34" charset="0"/>
              <a:buChar char="•"/>
            </a:pPr>
            <a:r>
              <a:rPr lang="en-US" dirty="0"/>
              <a:t>May not be able to be link-agnostic for link switching, link aggregation, etc., depending on the MAC header addressing schemes</a:t>
            </a:r>
          </a:p>
          <a:p>
            <a:pPr lvl="2">
              <a:buFont typeface="Arial" panose="020B0604020202020204" pitchFamily="34" charset="0"/>
              <a:buChar char="•"/>
            </a:pPr>
            <a:r>
              <a:rPr lang="en-US" dirty="0"/>
              <a:t>May ease duplication detection, fragmentation re-assemble and acknowledgement procedures for multi-link operations</a:t>
            </a:r>
          </a:p>
          <a:p>
            <a:pPr lvl="1">
              <a:buFont typeface="Arial" panose="020B0604020202020204" pitchFamily="34" charset="0"/>
              <a:buChar char="•"/>
            </a:pPr>
            <a:r>
              <a:rPr lang="en-US" dirty="0"/>
              <a:t>Requires additional rules to be defined by </a:t>
            </a:r>
            <a:r>
              <a:rPr lang="en-US" dirty="0" err="1"/>
              <a:t>TGbe</a:t>
            </a:r>
            <a:r>
              <a:rPr lang="en-US" dirty="0"/>
              <a:t> for receiving STAs to recognize “high” MAC SAP IDs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1452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(4/4)</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Was mentioned as an option during discussions</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endParaRPr lang="en-US" dirty="0"/>
          </a:p>
          <a:p>
            <a:pPr>
              <a:buFont typeface="Arial" panose="020B0604020202020204" pitchFamily="34" charset="0"/>
              <a:buChar char="•"/>
            </a:pPr>
            <a:r>
              <a:rPr lang="en-US" dirty="0"/>
              <a:t>Option 5: Other options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038443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9B6FD7-A7EF-4FFA-B3AA-4E285A044B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4"/>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20875</TotalTime>
  <Words>1340</Words>
  <Application>Microsoft Office PowerPoint</Application>
  <PresentationFormat>Widescreen</PresentationFormat>
  <Paragraphs>175</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Further Discussion on Multi-link Operations</vt:lpstr>
      <vt:lpstr>PowerPoint Presentation</vt:lpstr>
      <vt:lpstr>Introduction</vt:lpstr>
      <vt:lpstr>Recap of the previous multi-link discussion in [4]</vt:lpstr>
      <vt:lpstr>Recap of benefits using a single ID for multi-link data transmissions</vt:lpstr>
      <vt:lpstr>Possible approaches (1/4)</vt:lpstr>
      <vt:lpstr>Possible approaches (2/4)</vt:lpstr>
      <vt:lpstr>Possible approaches (3/4)</vt:lpstr>
      <vt:lpstr>Possible approaches (4/4)</vt:lpstr>
      <vt:lpstr>Conclusions</vt:lpstr>
      <vt:lpstr>PowerPoint Presentation</vt:lpstr>
      <vt:lpstr>Strawpoll</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347</cp:revision>
  <cp:lastPrinted>1601-01-01T00:00:00Z</cp:lastPrinted>
  <dcterms:created xsi:type="dcterms:W3CDTF">2014-04-14T10:59:07Z</dcterms:created>
  <dcterms:modified xsi:type="dcterms:W3CDTF">2019-11-12T00:01:01Z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