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3" r:id="rId9"/>
    <p:sldId id="266" r:id="rId10"/>
    <p:sldId id="275" r:id="rId11"/>
    <p:sldId id="281" r:id="rId12"/>
    <p:sldId id="282" r:id="rId13"/>
    <p:sldId id="274" r:id="rId14"/>
    <p:sldId id="276" r:id="rId15"/>
    <p:sldId id="277" r:id="rId16"/>
    <p:sldId id="278" r:id="rId17"/>
    <p:sldId id="279" r:id="rId18"/>
    <p:sldId id="280" r:id="rId19"/>
    <p:sldId id="283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62" d="100"/>
          <a:sy n="62" d="100"/>
        </p:scale>
        <p:origin x="120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802.11-19/1566r1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results with bit-loading for the LC-optimized PHY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2019-09-16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7823"/>
              </p:ext>
            </p:extLst>
          </p:nvPr>
        </p:nvGraphicFramePr>
        <p:xfrm>
          <a:off x="1019175" y="2427288"/>
          <a:ext cx="101203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Document" r:id="rId4" imgW="10454610" imgH="2558591" progId="Word.Document.8">
                  <p:embed/>
                </p:oleObj>
              </mc:Choice>
              <mc:Fallback>
                <p:oleObj name="Document" r:id="rId4" imgW="10454610" imgH="25585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427288"/>
                        <a:ext cx="10120313" cy="2478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5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2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7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9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7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113213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We have </a:t>
            </a:r>
            <a:r>
              <a:rPr lang="en-US" b="0" dirty="0" smtClean="0"/>
              <a:t>studied </a:t>
            </a:r>
            <a:r>
              <a:rPr lang="en-US" b="0" dirty="0" smtClean="0"/>
              <a:t>the </a:t>
            </a:r>
            <a:r>
              <a:rPr lang="en-US" b="0" dirty="0" smtClean="0"/>
              <a:t>benefits </a:t>
            </a:r>
            <a:r>
              <a:rPr lang="en-US" b="0" dirty="0" smtClean="0"/>
              <a:t>of adaptive bit-loading in the </a:t>
            </a:r>
            <a:r>
              <a:rPr lang="en-US" b="0" dirty="0" smtClean="0"/>
              <a:t>LC-optimized </a:t>
            </a:r>
            <a:r>
              <a:rPr lang="en-US" b="0" dirty="0" smtClean="0"/>
              <a:t>PHY by means of </a:t>
            </a:r>
            <a:r>
              <a:rPr lang="en-US" b="0" dirty="0" smtClean="0"/>
              <a:t>simulations according to the evaluation framework in </a:t>
            </a:r>
            <a:r>
              <a:rPr lang="en-US" b="0" dirty="0" err="1" smtClean="0"/>
              <a:t>TGbb</a:t>
            </a:r>
            <a:r>
              <a:rPr lang="en-US" b="0" dirty="0" smtClean="0"/>
              <a:t>.</a:t>
            </a:r>
            <a:endParaRPr lang="en-US" b="0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the conference </a:t>
            </a:r>
            <a:r>
              <a:rPr lang="en-US" b="0" dirty="0" smtClean="0"/>
              <a:t>room scenario, </a:t>
            </a:r>
            <a:r>
              <a:rPr lang="en-US" b="0" dirty="0" smtClean="0"/>
              <a:t>there is minor </a:t>
            </a:r>
            <a:r>
              <a:rPr lang="en-US" b="0" dirty="0" smtClean="0"/>
              <a:t>gain. </a:t>
            </a:r>
            <a:endParaRPr lang="en-US" b="0" dirty="0" smtClean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But in the </a:t>
            </a:r>
            <a:r>
              <a:rPr lang="en-US" b="0" dirty="0" smtClean="0"/>
              <a:t>industrial scenario, </a:t>
            </a:r>
            <a:r>
              <a:rPr lang="en-US" b="0" dirty="0" smtClean="0"/>
              <a:t>there </a:t>
            </a:r>
            <a:r>
              <a:rPr lang="en-US" b="0" dirty="0" smtClean="0"/>
              <a:t>is significant gain (around 3 </a:t>
            </a:r>
            <a:r>
              <a:rPr lang="en-US" b="0" dirty="0" smtClean="0"/>
              <a:t>and 5 dB with long and short block size) for adaptive compared </a:t>
            </a:r>
            <a:r>
              <a:rPr lang="en-US" b="0" dirty="0" smtClean="0"/>
              <a:t>to fixed </a:t>
            </a:r>
            <a:r>
              <a:rPr lang="en-US" b="0" dirty="0" err="1" smtClean="0"/>
              <a:t>bitloading</a:t>
            </a:r>
            <a:r>
              <a:rPr lang="en-US" b="0" dirty="0" smtClean="0"/>
              <a:t>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When using an additional LED model, which is realistic for energy-efficient operation of non-AP STAs, adaptive </a:t>
            </a:r>
            <a:r>
              <a:rPr lang="en-US" b="0" dirty="0" err="1" smtClean="0"/>
              <a:t>bitloading</a:t>
            </a:r>
            <a:r>
              <a:rPr lang="en-US" b="0" dirty="0" smtClean="0"/>
              <a:t> leads to error-free operation.</a:t>
            </a:r>
            <a:endParaRPr lang="en-US" b="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The use of adaptive </a:t>
            </a:r>
            <a:r>
              <a:rPr lang="en-US" b="0" dirty="0" err="1" smtClean="0"/>
              <a:t>bitloading</a:t>
            </a:r>
            <a:r>
              <a:rPr lang="en-US" b="0" dirty="0" smtClean="0"/>
              <a:t> enables efficient operation of LC over critical channels, like in industrial scenario or when using low-energy LED frontends.</a:t>
            </a:r>
          </a:p>
        </p:txBody>
      </p:sp>
    </p:spTree>
    <p:extLst>
      <p:ext uri="{BB962C8B-B14F-4D97-AF65-F5344CB8AC3E}">
        <p14:creationId xmlns:p14="http://schemas.microsoft.com/office/powerpoint/2010/main" val="2580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</a:t>
            </a:r>
            <a:r>
              <a:rPr lang="en-GB" dirty="0" smtClean="0"/>
              <a:t>contribution </a:t>
            </a:r>
            <a:r>
              <a:rPr lang="en-GB" dirty="0" smtClean="0"/>
              <a:t>contains simulation results </a:t>
            </a:r>
            <a:r>
              <a:rPr lang="en-GB" dirty="0" smtClean="0"/>
              <a:t>in support of the bit-loading feature supported by the LC-optimized </a:t>
            </a:r>
            <a:r>
              <a:rPr lang="en-GB" dirty="0" smtClean="0"/>
              <a:t>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Adaptive bit-loading is </a:t>
            </a:r>
            <a:r>
              <a:rPr lang="en-US" b="0" dirty="0" smtClean="0"/>
              <a:t>a new </a:t>
            </a:r>
            <a:r>
              <a:rPr lang="en-US" b="0" dirty="0" smtClean="0"/>
              <a:t>feature in the </a:t>
            </a:r>
            <a:r>
              <a:rPr lang="en-US" b="0" dirty="0" smtClean="0"/>
              <a:t>LC-optimized PHY.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this contribution, “flat</a:t>
            </a:r>
            <a:r>
              <a:rPr lang="en-US" b="0" dirty="0" smtClean="0"/>
              <a:t>” bit-loading using fixed MCS over all subcarriers is compared to adaptive bit-loading (according to [1])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Target: PER &lt; 10</a:t>
            </a:r>
            <a:r>
              <a:rPr lang="en-US" b="0" baseline="30000" dirty="0" smtClean="0"/>
              <a:t>-3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Approach: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Same data rate in both, fixed and adaptive modes of operation</a:t>
            </a:r>
            <a:endParaRPr lang="en-US" sz="2400" b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What is the required SNR </a:t>
            </a:r>
            <a:r>
              <a:rPr lang="en-US" sz="2400" b="0" dirty="0" smtClean="0"/>
              <a:t>for </a:t>
            </a:r>
            <a:r>
              <a:rPr lang="en-US" sz="2400" b="0" dirty="0" smtClean="0"/>
              <a:t>fixed bit-loading?</a:t>
            </a:r>
            <a:endParaRPr lang="en-US" sz="2400" b="0" dirty="0" smtClean="0"/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What is the required SNR for adaptive bit-loading?</a:t>
            </a:r>
            <a:endParaRPr lang="en-US" sz="24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929217" y="5917492"/>
            <a:ext cx="1027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[1] Fischer</a:t>
            </a:r>
            <a:r>
              <a:rPr lang="de-DE" sz="1400" dirty="0">
                <a:solidFill>
                  <a:schemeClr val="tx1"/>
                </a:solidFill>
              </a:rPr>
              <a:t>, R. F., &amp; Huber, J. B. (1996, November). A </a:t>
            </a:r>
            <a:r>
              <a:rPr lang="de-DE" sz="1400" dirty="0" err="1">
                <a:solidFill>
                  <a:schemeClr val="tx1"/>
                </a:solidFill>
              </a:rPr>
              <a:t>new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loading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algorithm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discrete</a:t>
            </a:r>
            <a:r>
              <a:rPr lang="de-DE" sz="1400" dirty="0">
                <a:solidFill>
                  <a:schemeClr val="tx1"/>
                </a:solidFill>
              </a:rPr>
              <a:t> multitone </a:t>
            </a:r>
            <a:r>
              <a:rPr lang="de-DE" sz="1400" dirty="0" err="1">
                <a:solidFill>
                  <a:schemeClr val="tx1"/>
                </a:solidFill>
              </a:rPr>
              <a:t>transmission</a:t>
            </a:r>
            <a:r>
              <a:rPr lang="de-DE" sz="1400" dirty="0">
                <a:solidFill>
                  <a:schemeClr val="tx1"/>
                </a:solidFill>
              </a:rPr>
              <a:t>. In </a:t>
            </a:r>
            <a:r>
              <a:rPr lang="de-DE" sz="1400" i="1" dirty="0" err="1">
                <a:solidFill>
                  <a:schemeClr val="tx1"/>
                </a:solidFill>
              </a:rPr>
              <a:t>Proceedings</a:t>
            </a:r>
            <a:r>
              <a:rPr lang="de-DE" sz="1400" i="1" dirty="0">
                <a:solidFill>
                  <a:schemeClr val="tx1"/>
                </a:solidFill>
              </a:rPr>
              <a:t> </a:t>
            </a:r>
            <a:r>
              <a:rPr lang="de-DE" sz="1400" i="1" dirty="0" err="1">
                <a:solidFill>
                  <a:schemeClr val="tx1"/>
                </a:solidFill>
              </a:rPr>
              <a:t>of</a:t>
            </a:r>
            <a:r>
              <a:rPr lang="de-DE" sz="1400" i="1" dirty="0">
                <a:solidFill>
                  <a:schemeClr val="tx1"/>
                </a:solidFill>
              </a:rPr>
              <a:t> GLOBECOM'96. 1996 IEEE Global Telecommunications Conference</a:t>
            </a:r>
            <a:r>
              <a:rPr lang="de-DE" sz="1400" dirty="0">
                <a:solidFill>
                  <a:schemeClr val="tx1"/>
                </a:solidFill>
              </a:rPr>
              <a:t> (Vol. 1, pp. 724-728). IEEE.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LC-</a:t>
            </a:r>
            <a:r>
              <a:rPr lang="de-DE" dirty="0" err="1" smtClean="0"/>
              <a:t>optimized</a:t>
            </a:r>
            <a:r>
              <a:rPr lang="de-DE" dirty="0" smtClean="0"/>
              <a:t> PHY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1"/>
            <a:ext cx="1079822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Base </a:t>
            </a:r>
            <a:r>
              <a:rPr lang="de-DE" b="0" dirty="0" err="1" smtClean="0"/>
              <a:t>configuration</a:t>
            </a:r>
            <a:r>
              <a:rPr lang="de-DE" b="0" dirty="0" smtClean="0"/>
              <a:t>: </a:t>
            </a: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G.9991 </a:t>
            </a:r>
            <a:r>
              <a:rPr lang="de-DE" b="0" dirty="0" smtClean="0"/>
              <a:t>PHY, </a:t>
            </a:r>
            <a:r>
              <a:rPr lang="de-DE" b="0" dirty="0" smtClean="0"/>
              <a:t>sub-</a:t>
            </a:r>
            <a:r>
              <a:rPr lang="de-DE" b="0" dirty="0" err="1" smtClean="0"/>
              <a:t>carrier</a:t>
            </a:r>
            <a:r>
              <a:rPr lang="de-DE" b="0" dirty="0" smtClean="0"/>
              <a:t> </a:t>
            </a:r>
            <a:r>
              <a:rPr lang="de-DE" b="0" dirty="0" err="1" smtClean="0"/>
              <a:t>spacing</a:t>
            </a:r>
            <a:r>
              <a:rPr lang="de-DE" b="0" dirty="0"/>
              <a:t> </a:t>
            </a:r>
            <a:r>
              <a:rPr lang="de-DE" b="0" dirty="0" smtClean="0"/>
              <a:t>195.3125 kHz, </a:t>
            </a:r>
            <a:r>
              <a:rPr lang="de-DE" b="0" dirty="0"/>
              <a:t>sample rate 1 GHz, </a:t>
            </a:r>
            <a:r>
              <a:rPr lang="de-DE" b="0" dirty="0" smtClean="0"/>
              <a:t>OFDM </a:t>
            </a:r>
            <a:r>
              <a:rPr lang="de-DE" b="0" dirty="0" err="1" smtClean="0"/>
              <a:t>symbol</a:t>
            </a:r>
            <a:r>
              <a:rPr lang="de-DE" b="0" dirty="0" smtClean="0"/>
              <a:t> </a:t>
            </a:r>
            <a:r>
              <a:rPr lang="de-DE" b="0" dirty="0" err="1" smtClean="0"/>
              <a:t>duration</a:t>
            </a:r>
            <a:r>
              <a:rPr lang="de-DE" b="0" dirty="0" smtClean="0"/>
              <a:t> 5120 </a:t>
            </a:r>
            <a:r>
              <a:rPr lang="de-DE" b="0" dirty="0" err="1" smtClean="0"/>
              <a:t>ns</a:t>
            </a:r>
            <a:r>
              <a:rPr lang="de-DE" b="0" dirty="0" smtClean="0"/>
              <a:t>, </a:t>
            </a:r>
            <a:r>
              <a:rPr lang="de-DE" b="0" dirty="0"/>
              <a:t>CP </a:t>
            </a:r>
            <a:r>
              <a:rPr lang="de-DE" b="0" dirty="0" err="1"/>
              <a:t>length</a:t>
            </a:r>
            <a:r>
              <a:rPr lang="de-DE" b="0" dirty="0"/>
              <a:t> </a:t>
            </a:r>
            <a:r>
              <a:rPr lang="de-DE" b="0" dirty="0" smtClean="0"/>
              <a:t>320 </a:t>
            </a:r>
            <a:r>
              <a:rPr lang="de-DE" b="0" dirty="0" err="1" smtClean="0"/>
              <a:t>ns</a:t>
            </a:r>
            <a:r>
              <a:rPr lang="de-DE" b="0" dirty="0" smtClean="0"/>
              <a:t>, </a:t>
            </a:r>
            <a:r>
              <a:rPr lang="de-DE" b="0" dirty="0" smtClean="0"/>
              <a:t>DC </a:t>
            </a:r>
            <a:r>
              <a:rPr lang="de-DE" b="0" dirty="0" err="1" smtClean="0"/>
              <a:t>gap</a:t>
            </a:r>
            <a:r>
              <a:rPr lang="de-DE" b="0" dirty="0" smtClean="0"/>
              <a:t> </a:t>
            </a:r>
            <a:r>
              <a:rPr lang="de-DE" b="0" dirty="0" smtClean="0"/>
              <a:t>4.59 MHz</a:t>
            </a:r>
            <a:endParaRPr lang="de-DE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Bandwidth</a:t>
            </a:r>
            <a:r>
              <a:rPr lang="de-DE" b="0" dirty="0" smtClean="0"/>
              <a:t> </a:t>
            </a:r>
            <a:r>
              <a:rPr lang="de-DE" b="0" dirty="0" err="1" smtClean="0"/>
              <a:t>settings</a:t>
            </a:r>
            <a:r>
              <a:rPr lang="de-DE" b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942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</a:t>
            </a:r>
            <a:r>
              <a:rPr lang="de-DE" b="0" dirty="0" smtClean="0"/>
              <a:t>(183.98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  <a:endParaRPr lang="de-DE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410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</a:t>
            </a:r>
            <a:r>
              <a:rPr lang="de-DE" b="0" dirty="0" smtClean="0"/>
              <a:t>(80.32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  <a:endParaRPr lang="de-DE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 smtClean="0"/>
              <a:t>	205 </a:t>
            </a:r>
            <a:r>
              <a:rPr lang="de-DE" b="0" dirty="0" err="1"/>
              <a:t>active</a:t>
            </a:r>
            <a:r>
              <a:rPr lang="de-DE" b="0" dirty="0"/>
              <a:t> </a:t>
            </a:r>
            <a:r>
              <a:rPr lang="de-DE" b="0" dirty="0" err="1"/>
              <a:t>subcarriers</a:t>
            </a:r>
            <a:r>
              <a:rPr lang="de-DE" b="0" dirty="0"/>
              <a:t> </a:t>
            </a:r>
            <a:r>
              <a:rPr lang="de-DE" b="0" dirty="0" smtClean="0"/>
              <a:t>(40.39 MHz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Mean</a:t>
            </a:r>
            <a:r>
              <a:rPr lang="de-DE" b="0" dirty="0" smtClean="0"/>
              <a:t> </a:t>
            </a:r>
            <a:r>
              <a:rPr lang="de-DE" b="0" dirty="0" err="1" smtClean="0"/>
              <a:t>number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bits</a:t>
            </a:r>
            <a:r>
              <a:rPr lang="de-DE" b="0" dirty="0" smtClean="0"/>
              <a:t>/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</a:t>
            </a:r>
            <a:r>
              <a:rPr lang="de-DE" b="0" dirty="0" smtClean="0"/>
              <a:t>: 4 </a:t>
            </a:r>
            <a:r>
              <a:rPr lang="de-DE" b="0" dirty="0" err="1" smtClean="0"/>
              <a:t>and</a:t>
            </a:r>
            <a:r>
              <a:rPr lang="de-DE" b="0" dirty="0" smtClean="0"/>
              <a:t> 6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both</a:t>
            </a:r>
            <a:r>
              <a:rPr lang="de-DE" b="0" dirty="0" smtClean="0"/>
              <a:t>, </a:t>
            </a:r>
            <a:r>
              <a:rPr lang="de-DE" b="0" dirty="0" err="1" smtClean="0"/>
              <a:t>fixed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adaptive </a:t>
            </a:r>
            <a:r>
              <a:rPr lang="de-DE" b="0" dirty="0" err="1" smtClean="0"/>
              <a:t>mode</a:t>
            </a: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FEC: LDPC, rate: 5/6, block </a:t>
            </a:r>
            <a:r>
              <a:rPr lang="de-DE" b="0" dirty="0" err="1" smtClean="0"/>
              <a:t>length</a:t>
            </a:r>
            <a:r>
              <a:rPr lang="de-DE" b="0" dirty="0" smtClean="0"/>
              <a:t>: </a:t>
            </a:r>
            <a:r>
              <a:rPr lang="de-DE" b="0" dirty="0" smtClean="0"/>
              <a:t>4320 (960) </a:t>
            </a:r>
            <a:r>
              <a:rPr lang="de-DE" b="0" dirty="0" err="1" smtClean="0"/>
              <a:t>bits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Frontend </a:t>
            </a:r>
            <a:r>
              <a:rPr lang="de-DE" b="0" dirty="0" err="1" smtClean="0"/>
              <a:t>models</a:t>
            </a:r>
            <a:r>
              <a:rPr lang="de-DE" b="0" dirty="0" smtClean="0"/>
              <a:t> (band-pass </a:t>
            </a:r>
            <a:r>
              <a:rPr lang="de-DE" b="0" dirty="0" err="1" smtClean="0"/>
              <a:t>filter</a:t>
            </a:r>
            <a:r>
              <a:rPr lang="de-DE" b="0" dirty="0" smtClean="0"/>
              <a:t>):</a:t>
            </a:r>
            <a:br>
              <a:rPr lang="de-DE" b="0" dirty="0" smtClean="0"/>
            </a:br>
            <a:r>
              <a:rPr lang="de-DE" b="0" dirty="0" smtClean="0"/>
              <a:t>See </a:t>
            </a:r>
            <a:r>
              <a:rPr lang="de-DE" b="0" dirty="0" err="1" smtClean="0"/>
              <a:t>doc</a:t>
            </a:r>
            <a:r>
              <a:rPr lang="de-DE" b="0" dirty="0" smtClean="0"/>
              <a:t>. </a:t>
            </a:r>
            <a:r>
              <a:rPr lang="de-DE" b="0" dirty="0" smtClean="0"/>
              <a:t>11-19/187r4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Additional </a:t>
            </a:r>
            <a:r>
              <a:rPr lang="de-DE" b="0" dirty="0" err="1" smtClean="0"/>
              <a:t>narrow</a:t>
            </a:r>
            <a:r>
              <a:rPr lang="de-DE" b="0" dirty="0" smtClean="0"/>
              <a:t>-band LED</a:t>
            </a:r>
            <a:br>
              <a:rPr lang="de-DE" b="0" dirty="0" smtClean="0"/>
            </a:br>
            <a:r>
              <a:rPr lang="de-DE" b="0" dirty="0" err="1" smtClean="0"/>
              <a:t>model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some</a:t>
            </a:r>
            <a:r>
              <a:rPr lang="de-DE" b="0" dirty="0" smtClean="0"/>
              <a:t> </a:t>
            </a:r>
            <a:r>
              <a:rPr lang="de-DE" b="0" dirty="0" err="1" smtClean="0"/>
              <a:t>simulations</a:t>
            </a:r>
            <a:endParaRPr lang="de-DE" b="0" dirty="0" smtClean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Signal power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measured</a:t>
            </a:r>
            <a:r>
              <a:rPr lang="de-DE" b="0" dirty="0" smtClean="0"/>
              <a:t> at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red</a:t>
            </a:r>
            <a:r>
              <a:rPr lang="de-DE" b="0" dirty="0" smtClean="0"/>
              <a:t> </a:t>
            </a:r>
            <a:r>
              <a:rPr lang="de-DE" b="0" dirty="0" err="1" smtClean="0"/>
              <a:t>circle</a:t>
            </a:r>
            <a:r>
              <a:rPr lang="de-DE" b="0" dirty="0" smtClean="0"/>
              <a:t>. </a:t>
            </a:r>
            <a:r>
              <a:rPr lang="de-DE" b="0" dirty="0" smtClean="0"/>
              <a:t>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</a:t>
            </a:r>
            <a:r>
              <a:rPr lang="de-DE" b="0" dirty="0" err="1" smtClean="0"/>
              <a:t>adjusting</a:t>
            </a:r>
            <a:r>
              <a:rPr lang="de-DE" b="0" dirty="0" smtClean="0"/>
              <a:t> </a:t>
            </a:r>
            <a:r>
              <a:rPr lang="de-DE" b="0" dirty="0" err="1" smtClean="0"/>
              <a:t>noise</a:t>
            </a:r>
            <a:r>
              <a:rPr lang="de-DE" b="0" dirty="0" smtClean="0"/>
              <a:t> power in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following</a:t>
            </a:r>
            <a:r>
              <a:rPr lang="de-DE" b="0" dirty="0" smtClean="0"/>
              <a:t> AWGN block </a:t>
            </a:r>
            <a:r>
              <a:rPr lang="de-DE" b="0" dirty="0" err="1" smtClean="0"/>
              <a:t>accordingly</a:t>
            </a:r>
            <a:r>
              <a:rPr lang="de-DE" b="0" dirty="0" smtClean="0"/>
              <a:t>. The </a:t>
            </a:r>
            <a:r>
              <a:rPr lang="de-DE" b="0" dirty="0" err="1" smtClean="0"/>
              <a:t>impact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Rx</a:t>
            </a:r>
            <a:r>
              <a:rPr lang="de-DE" b="0" dirty="0" smtClean="0"/>
              <a:t> </a:t>
            </a:r>
            <a:r>
              <a:rPr lang="de-DE" b="0" dirty="0" err="1" smtClean="0"/>
              <a:t>model</a:t>
            </a:r>
            <a:r>
              <a:rPr lang="de-DE" b="0" dirty="0" smtClean="0"/>
              <a:t> on 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assumed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neglibible</a:t>
            </a:r>
            <a:r>
              <a:rPr lang="de-DE" b="0" dirty="0" smtClean="0"/>
              <a:t>, </a:t>
            </a:r>
            <a:r>
              <a:rPr lang="de-DE" b="0" dirty="0" err="1" smtClean="0"/>
              <a:t>as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bandpass</a:t>
            </a:r>
            <a:r>
              <a:rPr lang="de-DE" b="0" dirty="0" smtClean="0"/>
              <a:t> </a:t>
            </a:r>
            <a:r>
              <a:rPr lang="de-DE" b="0" dirty="0" err="1" smtClean="0"/>
              <a:t>cutoff</a:t>
            </a:r>
            <a:r>
              <a:rPr lang="de-DE" b="0" dirty="0" smtClean="0"/>
              <a:t> </a:t>
            </a:r>
            <a:r>
              <a:rPr lang="de-DE" b="0" dirty="0" err="1" smtClean="0"/>
              <a:t>frequency</a:t>
            </a:r>
            <a:r>
              <a:rPr lang="de-DE" b="0" dirty="0" smtClean="0"/>
              <a:t> </a:t>
            </a:r>
            <a:r>
              <a:rPr lang="de-DE" b="0" dirty="0" err="1" smtClean="0"/>
              <a:t>exceeds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signal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.</a:t>
            </a:r>
            <a:endParaRPr lang="de-DE" b="0" dirty="0"/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Tx/>
              <a:buChar char="-"/>
            </a:pPr>
            <a:endParaRPr lang="de-DE" b="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18" y="1997315"/>
            <a:ext cx="5420284" cy="2311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 bwMode="auto">
          <a:xfrm>
            <a:off x="10870615" y="3496591"/>
            <a:ext cx="216024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" name="Gerade Verbindung mit Pfeil 5"/>
          <p:cNvCxnSpPr>
            <a:stCxn id="7" idx="2"/>
          </p:cNvCxnSpPr>
          <p:nvPr/>
        </p:nvCxnSpPr>
        <p:spPr bwMode="auto">
          <a:xfrm flipH="1">
            <a:off x="10200456" y="1798974"/>
            <a:ext cx="208814" cy="6543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9636462" y="1214199"/>
            <a:ext cx="154561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+ LED </a:t>
            </a:r>
            <a:r>
              <a:rPr lang="de-DE" sz="1600" b="1" dirty="0" err="1" smtClean="0">
                <a:solidFill>
                  <a:schemeClr val="tx1"/>
                </a:solidFill>
              </a:rPr>
              <a:t>model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 smtClean="0">
                <a:solidFill>
                  <a:schemeClr val="tx1"/>
                </a:solidFill>
              </a:rPr>
              <a:t>(</a:t>
            </a:r>
            <a:r>
              <a:rPr lang="de-DE" sz="1600" b="1" dirty="0" err="1" smtClean="0">
                <a:solidFill>
                  <a:schemeClr val="tx1"/>
                </a:solidFill>
              </a:rPr>
              <a:t>low</a:t>
            </a:r>
            <a:r>
              <a:rPr lang="de-DE" sz="1600" b="1" dirty="0" smtClean="0">
                <a:solidFill>
                  <a:schemeClr val="tx1"/>
                </a:solidFill>
              </a:rPr>
              <a:t> pass </a:t>
            </a:r>
            <a:r>
              <a:rPr lang="de-DE" sz="1600" b="1" dirty="0" err="1" smtClean="0">
                <a:solidFill>
                  <a:schemeClr val="tx1"/>
                </a:solidFill>
              </a:rPr>
              <a:t>filter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Time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Pronounced LOS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 smtClean="0"/>
              <a:t>diffuse multi-path </a:t>
            </a:r>
            <a:r>
              <a:rPr lang="en-US" dirty="0" smtClean="0"/>
              <a:t>components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pronounced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spread over 3 main components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63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Frequency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253607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&lt;45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Flat </a:t>
            </a:r>
            <a:r>
              <a:rPr lang="en-US" dirty="0" smtClean="0"/>
              <a:t>with some ripple &gt;45 </a:t>
            </a:r>
            <a:r>
              <a:rPr lang="en-US" dirty="0" smtClean="0"/>
              <a:t>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&lt;30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Deep fades &gt;30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167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11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LED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628800"/>
            <a:ext cx="4053529" cy="3097278"/>
          </a:xfr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73283"/>
            <a:ext cx="35234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 bwMode="auto">
          <a:xfrm>
            <a:off x="5591944" y="2961415"/>
            <a:ext cx="720080" cy="43204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908" y="481017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Measurement (solid)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approximation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as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presented</a:t>
            </a:r>
            <a:r>
              <a:rPr lang="de-DE" sz="1800" b="1" dirty="0" smtClean="0">
                <a:solidFill>
                  <a:schemeClr val="tx1"/>
                </a:solidFill>
              </a:rPr>
              <a:t> in </a:t>
            </a:r>
            <a:r>
              <a:rPr lang="de-DE" sz="1800" b="1" dirty="0" err="1" smtClean="0">
                <a:solidFill>
                  <a:schemeClr val="tx1"/>
                </a:solidFill>
              </a:rPr>
              <a:t>doc</a:t>
            </a:r>
            <a:r>
              <a:rPr lang="de-DE" sz="1800" b="1" dirty="0" smtClean="0">
                <a:solidFill>
                  <a:schemeClr val="tx1"/>
                </a:solidFill>
              </a:rPr>
              <a:t>. 19-1208r0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84032" y="481017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Approximation </a:t>
            </a:r>
            <a:r>
              <a:rPr lang="de-DE" sz="1800" b="1" dirty="0" err="1" smtClean="0">
                <a:solidFill>
                  <a:schemeClr val="tx1"/>
                </a:solidFill>
              </a:rPr>
              <a:t>from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left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figure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red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digital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r>
              <a:rPr lang="de-DE" sz="1800" b="1" dirty="0" smtClean="0">
                <a:solidFill>
                  <a:schemeClr val="tx1"/>
                </a:solidFill>
              </a:rPr>
              <a:t> fit (solid </a:t>
            </a:r>
            <a:r>
              <a:rPr lang="de-DE" sz="1800" b="1" dirty="0" err="1" smtClean="0">
                <a:solidFill>
                  <a:schemeClr val="tx1"/>
                </a:solidFill>
              </a:rPr>
              <a:t>blue</a:t>
            </a:r>
            <a:r>
              <a:rPr lang="de-DE" sz="1800" b="1" dirty="0" smtClean="0">
                <a:solidFill>
                  <a:schemeClr val="tx1"/>
                </a:solidFill>
              </a:rPr>
              <a:t>)</a:t>
            </a:r>
            <a:endParaRPr lang="de-DE" sz="1800" b="1" dirty="0">
              <a:solidFill>
                <a:schemeClr val="tx1"/>
              </a:solidFill>
            </a:endParaRPr>
          </a:p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Second </a:t>
            </a:r>
            <a:r>
              <a:rPr lang="de-DE" sz="1800" b="1" dirty="0" err="1" smtClean="0">
                <a:solidFill>
                  <a:schemeClr val="tx1"/>
                </a:solidFill>
              </a:rPr>
              <a:t>order</a:t>
            </a:r>
            <a:r>
              <a:rPr lang="de-DE" sz="1800" b="1" dirty="0" smtClean="0">
                <a:solidFill>
                  <a:schemeClr val="tx1"/>
                </a:solidFill>
              </a:rPr>
              <a:t> IIR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79976" y="575489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 smtClean="0">
                <a:solidFill>
                  <a:schemeClr val="tx1"/>
                </a:solidFill>
              </a:rPr>
              <a:t>Matlab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code</a:t>
            </a:r>
            <a:r>
              <a:rPr lang="de-DE" sz="1200" b="1" dirty="0" smtClean="0">
                <a:solidFill>
                  <a:schemeClr val="tx1"/>
                </a:solidFill>
              </a:rPr>
              <a:t> (SOS form):</a:t>
            </a:r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0.003078294298992;</a:t>
            </a: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sos_led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[1,2,1,1,-1.83703636178762,0.849349538983590];   </a:t>
            </a:r>
          </a:p>
        </p:txBody>
      </p:sp>
    </p:spTree>
    <p:extLst>
      <p:ext uri="{BB962C8B-B14F-4D97-AF65-F5344CB8AC3E}">
        <p14:creationId xmlns:p14="http://schemas.microsoft.com/office/powerpoint/2010/main" val="25460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6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888</Words>
  <Application>Microsoft Office PowerPoint</Application>
  <PresentationFormat>Breitbild</PresentationFormat>
  <Paragraphs>168</Paragraphs>
  <Slides>19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 Unicode MS</vt:lpstr>
      <vt:lpstr>MS Gothic</vt:lpstr>
      <vt:lpstr>Arial</vt:lpstr>
      <vt:lpstr>Courier New</vt:lpstr>
      <vt:lpstr>Times New Roman</vt:lpstr>
      <vt:lpstr>Office</vt:lpstr>
      <vt:lpstr>Document</vt:lpstr>
      <vt:lpstr>Simulation results with bit-loading for the LC-optimized PHY</vt:lpstr>
      <vt:lpstr>Abstract</vt:lpstr>
      <vt:lpstr>Overview</vt:lpstr>
      <vt:lpstr>LC-optimized PHY configuration</vt:lpstr>
      <vt:lpstr>Simulation setup</vt:lpstr>
      <vt:lpstr>Channel Models – Time Domain</vt:lpstr>
      <vt:lpstr>Channel Models – Frequency Domain</vt:lpstr>
      <vt:lpstr>Additional LED model</vt:lpstr>
      <vt:lpstr>Enterprise Conference room channel, 184 MHz, 4 bits/SC</vt:lpstr>
      <vt:lpstr>Industrial Wireless channel, 184 MHz, 4 bits/SC</vt:lpstr>
      <vt:lpstr>Enterprise Conference room channel, 184 MHz, 4 bits/SC, FEC block length 960 bits</vt:lpstr>
      <vt:lpstr>Industrial Wireless channel, 184 MHz, 4 bits/SC, FEC block length 960 bits</vt:lpstr>
      <vt:lpstr>Enterprise Conference room channel, 184 MHz, 6 bits/SC</vt:lpstr>
      <vt:lpstr>Industrial Wireless channel, 184 MHz, 6 bits/SC</vt:lpstr>
      <vt:lpstr>Enterprise Conference room channel, 80 MHz, 4 bits/SC</vt:lpstr>
      <vt:lpstr>Enterprise Conference room channel, 80 MHz, 4 bits/SC + LED model</vt:lpstr>
      <vt:lpstr>Enterprise Conference room channel, 40 MHz, 4 bits/SC</vt:lpstr>
      <vt:lpstr>Enterprise Conference room channel, 40 MHz, 4 bits/SC + LED model</vt:lpstr>
      <vt:lpstr>Summary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Jungnickel, Volker</cp:lastModifiedBy>
  <cp:revision>120</cp:revision>
  <cp:lastPrinted>1601-01-01T00:00:00Z</cp:lastPrinted>
  <dcterms:created xsi:type="dcterms:W3CDTF">2019-06-26T12:03:05Z</dcterms:created>
  <dcterms:modified xsi:type="dcterms:W3CDTF">2019-09-16T13:48:29Z</dcterms:modified>
</cp:coreProperties>
</file>