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1" r:id="rId5"/>
    <p:sldId id="264" r:id="rId6"/>
    <p:sldId id="259" r:id="rId7"/>
    <p:sldId id="260" r:id="rId8"/>
    <p:sldId id="263" r:id="rId9"/>
    <p:sldId id="266" r:id="rId10"/>
    <p:sldId id="275" r:id="rId11"/>
    <p:sldId id="281" r:id="rId12"/>
    <p:sldId id="282" r:id="rId13"/>
    <p:sldId id="274" r:id="rId14"/>
    <p:sldId id="276" r:id="rId15"/>
    <p:sldId id="277" r:id="rId16"/>
    <p:sldId id="278" r:id="rId17"/>
    <p:sldId id="279" r:id="rId18"/>
    <p:sldId id="280" r:id="rId1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richs, Malte" initials="HM" lastIdx="3" clrIdx="0">
    <p:extLst>
      <p:ext uri="{19B8F6BF-5375-455C-9EA6-DF929625EA0E}">
        <p15:presenceInfo xmlns:p15="http://schemas.microsoft.com/office/powerpoint/2012/main" userId="S-1-5-21-229799756-4240444915-3125021034-28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115" d="100"/>
          <a:sy n="115" d="100"/>
        </p:scale>
        <p:origin x="144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September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802.11-19/1566r0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92696"/>
            <a:ext cx="10363200" cy="8572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Simulation results with bit-loading for the LC-optimized PHY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51259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2019-09-15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437823"/>
              </p:ext>
            </p:extLst>
          </p:nvPr>
        </p:nvGraphicFramePr>
        <p:xfrm>
          <a:off x="1019175" y="2427288"/>
          <a:ext cx="10120313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Document" r:id="rId4" imgW="10454610" imgH="2558591" progId="Word.Document.8">
                  <p:embed/>
                </p:oleObj>
              </mc:Choice>
              <mc:Fallback>
                <p:oleObj name="Document" r:id="rId4" imgW="10454610" imgH="255859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2427288"/>
                        <a:ext cx="10120313" cy="2478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Industrial Wireless </a:t>
            </a:r>
            <a:r>
              <a:rPr lang="de-DE" dirty="0" err="1" smtClean="0"/>
              <a:t>channel</a:t>
            </a:r>
            <a:r>
              <a:rPr lang="de-DE" dirty="0" smtClean="0"/>
              <a:t>, 184 MHz, 4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</a:t>
            </a:r>
            <a:r>
              <a:rPr lang="de-DE" dirty="0" smtClean="0"/>
              <a:t>184 </a:t>
            </a:r>
            <a:r>
              <a:rPr lang="de-DE" dirty="0"/>
              <a:t>MHz, 4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r>
              <a:rPr lang="de-DE" dirty="0" smtClean="0"/>
              <a:t>, FEC block </a:t>
            </a:r>
            <a:r>
              <a:rPr lang="de-DE" dirty="0" err="1" smtClean="0"/>
              <a:t>length</a:t>
            </a:r>
            <a:r>
              <a:rPr lang="de-DE" dirty="0" smtClean="0"/>
              <a:t> 960 </a:t>
            </a:r>
            <a:r>
              <a:rPr lang="de-DE" dirty="0" err="1" smtClean="0"/>
              <a:t>bits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 smtClean="0">
                <a:solidFill>
                  <a:schemeClr val="tx1"/>
                </a:solidFill>
              </a:rPr>
              <a:t>10,000 </a:t>
            </a:r>
            <a:r>
              <a:rPr lang="de-DE" sz="1200" b="1" dirty="0" smtClean="0">
                <a:solidFill>
                  <a:schemeClr val="tx1"/>
                </a:solidFill>
              </a:rPr>
              <a:t>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5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Industrial Wireless </a:t>
            </a:r>
            <a:r>
              <a:rPr lang="de-DE" dirty="0" err="1"/>
              <a:t>channel</a:t>
            </a:r>
            <a:r>
              <a:rPr lang="de-DE" dirty="0"/>
              <a:t>, </a:t>
            </a:r>
            <a:r>
              <a:rPr lang="de-DE" dirty="0" smtClean="0"/>
              <a:t>184 </a:t>
            </a:r>
            <a:r>
              <a:rPr lang="de-DE" dirty="0"/>
              <a:t>MHz, 4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r>
              <a:rPr lang="de-DE" dirty="0" smtClean="0"/>
              <a:t>, FEC block </a:t>
            </a:r>
            <a:r>
              <a:rPr lang="de-DE" dirty="0" err="1" smtClean="0"/>
              <a:t>length</a:t>
            </a:r>
            <a:r>
              <a:rPr lang="de-DE" dirty="0" smtClean="0"/>
              <a:t> 960 </a:t>
            </a:r>
            <a:r>
              <a:rPr lang="de-DE" dirty="0" err="1" smtClean="0"/>
              <a:t>bits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 smtClean="0">
                <a:solidFill>
                  <a:schemeClr val="tx1"/>
                </a:solidFill>
              </a:rPr>
              <a:t>10,000 </a:t>
            </a:r>
            <a:r>
              <a:rPr lang="de-DE" sz="1200" b="1" dirty="0" smtClean="0">
                <a:solidFill>
                  <a:schemeClr val="tx1"/>
                </a:solidFill>
              </a:rPr>
              <a:t>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2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Enterprise Conference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, 184 MHz, 6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7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Industrial Wireless </a:t>
            </a:r>
            <a:r>
              <a:rPr lang="de-DE" dirty="0" err="1" smtClean="0"/>
              <a:t>channel</a:t>
            </a:r>
            <a:r>
              <a:rPr lang="de-DE" dirty="0" smtClean="0"/>
              <a:t>, 184 MHz, 6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5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80 MHz, 4 </a:t>
            </a:r>
            <a:r>
              <a:rPr lang="de-DE" dirty="0" err="1"/>
              <a:t>bits</a:t>
            </a:r>
            <a:r>
              <a:rPr lang="de-DE" dirty="0"/>
              <a:t>/SC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59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>
                <a:solidFill>
                  <a:schemeClr val="tx1"/>
                </a:solidFill>
              </a:rPr>
              <a:t>5</a:t>
            </a:r>
            <a:r>
              <a:rPr lang="de-DE" sz="1200" b="1" dirty="0" smtClean="0">
                <a:solidFill>
                  <a:schemeClr val="tx1"/>
                </a:solidFill>
              </a:rPr>
              <a:t>,000 </a:t>
            </a:r>
            <a:r>
              <a:rPr lang="de-DE" sz="1200" b="1" dirty="0" smtClean="0">
                <a:solidFill>
                  <a:schemeClr val="tx1"/>
                </a:solidFill>
              </a:rPr>
              <a:t>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9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80 MHz, 4 </a:t>
            </a:r>
            <a:r>
              <a:rPr lang="de-DE" dirty="0" err="1"/>
              <a:t>bits</a:t>
            </a:r>
            <a:r>
              <a:rPr lang="de-DE" dirty="0"/>
              <a:t>/SC</a:t>
            </a:r>
            <a:br>
              <a:rPr lang="de-DE" dirty="0"/>
            </a:br>
            <a:r>
              <a:rPr lang="de-DE" dirty="0"/>
              <a:t>+ LED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59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>
                <a:solidFill>
                  <a:schemeClr val="tx1"/>
                </a:solidFill>
              </a:rPr>
              <a:t>5</a:t>
            </a:r>
            <a:r>
              <a:rPr lang="de-DE" sz="1200" b="1" dirty="0" smtClean="0">
                <a:solidFill>
                  <a:schemeClr val="tx1"/>
                </a:solidFill>
              </a:rPr>
              <a:t>,000 </a:t>
            </a:r>
            <a:r>
              <a:rPr lang="de-DE" sz="1200" b="1" dirty="0" smtClean="0">
                <a:solidFill>
                  <a:schemeClr val="tx1"/>
                </a:solidFill>
              </a:rPr>
              <a:t>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75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40 MHz, 4 </a:t>
            </a:r>
            <a:r>
              <a:rPr lang="de-DE" dirty="0" err="1"/>
              <a:t>bits</a:t>
            </a:r>
            <a:r>
              <a:rPr lang="de-DE" dirty="0"/>
              <a:t>/SC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59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>
                <a:solidFill>
                  <a:schemeClr val="tx1"/>
                </a:solidFill>
              </a:rPr>
              <a:t>2</a:t>
            </a:r>
            <a:r>
              <a:rPr lang="de-DE" sz="1200" b="1" dirty="0" smtClean="0">
                <a:solidFill>
                  <a:schemeClr val="tx1"/>
                </a:solidFill>
              </a:rPr>
              <a:t>,000 </a:t>
            </a:r>
            <a:r>
              <a:rPr lang="de-DE" sz="1200" b="1" dirty="0" smtClean="0">
                <a:solidFill>
                  <a:schemeClr val="tx1"/>
                </a:solidFill>
              </a:rPr>
              <a:t>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24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40 MHz, 4 </a:t>
            </a:r>
            <a:r>
              <a:rPr lang="de-DE" dirty="0" err="1"/>
              <a:t>bits</a:t>
            </a:r>
            <a:r>
              <a:rPr lang="de-DE" dirty="0"/>
              <a:t>/SC</a:t>
            </a:r>
            <a:br>
              <a:rPr lang="de-DE" dirty="0"/>
            </a:br>
            <a:r>
              <a:rPr lang="de-DE" dirty="0"/>
              <a:t>+ LED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59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>
                <a:solidFill>
                  <a:schemeClr val="tx1"/>
                </a:solidFill>
              </a:rPr>
              <a:t>2</a:t>
            </a:r>
            <a:r>
              <a:rPr lang="de-DE" sz="1200" b="1" dirty="0" smtClean="0">
                <a:solidFill>
                  <a:schemeClr val="tx1"/>
                </a:solidFill>
              </a:rPr>
              <a:t>,000 </a:t>
            </a:r>
            <a:r>
              <a:rPr lang="de-DE" sz="1200" b="1" dirty="0" smtClean="0">
                <a:solidFill>
                  <a:schemeClr val="tx1"/>
                </a:solidFill>
              </a:rPr>
              <a:t>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presentation contains simulation results for the evaluation of bit-loading in the LC PHY.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Adaptive bit-loading is the central feature in the proposed LC PHY based on G.9991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“Flat” bit-loading using fixed MCS over all subcarriers is compared to adaptive bit-loading (according to [1])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Target: PER &lt; 10</a:t>
            </a:r>
            <a:r>
              <a:rPr lang="en-US" b="0" baseline="30000" dirty="0" smtClean="0"/>
              <a:t>-3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Approach: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Fixed bit rate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Find power threshold (SNR) for flat bit-loading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Find power threshold for adaptive bit-loading algorithm</a:t>
            </a:r>
            <a:endParaRPr lang="en-US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2" name="Rechteck 1"/>
          <p:cNvSpPr/>
          <p:nvPr/>
        </p:nvSpPr>
        <p:spPr>
          <a:xfrm>
            <a:off x="929217" y="5917492"/>
            <a:ext cx="10279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[1] Fischer</a:t>
            </a:r>
            <a:r>
              <a:rPr lang="de-DE" sz="1400" dirty="0">
                <a:solidFill>
                  <a:schemeClr val="tx1"/>
                </a:solidFill>
              </a:rPr>
              <a:t>, R. F., &amp; Huber, J. B. (1996, November). A </a:t>
            </a:r>
            <a:r>
              <a:rPr lang="de-DE" sz="1400" dirty="0" err="1">
                <a:solidFill>
                  <a:schemeClr val="tx1"/>
                </a:solidFill>
              </a:rPr>
              <a:t>new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loading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algorithm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discrete</a:t>
            </a:r>
            <a:r>
              <a:rPr lang="de-DE" sz="1400" dirty="0">
                <a:solidFill>
                  <a:schemeClr val="tx1"/>
                </a:solidFill>
              </a:rPr>
              <a:t> multitone </a:t>
            </a:r>
            <a:r>
              <a:rPr lang="de-DE" sz="1400" dirty="0" err="1">
                <a:solidFill>
                  <a:schemeClr val="tx1"/>
                </a:solidFill>
              </a:rPr>
              <a:t>transmission</a:t>
            </a:r>
            <a:r>
              <a:rPr lang="de-DE" sz="1400" dirty="0">
                <a:solidFill>
                  <a:schemeClr val="tx1"/>
                </a:solidFill>
              </a:rPr>
              <a:t>. In </a:t>
            </a:r>
            <a:r>
              <a:rPr lang="de-DE" sz="1400" i="1" dirty="0" err="1">
                <a:solidFill>
                  <a:schemeClr val="tx1"/>
                </a:solidFill>
              </a:rPr>
              <a:t>Proceedings</a:t>
            </a:r>
            <a:r>
              <a:rPr lang="de-DE" sz="1400" i="1" dirty="0">
                <a:solidFill>
                  <a:schemeClr val="tx1"/>
                </a:solidFill>
              </a:rPr>
              <a:t> </a:t>
            </a:r>
            <a:r>
              <a:rPr lang="de-DE" sz="1400" i="1" dirty="0" err="1">
                <a:solidFill>
                  <a:schemeClr val="tx1"/>
                </a:solidFill>
              </a:rPr>
              <a:t>of</a:t>
            </a:r>
            <a:r>
              <a:rPr lang="de-DE" sz="1400" i="1" dirty="0">
                <a:solidFill>
                  <a:schemeClr val="tx1"/>
                </a:solidFill>
              </a:rPr>
              <a:t> GLOBECOM'96. 1996 IEEE Global Telecommunications Conference</a:t>
            </a:r>
            <a:r>
              <a:rPr lang="de-DE" sz="1400" dirty="0">
                <a:solidFill>
                  <a:schemeClr val="tx1"/>
                </a:solidFill>
              </a:rPr>
              <a:t> (Vol. 1, pp. 724-728). IEEE.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PHY </a:t>
            </a:r>
            <a:r>
              <a:rPr lang="de-DE" dirty="0" err="1" smtClean="0"/>
              <a:t>configuration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Base </a:t>
            </a:r>
            <a:r>
              <a:rPr lang="de-DE" dirty="0" err="1" smtClean="0"/>
              <a:t>configuration</a:t>
            </a:r>
            <a:r>
              <a:rPr lang="de-DE" dirty="0" smtClean="0"/>
              <a:t>: G.hn PHY, </a:t>
            </a:r>
            <a:r>
              <a:rPr lang="de-DE" dirty="0" err="1" smtClean="0"/>
              <a:t>subcarrier</a:t>
            </a:r>
            <a:r>
              <a:rPr lang="de-DE" dirty="0" smtClean="0"/>
              <a:t> </a:t>
            </a:r>
            <a:r>
              <a:rPr lang="de-DE" dirty="0" err="1" smtClean="0"/>
              <a:t>spacing</a:t>
            </a:r>
            <a:r>
              <a:rPr lang="de-DE" dirty="0"/>
              <a:t> </a:t>
            </a:r>
            <a:r>
              <a:rPr lang="de-DE" dirty="0" smtClean="0"/>
              <a:t>195.3125 kHz, </a:t>
            </a:r>
            <a:r>
              <a:rPr lang="de-DE" dirty="0"/>
              <a:t>sample rate 1 GHz, FFT </a:t>
            </a:r>
            <a:r>
              <a:rPr lang="de-DE" dirty="0" err="1"/>
              <a:t>size</a:t>
            </a:r>
            <a:r>
              <a:rPr lang="de-DE" dirty="0"/>
              <a:t> 5120, CP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smtClean="0"/>
              <a:t>320, DC </a:t>
            </a:r>
            <a:r>
              <a:rPr lang="de-DE" dirty="0" err="1" smtClean="0"/>
              <a:t>offset</a:t>
            </a:r>
            <a:r>
              <a:rPr lang="de-DE" dirty="0" smtClean="0"/>
              <a:t> 4.59 MHz</a:t>
            </a:r>
            <a:endParaRPr lang="de-DE" dirty="0"/>
          </a:p>
          <a:p>
            <a:r>
              <a:rPr lang="de-DE" dirty="0" err="1" smtClean="0"/>
              <a:t>Bandwidth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:</a:t>
            </a:r>
          </a:p>
          <a:p>
            <a:r>
              <a:rPr lang="de-DE" dirty="0"/>
              <a:t>	</a:t>
            </a:r>
            <a:r>
              <a:rPr lang="de-DE" dirty="0" smtClean="0"/>
              <a:t>942 </a:t>
            </a: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subcarriers</a:t>
            </a:r>
            <a:r>
              <a:rPr lang="de-DE" dirty="0" smtClean="0"/>
              <a:t> (</a:t>
            </a:r>
            <a:r>
              <a:rPr lang="de-DE" dirty="0" err="1" smtClean="0"/>
              <a:t>bandwidth</a:t>
            </a:r>
            <a:r>
              <a:rPr lang="de-DE" dirty="0" smtClean="0"/>
              <a:t> 183.98 MHz)</a:t>
            </a:r>
          </a:p>
          <a:p>
            <a:r>
              <a:rPr lang="de-DE" dirty="0"/>
              <a:t>	</a:t>
            </a:r>
            <a:r>
              <a:rPr lang="de-DE" dirty="0" smtClean="0"/>
              <a:t>410 </a:t>
            </a: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subcarriers</a:t>
            </a:r>
            <a:r>
              <a:rPr lang="de-DE" dirty="0" smtClean="0"/>
              <a:t> (</a:t>
            </a:r>
            <a:r>
              <a:rPr lang="de-DE" dirty="0" err="1" smtClean="0"/>
              <a:t>bandwidth</a:t>
            </a:r>
            <a:r>
              <a:rPr lang="de-DE" dirty="0" smtClean="0"/>
              <a:t> 80.32 MHz)</a:t>
            </a:r>
          </a:p>
          <a:p>
            <a:r>
              <a:rPr lang="de-DE" dirty="0" smtClean="0"/>
              <a:t>	205 </a:t>
            </a: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subcarriers</a:t>
            </a:r>
            <a:r>
              <a:rPr lang="de-DE" dirty="0"/>
              <a:t> (</a:t>
            </a:r>
            <a:r>
              <a:rPr lang="de-DE" dirty="0" err="1"/>
              <a:t>bandwidth</a:t>
            </a:r>
            <a:r>
              <a:rPr lang="de-DE" dirty="0"/>
              <a:t> </a:t>
            </a:r>
            <a:r>
              <a:rPr lang="de-DE" dirty="0" smtClean="0"/>
              <a:t>40.39 </a:t>
            </a:r>
            <a:r>
              <a:rPr lang="de-DE" dirty="0"/>
              <a:t>MHz</a:t>
            </a:r>
            <a:r>
              <a:rPr lang="de-DE" dirty="0" smtClean="0"/>
              <a:t>)</a:t>
            </a:r>
          </a:p>
          <a:p>
            <a:r>
              <a:rPr lang="de-DE" dirty="0" smtClean="0"/>
              <a:t>Bits/</a:t>
            </a:r>
            <a:r>
              <a:rPr lang="de-DE" dirty="0" err="1" smtClean="0"/>
              <a:t>active</a:t>
            </a:r>
            <a:r>
              <a:rPr lang="de-DE" dirty="0" smtClean="0"/>
              <a:t> SC: 4, 6</a:t>
            </a:r>
          </a:p>
          <a:p>
            <a:r>
              <a:rPr lang="de-DE" dirty="0" smtClean="0"/>
              <a:t>FEC: LDPC, rate: 5/6, block </a:t>
            </a:r>
            <a:r>
              <a:rPr lang="de-DE" dirty="0" err="1" smtClean="0"/>
              <a:t>length</a:t>
            </a:r>
            <a:r>
              <a:rPr lang="de-DE" dirty="0" smtClean="0"/>
              <a:t>: 4320 (960) </a:t>
            </a:r>
            <a:r>
              <a:rPr lang="de-DE" dirty="0" err="1" smtClean="0"/>
              <a:t>bits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98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 </a:t>
            </a:r>
            <a:r>
              <a:rPr lang="de-DE" dirty="0" err="1" smtClean="0"/>
              <a:t>setup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smtClean="0"/>
              <a:t>Frontend </a:t>
            </a:r>
            <a:r>
              <a:rPr lang="de-DE" dirty="0" err="1" smtClean="0"/>
              <a:t>models</a:t>
            </a:r>
            <a:r>
              <a:rPr lang="de-DE" dirty="0" smtClean="0"/>
              <a:t> (band-pass </a:t>
            </a:r>
            <a:r>
              <a:rPr lang="de-DE" dirty="0" err="1" smtClean="0"/>
              <a:t>filter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/>
              <a:t>See </a:t>
            </a:r>
            <a:r>
              <a:rPr lang="de-DE" dirty="0" err="1" smtClean="0"/>
              <a:t>doc</a:t>
            </a:r>
            <a:r>
              <a:rPr lang="de-DE" dirty="0" smtClean="0"/>
              <a:t>. 11-19/187r4</a:t>
            </a:r>
          </a:p>
          <a:p>
            <a:pPr marL="0" indent="0"/>
            <a:r>
              <a:rPr lang="de-DE" dirty="0" smtClean="0"/>
              <a:t>Additional </a:t>
            </a:r>
            <a:r>
              <a:rPr lang="de-DE" dirty="0" err="1" smtClean="0"/>
              <a:t>narrow</a:t>
            </a:r>
            <a:r>
              <a:rPr lang="de-DE" dirty="0" smtClean="0"/>
              <a:t>-band LED</a:t>
            </a:r>
            <a:br>
              <a:rPr lang="de-DE" dirty="0" smtClean="0"/>
            </a:b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endParaRPr lang="de-DE" dirty="0" smtClean="0"/>
          </a:p>
          <a:p>
            <a:pPr marL="0" indent="0"/>
            <a:endParaRPr lang="de-DE" dirty="0" smtClean="0"/>
          </a:p>
          <a:p>
            <a:pPr>
              <a:buFontTx/>
              <a:buChar char="-"/>
            </a:pPr>
            <a:endParaRPr lang="de-DE" dirty="0" smtClean="0"/>
          </a:p>
          <a:p>
            <a:pPr marL="0" indent="0"/>
            <a:r>
              <a:rPr lang="de-DE" dirty="0" smtClean="0"/>
              <a:t>Signal power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at </a:t>
            </a:r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circle</a:t>
            </a:r>
            <a:r>
              <a:rPr lang="de-DE" dirty="0" smtClean="0"/>
              <a:t>. The SNR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adjusting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r>
              <a:rPr lang="de-DE" dirty="0" smtClean="0"/>
              <a:t> power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AWGN block </a:t>
            </a:r>
            <a:r>
              <a:rPr lang="de-DE" dirty="0" err="1" smtClean="0"/>
              <a:t>accordingly</a:t>
            </a:r>
            <a:r>
              <a:rPr lang="de-DE" dirty="0" smtClean="0"/>
              <a:t>. The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Rx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on SNR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assumed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neglibible</a:t>
            </a:r>
            <a:r>
              <a:rPr lang="de-DE" dirty="0" smtClean="0"/>
              <a:t>,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bandpass</a:t>
            </a:r>
            <a:r>
              <a:rPr lang="de-DE" dirty="0" smtClean="0"/>
              <a:t> </a:t>
            </a:r>
            <a:r>
              <a:rPr lang="de-DE" dirty="0" err="1" smtClean="0"/>
              <a:t>cutoff</a:t>
            </a:r>
            <a:r>
              <a:rPr lang="de-DE" dirty="0" smtClean="0"/>
              <a:t> </a:t>
            </a:r>
            <a:r>
              <a:rPr lang="de-DE" dirty="0" err="1" smtClean="0"/>
              <a:t>frequencies</a:t>
            </a:r>
            <a:r>
              <a:rPr lang="de-DE" dirty="0" smtClean="0"/>
              <a:t> </a:t>
            </a:r>
            <a:r>
              <a:rPr lang="de-DE" dirty="0" err="1" smtClean="0"/>
              <a:t>exceed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bandwidth</a:t>
            </a:r>
            <a:r>
              <a:rPr lang="de-DE" dirty="0" smtClean="0"/>
              <a:t>.</a:t>
            </a: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de-DE" dirty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3318" y="1997315"/>
            <a:ext cx="5420284" cy="23118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Ellipse 12"/>
          <p:cNvSpPr/>
          <p:nvPr/>
        </p:nvSpPr>
        <p:spPr bwMode="auto">
          <a:xfrm>
            <a:off x="10870615" y="3496591"/>
            <a:ext cx="216024" cy="14401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" name="Gerade Verbindung mit Pfeil 5"/>
          <p:cNvCxnSpPr>
            <a:stCxn id="7" idx="2"/>
          </p:cNvCxnSpPr>
          <p:nvPr/>
        </p:nvCxnSpPr>
        <p:spPr bwMode="auto">
          <a:xfrm flipH="1">
            <a:off x="10200456" y="1798974"/>
            <a:ext cx="208814" cy="6543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9636462" y="1214199"/>
            <a:ext cx="1545616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tx1"/>
                </a:solidFill>
              </a:rPr>
              <a:t>+ LED </a:t>
            </a:r>
            <a:r>
              <a:rPr lang="de-DE" sz="1600" b="1" dirty="0" err="1" smtClean="0">
                <a:solidFill>
                  <a:schemeClr val="tx1"/>
                </a:solidFill>
              </a:rPr>
              <a:t>model</a:t>
            </a:r>
            <a:endParaRPr lang="de-DE" sz="1600" b="1" dirty="0">
              <a:solidFill>
                <a:schemeClr val="tx1"/>
              </a:solidFill>
            </a:endParaRPr>
          </a:p>
          <a:p>
            <a:r>
              <a:rPr lang="de-DE" sz="1600" b="1" dirty="0" smtClean="0">
                <a:solidFill>
                  <a:schemeClr val="tx1"/>
                </a:solidFill>
              </a:rPr>
              <a:t>(</a:t>
            </a:r>
            <a:r>
              <a:rPr lang="de-DE" sz="1600" b="1" dirty="0" err="1" smtClean="0">
                <a:solidFill>
                  <a:schemeClr val="tx1"/>
                </a:solidFill>
              </a:rPr>
              <a:t>low</a:t>
            </a:r>
            <a:r>
              <a:rPr lang="de-DE" sz="1600" b="1" dirty="0" smtClean="0">
                <a:solidFill>
                  <a:schemeClr val="tx1"/>
                </a:solidFill>
              </a:rPr>
              <a:t> pass </a:t>
            </a:r>
            <a:r>
              <a:rPr lang="de-DE" sz="1600" b="1" dirty="0" err="1" smtClean="0">
                <a:solidFill>
                  <a:schemeClr val="tx1"/>
                </a:solidFill>
              </a:rPr>
              <a:t>filter</a:t>
            </a:r>
            <a:r>
              <a:rPr lang="de-DE" sz="1600" b="1" dirty="0" smtClean="0">
                <a:solidFill>
                  <a:schemeClr val="tx1"/>
                </a:solidFill>
              </a:rPr>
              <a:t>)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8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Models – Frequency Domain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914401" y="1981201"/>
            <a:ext cx="5253607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Enterprise Conference Room S3-D1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Low pass &lt;45 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Flat &gt;45 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Industrial Wireless D7 (overall)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Low pass &lt;30 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Deep fades &gt;30 MHz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8167" y="2205557"/>
            <a:ext cx="4795875" cy="366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211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Models – Time Domain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914401" y="1981201"/>
            <a:ext cx="5325615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Enterprise Conference Room S3-D1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Pronounced LOS peak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Some multi-path components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Industrial Wireless D7 (overall)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pronounced peak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Energy spread over 3 main components</a:t>
            </a:r>
            <a:endParaRPr lang="en-US" dirty="0"/>
          </a:p>
          <a:p>
            <a:endParaRPr lang="en-US" dirty="0"/>
          </a:p>
        </p:txBody>
      </p:sp>
      <p:pic>
        <p:nvPicPr>
          <p:cNvPr id="9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040" y="2205557"/>
            <a:ext cx="4795875" cy="366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634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LED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628800"/>
            <a:ext cx="4053529" cy="3097278"/>
          </a:xfr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773283"/>
            <a:ext cx="352342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feil nach rechts 13"/>
          <p:cNvSpPr/>
          <p:nvPr/>
        </p:nvSpPr>
        <p:spPr bwMode="auto">
          <a:xfrm>
            <a:off x="5591944" y="2961415"/>
            <a:ext cx="720080" cy="432048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16908" y="4810175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tx1"/>
                </a:solidFill>
              </a:rPr>
              <a:t>Measurement (solid) </a:t>
            </a:r>
            <a:r>
              <a:rPr lang="de-DE" sz="1800" b="1" dirty="0" err="1" smtClean="0">
                <a:solidFill>
                  <a:schemeClr val="tx1"/>
                </a:solidFill>
              </a:rPr>
              <a:t>and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approximation</a:t>
            </a:r>
            <a:r>
              <a:rPr lang="de-DE" sz="1800" b="1" dirty="0" smtClean="0">
                <a:solidFill>
                  <a:schemeClr val="tx1"/>
                </a:solidFill>
              </a:rPr>
              <a:t> (</a:t>
            </a:r>
            <a:r>
              <a:rPr lang="de-DE" sz="1800" b="1" dirty="0" err="1" smtClean="0">
                <a:solidFill>
                  <a:schemeClr val="tx1"/>
                </a:solidFill>
              </a:rPr>
              <a:t>dashed</a:t>
            </a:r>
            <a:r>
              <a:rPr lang="de-DE" sz="1800" b="1" dirty="0" smtClean="0">
                <a:solidFill>
                  <a:schemeClr val="tx1"/>
                </a:solidFill>
              </a:rPr>
              <a:t>) </a:t>
            </a:r>
            <a:r>
              <a:rPr lang="de-DE" sz="1800" b="1" dirty="0" err="1" smtClean="0">
                <a:solidFill>
                  <a:schemeClr val="tx1"/>
                </a:solidFill>
              </a:rPr>
              <a:t>as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presented</a:t>
            </a:r>
            <a:r>
              <a:rPr lang="de-DE" sz="1800" b="1" dirty="0" smtClean="0">
                <a:solidFill>
                  <a:schemeClr val="tx1"/>
                </a:solidFill>
              </a:rPr>
              <a:t> in </a:t>
            </a:r>
            <a:r>
              <a:rPr lang="de-DE" sz="1800" b="1" dirty="0" err="1" smtClean="0">
                <a:solidFill>
                  <a:schemeClr val="tx1"/>
                </a:solidFill>
              </a:rPr>
              <a:t>doc</a:t>
            </a:r>
            <a:r>
              <a:rPr lang="de-DE" sz="1800" b="1" dirty="0" smtClean="0">
                <a:solidFill>
                  <a:schemeClr val="tx1"/>
                </a:solidFill>
              </a:rPr>
              <a:t>. 19-1208r0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384032" y="481017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tx1"/>
                </a:solidFill>
              </a:rPr>
              <a:t>Approximation </a:t>
            </a:r>
            <a:r>
              <a:rPr lang="de-DE" sz="1800" b="1" dirty="0" err="1" smtClean="0">
                <a:solidFill>
                  <a:schemeClr val="tx1"/>
                </a:solidFill>
              </a:rPr>
              <a:t>from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left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figure</a:t>
            </a:r>
            <a:r>
              <a:rPr lang="de-DE" sz="1800" b="1" dirty="0" smtClean="0">
                <a:solidFill>
                  <a:schemeClr val="tx1"/>
                </a:solidFill>
              </a:rPr>
              <a:t> (</a:t>
            </a:r>
            <a:r>
              <a:rPr lang="de-DE" sz="1800" b="1" dirty="0" err="1" smtClean="0">
                <a:solidFill>
                  <a:schemeClr val="tx1"/>
                </a:solidFill>
              </a:rPr>
              <a:t>dashed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red</a:t>
            </a:r>
            <a:r>
              <a:rPr lang="de-DE" sz="1800" b="1" dirty="0" smtClean="0">
                <a:solidFill>
                  <a:schemeClr val="tx1"/>
                </a:solidFill>
              </a:rPr>
              <a:t>) </a:t>
            </a:r>
            <a:r>
              <a:rPr lang="de-DE" sz="1800" b="1" dirty="0" err="1" smtClean="0">
                <a:solidFill>
                  <a:schemeClr val="tx1"/>
                </a:solidFill>
              </a:rPr>
              <a:t>and</a:t>
            </a:r>
            <a:r>
              <a:rPr lang="de-DE" sz="1800" b="1" dirty="0" smtClean="0">
                <a:solidFill>
                  <a:schemeClr val="tx1"/>
                </a:solidFill>
              </a:rPr>
              <a:t> digital </a:t>
            </a:r>
            <a:r>
              <a:rPr lang="de-DE" sz="1800" b="1" dirty="0" err="1" smtClean="0">
                <a:solidFill>
                  <a:schemeClr val="tx1"/>
                </a:solidFill>
              </a:rPr>
              <a:t>filter</a:t>
            </a:r>
            <a:r>
              <a:rPr lang="de-DE" sz="1800" b="1" dirty="0" smtClean="0">
                <a:solidFill>
                  <a:schemeClr val="tx1"/>
                </a:solidFill>
              </a:rPr>
              <a:t> fit (solid </a:t>
            </a:r>
            <a:r>
              <a:rPr lang="de-DE" sz="1800" b="1" dirty="0" err="1" smtClean="0">
                <a:solidFill>
                  <a:schemeClr val="tx1"/>
                </a:solidFill>
              </a:rPr>
              <a:t>blue</a:t>
            </a:r>
            <a:r>
              <a:rPr lang="de-DE" sz="1800" b="1" dirty="0" smtClean="0">
                <a:solidFill>
                  <a:schemeClr val="tx1"/>
                </a:solidFill>
              </a:rPr>
              <a:t>)</a:t>
            </a:r>
            <a:endParaRPr lang="de-DE" sz="1800" b="1" dirty="0">
              <a:solidFill>
                <a:schemeClr val="tx1"/>
              </a:solidFill>
            </a:endParaRPr>
          </a:p>
          <a:p>
            <a:pPr algn="ctr"/>
            <a:r>
              <a:rPr lang="de-DE" sz="1800" b="1" dirty="0" smtClean="0">
                <a:solidFill>
                  <a:schemeClr val="tx1"/>
                </a:solidFill>
              </a:rPr>
              <a:t>Second </a:t>
            </a:r>
            <a:r>
              <a:rPr lang="de-DE" sz="1800" b="1" dirty="0" err="1" smtClean="0">
                <a:solidFill>
                  <a:schemeClr val="tx1"/>
                </a:solidFill>
              </a:rPr>
              <a:t>order</a:t>
            </a:r>
            <a:r>
              <a:rPr lang="de-DE" sz="1800" b="1" dirty="0" smtClean="0">
                <a:solidFill>
                  <a:schemeClr val="tx1"/>
                </a:solidFill>
              </a:rPr>
              <a:t> IIR </a:t>
            </a:r>
            <a:r>
              <a:rPr lang="de-DE" sz="1800" b="1" dirty="0" err="1" smtClean="0">
                <a:solidFill>
                  <a:schemeClr val="tx1"/>
                </a:solidFill>
              </a:rPr>
              <a:t>filter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879976" y="5754893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err="1" smtClean="0">
                <a:solidFill>
                  <a:schemeClr val="tx1"/>
                </a:solidFill>
              </a:rPr>
              <a:t>Matlab</a:t>
            </a:r>
            <a:r>
              <a:rPr lang="de-DE" sz="1200" b="1" dirty="0" smtClean="0">
                <a:solidFill>
                  <a:schemeClr val="tx1"/>
                </a:solidFill>
              </a:rPr>
              <a:t> </a:t>
            </a:r>
            <a:r>
              <a:rPr lang="de-DE" sz="1200" b="1" dirty="0" err="1" smtClean="0">
                <a:solidFill>
                  <a:schemeClr val="tx1"/>
                </a:solidFill>
              </a:rPr>
              <a:t>code</a:t>
            </a:r>
            <a:r>
              <a:rPr lang="de-DE" sz="1200" b="1" dirty="0" smtClean="0">
                <a:solidFill>
                  <a:schemeClr val="tx1"/>
                </a:solidFill>
              </a:rPr>
              <a:t> (SOS form):</a:t>
            </a:r>
            <a:endParaRPr lang="de-DE" sz="1200" b="1" dirty="0">
              <a:solidFill>
                <a:schemeClr val="tx1"/>
              </a:solidFill>
            </a:endParaRPr>
          </a:p>
          <a:p>
            <a:r>
              <a:rPr lang="de-DE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de-DE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g_led</a:t>
            </a:r>
            <a:r>
              <a:rPr lang="de-DE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 0.003078294298992;</a:t>
            </a:r>
          </a:p>
          <a:p>
            <a:r>
              <a:rPr lang="de-DE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de-DE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sos_led</a:t>
            </a:r>
            <a:r>
              <a:rPr lang="de-DE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 [1,2,1,1,-1.83703636178762,0.849349538983590];   </a:t>
            </a:r>
          </a:p>
        </p:txBody>
      </p:sp>
    </p:spTree>
    <p:extLst>
      <p:ext uri="{BB962C8B-B14F-4D97-AF65-F5344CB8AC3E}">
        <p14:creationId xmlns:p14="http://schemas.microsoft.com/office/powerpoint/2010/main" val="254608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Enterprise Conference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, 184 MHz, 4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64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0</TotalTime>
  <Words>741</Words>
  <Application>Microsoft Office PowerPoint</Application>
  <PresentationFormat>Breitbild</PresentationFormat>
  <Paragraphs>158</Paragraphs>
  <Slides>18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MS Gothic</vt:lpstr>
      <vt:lpstr>Arial</vt:lpstr>
      <vt:lpstr>Arial Unicode MS</vt:lpstr>
      <vt:lpstr>Courier New</vt:lpstr>
      <vt:lpstr>Times New Roman</vt:lpstr>
      <vt:lpstr>Office</vt:lpstr>
      <vt:lpstr>Microsoft Word 97-2003-Dokument</vt:lpstr>
      <vt:lpstr>Simulation results with bit-loading for the LC-optimized PHY</vt:lpstr>
      <vt:lpstr>Abstract</vt:lpstr>
      <vt:lpstr>Overview</vt:lpstr>
      <vt:lpstr>PHY configuration</vt:lpstr>
      <vt:lpstr>Simulation setup</vt:lpstr>
      <vt:lpstr>Channel Models – Frequency Domain</vt:lpstr>
      <vt:lpstr>Channel Models – Time Domain</vt:lpstr>
      <vt:lpstr>LED model</vt:lpstr>
      <vt:lpstr>Enterprise Conference room channel, 184 MHz, 4 bits/SC</vt:lpstr>
      <vt:lpstr>Industrial Wireless channel, 184 MHz, 4 bits/SC</vt:lpstr>
      <vt:lpstr>Enterprise Conference room channel, 184 MHz, 4 bits/SC, FEC block length 960 bits</vt:lpstr>
      <vt:lpstr>Industrial Wireless channel, 184 MHz, 4 bits/SC, FEC block length 960 bits</vt:lpstr>
      <vt:lpstr>Enterprise Conference room channel, 184 MHz, 6 bits/SC</vt:lpstr>
      <vt:lpstr>Industrial Wireless channel, 184 MHz, 6 bits/SC</vt:lpstr>
      <vt:lpstr>Enterprise Conference room channel, 80 MHz, 4 bits/SC</vt:lpstr>
      <vt:lpstr>Enterprise Conference room channel, 80 MHz, 4 bits/SC + LED model</vt:lpstr>
      <vt:lpstr>Enterprise Conference room channel, 40 MHz, 4 bits/SC</vt:lpstr>
      <vt:lpstr>Enterprise Conference room channel, 40 MHz, 4 bits/SC + LED model</vt:lpstr>
    </vt:vector>
  </TitlesOfParts>
  <Company>Fraunhofer-Institut für Nachrichtentechnik, HHI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Bober, Kai Lennert</dc:creator>
  <cp:lastModifiedBy>Hinrichs, Malte</cp:lastModifiedBy>
  <cp:revision>102</cp:revision>
  <cp:lastPrinted>1601-01-01T00:00:00Z</cp:lastPrinted>
  <dcterms:created xsi:type="dcterms:W3CDTF">2019-06-26T12:03:05Z</dcterms:created>
  <dcterms:modified xsi:type="dcterms:W3CDTF">2019-09-16T09:04:00Z</dcterms:modified>
</cp:coreProperties>
</file>