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18" r:id="rId3"/>
    <p:sldId id="430" r:id="rId4"/>
    <p:sldId id="426" r:id="rId5"/>
    <p:sldId id="431" r:id="rId6"/>
    <p:sldId id="432" r:id="rId7"/>
    <p:sldId id="440" r:id="rId8"/>
    <p:sldId id="436" r:id="rId9"/>
    <p:sldId id="437" r:id="rId10"/>
    <p:sldId id="439" r:id="rId11"/>
    <p:sldId id="441" r:id="rId12"/>
    <p:sldId id="326" r:id="rId13"/>
    <p:sldId id="34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8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6" autoAdjust="0"/>
    <p:restoredTop sz="99567" autoAdjust="0"/>
  </p:normalViewPr>
  <p:slideViewPr>
    <p:cSldViewPr>
      <p:cViewPr>
        <p:scale>
          <a:sx n="120" d="100"/>
          <a:sy n="120" d="100"/>
        </p:scale>
        <p:origin x="-1290" y="-72"/>
      </p:cViewPr>
      <p:guideLst>
        <p:guide orient="horz" pos="2160"/>
        <p:guide pos="2880"/>
      </p:guideLst>
    </p:cSldViewPr>
  </p:slideViewPr>
  <p:outlineViewPr>
    <p:cViewPr>
      <p:scale>
        <a:sx n="33" d="100"/>
        <a:sy n="33" d="100"/>
      </p:scale>
      <p:origin x="12" y="11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
        <p:nvSpPr>
          <p:cNvPr id="5" name="Rectangle 5"/>
          <p:cNvSpPr>
            <a:spLocks noGrp="1" noChangeArrowheads="1"/>
          </p:cNvSpPr>
          <p:nvPr>
            <p:ph type="ftr" sz="quarter" idx="11"/>
          </p:nvPr>
        </p:nvSpPr>
        <p:spPr>
          <a:xfrm>
            <a:off x="6719708" y="6475413"/>
            <a:ext cx="1824217" cy="184666"/>
          </a:xfrm>
          <a:ln/>
        </p:spPr>
        <p:txBody>
          <a:bodyPr/>
          <a:lstStyle>
            <a:lvl1pPr>
              <a:defRPr/>
            </a:lvl1pPr>
          </a:lstStyle>
          <a:p>
            <a:pPr>
              <a:defRPr/>
            </a:pPr>
            <a:r>
              <a:rPr lang="en-US" dirty="0" smtClean="0"/>
              <a:t>Matthew Fischer (Broadcom)</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2019</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802.11-19/1561r4</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t>September 2019</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CN" dirty="0"/>
              <a:t>VHT LO Leakage Requirement</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2019-09-11</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8" name="Table 7">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109617465"/>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xmlns="" val="20000"/>
                    </a:ext>
                  </a:extLst>
                </a:gridCol>
                <a:gridCol w="1015400">
                  <a:extLst>
                    <a:ext uri="{9D8B030D-6E8A-4147-A177-3AD203B41FA5}">
                      <a16:colId xmlns:a16="http://schemas.microsoft.com/office/drawing/2014/main" xmlns="" val="20001"/>
                    </a:ext>
                  </a:extLst>
                </a:gridCol>
                <a:gridCol w="2282071">
                  <a:extLst>
                    <a:ext uri="{9D8B030D-6E8A-4147-A177-3AD203B41FA5}">
                      <a16:colId xmlns:a16="http://schemas.microsoft.com/office/drawing/2014/main" xmlns="" val="20002"/>
                    </a:ext>
                  </a:extLst>
                </a:gridCol>
                <a:gridCol w="813062">
                  <a:extLst>
                    <a:ext uri="{9D8B030D-6E8A-4147-A177-3AD203B41FA5}">
                      <a16:colId xmlns:a16="http://schemas.microsoft.com/office/drawing/2014/main" xmlns="" val="20003"/>
                    </a:ext>
                  </a:extLst>
                </a:gridCol>
                <a:gridCol w="2619866">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Jun Zheng</a:t>
                      </a: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Jason Tseng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Ron</a:t>
                      </a:r>
                      <a:r>
                        <a:rPr lang="en-US" sz="1100" baseline="0" dirty="0" smtClean="0"/>
                        <a:t> </a:t>
                      </a:r>
                      <a:r>
                        <a:rPr lang="en-US" sz="1100" baseline="0" dirty="0" err="1" smtClean="0"/>
                        <a:t>Porat</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Vinko</a:t>
                      </a:r>
                      <a:r>
                        <a:rPr lang="en-US" sz="1100" dirty="0" smtClean="0"/>
                        <a:t> </a:t>
                      </a:r>
                      <a:r>
                        <a:rPr lang="en-US" sz="1100" dirty="0" err="1" smtClean="0"/>
                        <a:t>Erceg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 </a:t>
            </a:r>
            <a:r>
              <a:rPr lang="en-US" dirty="0" err="1" smtClean="0"/>
              <a:t>Subclause</a:t>
            </a:r>
            <a:endParaRPr lang="en-US" dirty="0"/>
          </a:p>
        </p:txBody>
      </p:sp>
      <p:sp>
        <p:nvSpPr>
          <p:cNvPr id="3" name="Content Placeholder 2"/>
          <p:cNvSpPr>
            <a:spLocks noGrp="1"/>
          </p:cNvSpPr>
          <p:nvPr>
            <p:ph idx="1"/>
          </p:nvPr>
        </p:nvSpPr>
        <p:spPr/>
        <p:txBody>
          <a:bodyPr/>
          <a:lstStyle/>
          <a:p>
            <a:r>
              <a:rPr lang="en-US" dirty="0"/>
              <a:t>17.3.9.7.2 Transmitter center frequency </a:t>
            </a:r>
            <a:r>
              <a:rPr lang="en-US" dirty="0" smtClean="0"/>
              <a:t>leakage</a:t>
            </a:r>
          </a:p>
          <a:p>
            <a:r>
              <a:rPr lang="en-US" b="0" dirty="0"/>
              <a:t>Certain transmitter implementations might cause(#229) leakage of the center frequency component. </a:t>
            </a:r>
            <a:r>
              <a:rPr lang="en-US" b="0" dirty="0" smtClean="0"/>
              <a:t>Such leakage </a:t>
            </a:r>
            <a:r>
              <a:rPr lang="en-US" b="0" dirty="0"/>
              <a:t>(which manifests itself in a receiver as energy in the center frequency component) shall not exceed </a:t>
            </a:r>
            <a:r>
              <a:rPr lang="en-US" b="0" u="sng" dirty="0" smtClean="0"/>
              <a:t>max(P – 15,-20) dBm</a:t>
            </a:r>
            <a:r>
              <a:rPr lang="en-US" b="0" strike="sngStrike" dirty="0" smtClean="0"/>
              <a:t>-15 dB </a:t>
            </a:r>
            <a:r>
              <a:rPr lang="en-US" b="0" strike="sngStrike" dirty="0"/>
              <a:t>relative to overall transmitted power</a:t>
            </a:r>
            <a:r>
              <a:rPr lang="en-US" b="0" dirty="0"/>
              <a:t> or, equivalently, +2 dB relative to the average energy of the </a:t>
            </a:r>
            <a:r>
              <a:rPr lang="en-US" b="0" dirty="0" smtClean="0"/>
              <a:t>rest of </a:t>
            </a:r>
            <a:r>
              <a:rPr lang="en-US" b="0" dirty="0"/>
              <a:t>the subcarriers. The data for this test shall be derived from the channel estimation phase.</a:t>
            </a:r>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818461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a:t>
            </a:r>
            <a:r>
              <a:rPr lang="en-US" dirty="0" err="1" smtClean="0"/>
              <a:t>dBr</a:t>
            </a:r>
            <a:r>
              <a:rPr lang="en-US" dirty="0" smtClean="0"/>
              <a:t> Requirements After the Proposed Changes</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pic>
        <p:nvPicPr>
          <p:cNvPr id="3074" name="Picture 2" descr="C:\Users\mf901919\Downloads\dBr_curves_aft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0634" y="1963084"/>
            <a:ext cx="6125566" cy="440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01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proposed change to Draft </a:t>
            </a:r>
            <a:r>
              <a:rPr lang="en-US" dirty="0" smtClean="0"/>
              <a:t>P802.11REVmd_D2.4</a:t>
            </a:r>
          </a:p>
          <a:p>
            <a:pPr lvl="1"/>
            <a:r>
              <a:rPr lang="en-US" dirty="0" smtClean="0"/>
              <a:t>21.3.17.4.2 </a:t>
            </a:r>
            <a:r>
              <a:rPr lang="en-US" dirty="0"/>
              <a:t>Transmit center frequency </a:t>
            </a:r>
            <a:r>
              <a:rPr lang="en-US" dirty="0" smtClean="0"/>
              <a:t>leakage</a:t>
            </a:r>
          </a:p>
          <a:p>
            <a:pPr lvl="1"/>
            <a:r>
              <a:rPr lang="en-US" dirty="0"/>
              <a:t>19.3.18.7.2  Transmit center frequency </a:t>
            </a:r>
            <a:r>
              <a:rPr lang="en-US" dirty="0" smtClean="0"/>
              <a:t>leakage</a:t>
            </a:r>
          </a:p>
          <a:p>
            <a:pPr lvl="1"/>
            <a:r>
              <a:rPr lang="en-US" dirty="0"/>
              <a:t>17.3.9.7.2 Transmitter center frequency leakage</a:t>
            </a:r>
          </a:p>
          <a:p>
            <a:pPr lvl="1"/>
            <a:r>
              <a:rPr lang="en-US" dirty="0" smtClean="0"/>
              <a:t>as </a:t>
            </a:r>
            <a:r>
              <a:rPr lang="en-US" dirty="0"/>
              <a:t>described in </a:t>
            </a:r>
            <a:r>
              <a:rPr lang="en-US" dirty="0" smtClean="0"/>
              <a:t>11-19-1561-04-000m-VHT-LO-Leakage-Requirement</a:t>
            </a:r>
            <a:r>
              <a:rPr lang="en-US" dirty="0"/>
              <a:t>?</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Draft P802.11REVmd_D2.4</a:t>
            </a:r>
          </a:p>
          <a:p>
            <a:r>
              <a:rPr lang="en-US" dirty="0"/>
              <a:t>[2] Draft P802.11ax_D4.3</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802262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smtClean="0"/>
              <a:t>VHT LO Leakage limits are unrealistic when accounting for reduced TX power situations</a:t>
            </a:r>
          </a:p>
          <a:p>
            <a:r>
              <a:rPr lang="en-US" dirty="0" smtClean="0"/>
              <a:t>Other proposed amendments account for reduced total TX power in a manner that is realistic</a:t>
            </a:r>
          </a:p>
          <a:p>
            <a:r>
              <a:rPr lang="en-US" dirty="0" smtClean="0"/>
              <a:t>This document proposes a relaxation of the VHT LO Leakage limits under certain conditions</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VHT LO Leakage Specification</a:t>
            </a:r>
            <a:endParaRPr lang="en-US" dirty="0"/>
          </a:p>
        </p:txBody>
      </p:sp>
      <p:sp>
        <p:nvSpPr>
          <p:cNvPr id="3" name="Content Placeholder 2"/>
          <p:cNvSpPr>
            <a:spLocks noGrp="1"/>
          </p:cNvSpPr>
          <p:nvPr>
            <p:ph idx="1"/>
          </p:nvPr>
        </p:nvSpPr>
        <p:spPr/>
        <p:txBody>
          <a:bodyPr/>
          <a:lstStyle/>
          <a:p>
            <a:r>
              <a:rPr lang="en-US" smtClean="0"/>
              <a:t>REVmd_D2.4 -- 21.3.17.4.2 Transmit center frequency leakage</a:t>
            </a:r>
          </a:p>
          <a:p>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438400"/>
            <a:ext cx="8277225" cy="360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4502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VHT </a:t>
            </a:r>
            <a:r>
              <a:rPr lang="en-US" dirty="0" err="1"/>
              <a:t>dBr</a:t>
            </a:r>
            <a:r>
              <a:rPr lang="en-US" dirty="0"/>
              <a:t> Calculation</a:t>
            </a:r>
            <a:endParaRPr lang="en-US" dirty="0"/>
          </a:p>
        </p:txBody>
      </p:sp>
      <p:sp>
        <p:nvSpPr>
          <p:cNvPr id="3" name="Content Placeholder 2"/>
          <p:cNvSpPr>
            <a:spLocks noGrp="1"/>
          </p:cNvSpPr>
          <p:nvPr>
            <p:ph idx="1"/>
          </p:nvPr>
        </p:nvSpPr>
        <p:spPr>
          <a:xfrm>
            <a:off x="685800" y="3886200"/>
            <a:ext cx="7772400" cy="2209800"/>
          </a:xfrm>
        </p:spPr>
        <p:txBody>
          <a:bodyPr/>
          <a:lstStyle/>
          <a:p>
            <a:r>
              <a:rPr lang="en-US" dirty="0"/>
              <a:t>VHT </a:t>
            </a:r>
            <a:r>
              <a:rPr lang="en-US" dirty="0" err="1"/>
              <a:t>dBr</a:t>
            </a:r>
            <a:endParaRPr lang="en-US" dirty="0"/>
          </a:p>
          <a:p>
            <a:pPr lvl="1"/>
            <a:r>
              <a:rPr lang="en-US" dirty="0"/>
              <a:t>When RF LO is at the center of the PPDU BW</a:t>
            </a:r>
          </a:p>
          <a:p>
            <a:endParaRPr lang="en-US" dirty="0"/>
          </a:p>
          <a:p>
            <a:r>
              <a:rPr lang="en-US" dirty="0"/>
              <a:t>Constant </a:t>
            </a:r>
            <a:r>
              <a:rPr lang="en-US" dirty="0" err="1"/>
              <a:t>dBr</a:t>
            </a:r>
            <a:r>
              <a:rPr lang="en-US" dirty="0"/>
              <a:t> requirement across all TX power</a:t>
            </a:r>
          </a:p>
          <a:p>
            <a:pPr lvl="1"/>
            <a:r>
              <a:rPr lang="en-US" dirty="0"/>
              <a:t>When RF LO is at the center of the PPDU BW</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77933833"/>
              </p:ext>
            </p:extLst>
          </p:nvPr>
        </p:nvGraphicFramePr>
        <p:xfrm>
          <a:off x="1447800" y="2316480"/>
          <a:ext cx="5791200" cy="1112520"/>
        </p:xfrm>
        <a:graphic>
          <a:graphicData uri="http://schemas.openxmlformats.org/drawingml/2006/table">
            <a:tbl>
              <a:tblPr firstRow="1" bandRow="1">
                <a:tableStyleId>{5C22544A-7EE6-4342-B048-85BDC9FD1C3A}</a:tableStyleId>
              </a:tblPr>
              <a:tblGrid>
                <a:gridCol w="1295400"/>
                <a:gridCol w="1021080"/>
                <a:gridCol w="1158240"/>
                <a:gridCol w="1158240"/>
                <a:gridCol w="1158240"/>
              </a:tblGrid>
              <a:tr h="370840">
                <a:tc>
                  <a:txBody>
                    <a:bodyPr/>
                    <a:lstStyle/>
                    <a:p>
                      <a:pPr algn="r"/>
                      <a:r>
                        <a:rPr lang="en-US" dirty="0" smtClean="0"/>
                        <a:t>BW</a:t>
                      </a:r>
                      <a:endParaRPr lang="en-US" dirty="0"/>
                    </a:p>
                  </a:txBody>
                  <a:tcPr/>
                </a:tc>
                <a:tc>
                  <a:txBody>
                    <a:bodyPr/>
                    <a:lstStyle/>
                    <a:p>
                      <a:pPr algn="ctr"/>
                      <a:r>
                        <a:rPr lang="en-US" dirty="0" smtClean="0"/>
                        <a:t>20</a:t>
                      </a:r>
                      <a:endParaRPr lang="en-US" dirty="0"/>
                    </a:p>
                  </a:txBody>
                  <a:tcPr/>
                </a:tc>
                <a:tc>
                  <a:txBody>
                    <a:bodyPr/>
                    <a:lstStyle/>
                    <a:p>
                      <a:pPr algn="ctr"/>
                      <a:r>
                        <a:rPr lang="en-US" dirty="0" smtClean="0"/>
                        <a:t>40</a:t>
                      </a:r>
                      <a:endParaRPr lang="en-US" dirty="0"/>
                    </a:p>
                  </a:txBody>
                  <a:tcPr/>
                </a:tc>
                <a:tc>
                  <a:txBody>
                    <a:bodyPr/>
                    <a:lstStyle/>
                    <a:p>
                      <a:pPr algn="ctr"/>
                      <a:r>
                        <a:rPr lang="en-US" dirty="0" smtClean="0"/>
                        <a:t>80</a:t>
                      </a:r>
                      <a:endParaRPr lang="en-US" dirty="0"/>
                    </a:p>
                  </a:txBody>
                  <a:tcPr/>
                </a:tc>
                <a:tc>
                  <a:txBody>
                    <a:bodyPr/>
                    <a:lstStyle/>
                    <a:p>
                      <a:pPr algn="ctr"/>
                      <a:r>
                        <a:rPr lang="en-US" dirty="0" smtClean="0"/>
                        <a:t>160</a:t>
                      </a:r>
                      <a:endParaRPr lang="en-US" dirty="0"/>
                    </a:p>
                  </a:txBody>
                  <a:tcPr/>
                </a:tc>
              </a:tr>
              <a:tr h="370840">
                <a:tc>
                  <a:txBody>
                    <a:bodyPr/>
                    <a:lstStyle/>
                    <a:p>
                      <a:pPr algn="r"/>
                      <a:r>
                        <a:rPr lang="en-US" dirty="0" smtClean="0"/>
                        <a:t>N</a:t>
                      </a:r>
                      <a:r>
                        <a:rPr lang="en-US" baseline="-25000" dirty="0" smtClean="0"/>
                        <a:t>ST</a:t>
                      </a:r>
                      <a:endParaRPr lang="en-US" baseline="-25000" dirty="0"/>
                    </a:p>
                  </a:txBody>
                  <a:tcPr/>
                </a:tc>
                <a:tc>
                  <a:txBody>
                    <a:bodyPr/>
                    <a:lstStyle/>
                    <a:p>
                      <a:pPr algn="ctr"/>
                      <a:r>
                        <a:rPr lang="en-US" dirty="0" smtClean="0"/>
                        <a:t>56</a:t>
                      </a:r>
                      <a:endParaRPr lang="en-US" dirty="0"/>
                    </a:p>
                  </a:txBody>
                  <a:tcPr/>
                </a:tc>
                <a:tc>
                  <a:txBody>
                    <a:bodyPr/>
                    <a:lstStyle/>
                    <a:p>
                      <a:pPr algn="ctr"/>
                      <a:r>
                        <a:rPr lang="en-US" dirty="0" smtClean="0"/>
                        <a:t>114</a:t>
                      </a:r>
                      <a:endParaRPr lang="en-US" dirty="0"/>
                    </a:p>
                  </a:txBody>
                  <a:tcPr/>
                </a:tc>
                <a:tc>
                  <a:txBody>
                    <a:bodyPr/>
                    <a:lstStyle/>
                    <a:p>
                      <a:pPr algn="ctr"/>
                      <a:r>
                        <a:rPr lang="en-US" dirty="0" smtClean="0"/>
                        <a:t>242</a:t>
                      </a:r>
                      <a:endParaRPr lang="en-US" dirty="0"/>
                    </a:p>
                  </a:txBody>
                  <a:tcPr/>
                </a:tc>
                <a:tc>
                  <a:txBody>
                    <a:bodyPr/>
                    <a:lstStyle/>
                    <a:p>
                      <a:pPr algn="ctr"/>
                      <a:r>
                        <a:rPr lang="en-US" dirty="0" smtClean="0"/>
                        <a:t>484</a:t>
                      </a:r>
                      <a:endParaRPr lang="en-US" dirty="0"/>
                    </a:p>
                  </a:txBody>
                  <a:tcPr/>
                </a:tc>
              </a:tr>
              <a:tr h="370840">
                <a:tc>
                  <a:txBody>
                    <a:bodyPr/>
                    <a:lstStyle/>
                    <a:p>
                      <a:pPr algn="r"/>
                      <a:r>
                        <a:rPr lang="en-US" sz="1400" dirty="0" smtClean="0"/>
                        <a:t>-10log10(N</a:t>
                      </a:r>
                      <a:r>
                        <a:rPr lang="en-US" sz="1400" baseline="-25000" dirty="0" smtClean="0"/>
                        <a:t>ST</a:t>
                      </a:r>
                      <a:r>
                        <a:rPr lang="en-US" sz="1400" dirty="0" smtClean="0"/>
                        <a:t>)</a:t>
                      </a:r>
                      <a:endParaRPr lang="en-US" sz="1400" dirty="0"/>
                    </a:p>
                  </a:txBody>
                  <a:tcPr/>
                </a:tc>
                <a:tc>
                  <a:txBody>
                    <a:bodyPr/>
                    <a:lstStyle/>
                    <a:p>
                      <a:pPr algn="ctr"/>
                      <a:r>
                        <a:rPr lang="en-US" dirty="0" smtClean="0"/>
                        <a:t>-17.48</a:t>
                      </a:r>
                      <a:endParaRPr lang="en-US" dirty="0"/>
                    </a:p>
                  </a:txBody>
                  <a:tcPr/>
                </a:tc>
                <a:tc>
                  <a:txBody>
                    <a:bodyPr/>
                    <a:lstStyle/>
                    <a:p>
                      <a:pPr algn="ctr"/>
                      <a:r>
                        <a:rPr lang="en-US" dirty="0" smtClean="0"/>
                        <a:t>-20.57</a:t>
                      </a:r>
                      <a:endParaRPr lang="en-US" dirty="0"/>
                    </a:p>
                  </a:txBody>
                  <a:tcPr/>
                </a:tc>
                <a:tc>
                  <a:txBody>
                    <a:bodyPr/>
                    <a:lstStyle/>
                    <a:p>
                      <a:pPr algn="ctr"/>
                      <a:r>
                        <a:rPr lang="en-US" dirty="0" smtClean="0"/>
                        <a:t>-23.84</a:t>
                      </a:r>
                      <a:endParaRPr lang="en-US" dirty="0"/>
                    </a:p>
                  </a:txBody>
                  <a:tcPr/>
                </a:tc>
                <a:tc>
                  <a:txBody>
                    <a:bodyPr/>
                    <a:lstStyle/>
                    <a:p>
                      <a:pPr algn="ctr"/>
                      <a:r>
                        <a:rPr lang="en-US" dirty="0" smtClean="0"/>
                        <a:t>-26.85</a:t>
                      </a:r>
                      <a:endParaRPr lang="en-US" dirty="0"/>
                    </a:p>
                  </a:txBody>
                  <a:tcPr/>
                </a:tc>
              </a:tr>
            </a:tbl>
          </a:graphicData>
        </a:graphic>
      </p:graphicFrame>
    </p:spTree>
    <p:extLst>
      <p:ext uri="{BB962C8B-B14F-4D97-AF65-F5344CB8AC3E}">
        <p14:creationId xmlns:p14="http://schemas.microsoft.com/office/powerpoint/2010/main" val="2876788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Draft 2.4 LO Leakage Specification</a:t>
            </a:r>
          </a:p>
        </p:txBody>
      </p:sp>
      <p:sp>
        <p:nvSpPr>
          <p:cNvPr id="3" name="Content Placeholder 2"/>
          <p:cNvSpPr>
            <a:spLocks noGrp="1"/>
          </p:cNvSpPr>
          <p:nvPr>
            <p:ph idx="1"/>
          </p:nvPr>
        </p:nvSpPr>
        <p:spPr/>
        <p:txBody>
          <a:bodyPr/>
          <a:lstStyle/>
          <a:p>
            <a:r>
              <a:rPr lang="en-US" dirty="0"/>
              <a:t>27.3.18.4.2 Transmit center frequency leakage</a:t>
            </a:r>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652712"/>
            <a:ext cx="7889098" cy="1919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0713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Effective </a:t>
            </a:r>
            <a:r>
              <a:rPr lang="en-US" dirty="0" err="1"/>
              <a:t>dBr</a:t>
            </a:r>
            <a:r>
              <a:rPr lang="en-US" dirty="0"/>
              <a:t> Requirement</a:t>
            </a:r>
          </a:p>
        </p:txBody>
      </p:sp>
      <p:sp>
        <p:nvSpPr>
          <p:cNvPr id="3" name="Content Placeholder 2"/>
          <p:cNvSpPr>
            <a:spLocks noGrp="1"/>
          </p:cNvSpPr>
          <p:nvPr>
            <p:ph idx="1"/>
          </p:nvPr>
        </p:nvSpPr>
        <p:spPr/>
        <p:txBody>
          <a:bodyPr/>
          <a:lstStyle/>
          <a:p>
            <a:r>
              <a:rPr lang="en-US" dirty="0"/>
              <a:t>Leakage power = max(P – 32, -20)</a:t>
            </a:r>
          </a:p>
          <a:p>
            <a:r>
              <a:rPr lang="en-US" dirty="0" err="1" smtClean="0"/>
              <a:t>dBr</a:t>
            </a:r>
            <a:r>
              <a:rPr lang="en-US" dirty="0" smtClean="0"/>
              <a:t> </a:t>
            </a:r>
            <a:r>
              <a:rPr lang="en-US" dirty="0"/>
              <a:t>= </a:t>
            </a:r>
            <a:r>
              <a:rPr lang="en-US" dirty="0" smtClean="0"/>
              <a:t>max(P </a:t>
            </a:r>
            <a:r>
              <a:rPr lang="en-US" dirty="0"/>
              <a:t>– 32, -20</a:t>
            </a:r>
            <a:r>
              <a:rPr lang="en-US" dirty="0" smtClean="0"/>
              <a:t>) - P</a:t>
            </a:r>
            <a:endParaRPr lang="en-US" dirty="0"/>
          </a:p>
          <a:p>
            <a:pPr lvl="1"/>
            <a:r>
              <a:rPr lang="en-US" dirty="0"/>
              <a:t>P &gt; 12, </a:t>
            </a:r>
            <a:r>
              <a:rPr lang="en-US" dirty="0" err="1" smtClean="0"/>
              <a:t>dBr</a:t>
            </a:r>
            <a:r>
              <a:rPr lang="en-US" dirty="0" smtClean="0"/>
              <a:t> </a:t>
            </a:r>
            <a:r>
              <a:rPr lang="en-US" dirty="0"/>
              <a:t>= </a:t>
            </a:r>
            <a:r>
              <a:rPr lang="en-US" dirty="0" smtClean="0"/>
              <a:t>P – 32 – P = -32</a:t>
            </a:r>
            <a:endParaRPr lang="en-US" dirty="0"/>
          </a:p>
          <a:p>
            <a:pPr lvl="1"/>
            <a:r>
              <a:rPr lang="en-US" dirty="0"/>
              <a:t>P &lt; 12, </a:t>
            </a:r>
            <a:r>
              <a:rPr lang="en-US" dirty="0" err="1" smtClean="0"/>
              <a:t>dBr</a:t>
            </a:r>
            <a:r>
              <a:rPr lang="en-US" dirty="0" smtClean="0"/>
              <a:t> </a:t>
            </a:r>
            <a:r>
              <a:rPr lang="en-US" dirty="0"/>
              <a:t>= </a:t>
            </a:r>
            <a:r>
              <a:rPr lang="en-US" dirty="0" smtClean="0"/>
              <a:t>-20 - P</a:t>
            </a:r>
            <a:endParaRPr lang="en-US" dirty="0"/>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37659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a:t>
            </a:r>
            <a:r>
              <a:rPr lang="en-US" dirty="0" smtClean="0"/>
              <a:t>Current </a:t>
            </a:r>
            <a:r>
              <a:rPr lang="en-US" dirty="0" err="1" smtClean="0"/>
              <a:t>dBr</a:t>
            </a:r>
            <a:r>
              <a:rPr lang="en-US" dirty="0" smtClean="0"/>
              <a:t> </a:t>
            </a:r>
            <a:r>
              <a:rPr lang="en-US" dirty="0"/>
              <a:t>Requirements</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pic>
        <p:nvPicPr>
          <p:cNvPr id="2051" name="Picture 3" descr="C:\Users\mf901919\Downloads\dBr_curves_Befo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782358"/>
            <a:ext cx="6477000" cy="4498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2163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Changes</a:t>
            </a:r>
            <a:endParaRPr lang="en-US" dirty="0"/>
          </a:p>
        </p:txBody>
      </p:sp>
      <p:sp>
        <p:nvSpPr>
          <p:cNvPr id="3" name="Content Placeholder 2"/>
          <p:cNvSpPr>
            <a:spLocks noGrp="1"/>
          </p:cNvSpPr>
          <p:nvPr>
            <p:ph idx="1"/>
          </p:nvPr>
        </p:nvSpPr>
        <p:spPr/>
        <p:txBody>
          <a:bodyPr/>
          <a:lstStyle/>
          <a:p>
            <a:r>
              <a:rPr lang="en-US" sz="1800" dirty="0"/>
              <a:t>REVmd_D2.4 -- 21.3.17.4.2 Transmit center frequency leakage </a:t>
            </a:r>
          </a:p>
          <a:p>
            <a:pPr marL="0" indent="0">
              <a:buNone/>
            </a:pPr>
            <a:r>
              <a:rPr lang="en-US" sz="1400" b="0" dirty="0"/>
              <a:t>TX LO leakage shall meet the following requirements for all formats and bandwidths except 80+80 MHz where the RF LO falls outside both frequency segments:</a:t>
            </a:r>
          </a:p>
          <a:p>
            <a:pPr marL="0" indent="0">
              <a:buNone/>
            </a:pPr>
            <a:endParaRPr lang="en-US" sz="1400" b="0" strike="sngStrike" dirty="0"/>
          </a:p>
          <a:p>
            <a:pPr marL="0" indent="0">
              <a:buNone/>
            </a:pPr>
            <a:r>
              <a:rPr lang="en-US" sz="1400" b="0" dirty="0"/>
              <a:t>— When the RF LO is in the center of the transmitted PPDU BW, the power measured at the center of transmission BW using resolution BW 312.5 kHz shall not exceed the </a:t>
            </a:r>
            <a:r>
              <a:rPr lang="en-US" sz="1400" b="0" u="sng" dirty="0" smtClean="0"/>
              <a:t>maximum of the </a:t>
            </a:r>
            <a:r>
              <a:rPr lang="en-US" sz="1400" b="0" dirty="0" smtClean="0"/>
              <a:t>average </a:t>
            </a:r>
            <a:r>
              <a:rPr lang="en-US" sz="1400" b="0" dirty="0"/>
              <a:t>power per-subcarrier of the transmitted </a:t>
            </a:r>
            <a:r>
              <a:rPr lang="en-US" sz="1400" b="0" dirty="0" smtClean="0"/>
              <a:t>PPDU</a:t>
            </a:r>
            <a:r>
              <a:rPr lang="en-US" sz="1400" b="0" u="sng" dirty="0" smtClean="0"/>
              <a:t> and -20 </a:t>
            </a:r>
            <a:r>
              <a:rPr lang="en-US" sz="1400" b="0" u="sng" dirty="0" err="1" smtClean="0"/>
              <a:t>dBm</a:t>
            </a:r>
            <a:r>
              <a:rPr lang="en-US" sz="1400" b="0" dirty="0" smtClean="0"/>
              <a:t>, </a:t>
            </a:r>
            <a:r>
              <a:rPr lang="en-US" sz="1400" b="0" dirty="0"/>
              <a:t>or equivalently, </a:t>
            </a:r>
            <a:r>
              <a:rPr lang="en-US" sz="1400" b="0" u="sng" dirty="0" smtClean="0"/>
              <a:t>max</a:t>
            </a:r>
            <a:r>
              <a:rPr lang="en-US" sz="1400" b="0" dirty="0" smtClean="0"/>
              <a:t>(P-10log10(</a:t>
            </a:r>
            <a:r>
              <a:rPr lang="en-US" sz="1400" b="0" i="1" dirty="0" smtClean="0"/>
              <a:t>N</a:t>
            </a:r>
            <a:r>
              <a:rPr lang="en-US" sz="1400" b="0" i="1" baseline="-25000" dirty="0" smtClean="0"/>
              <a:t>ST</a:t>
            </a:r>
            <a:r>
              <a:rPr lang="en-US" sz="1400" b="0" dirty="0" smtClean="0"/>
              <a:t>)</a:t>
            </a:r>
            <a:r>
              <a:rPr lang="en-US" sz="1400" b="0" u="sng" dirty="0" smtClean="0"/>
              <a:t>, -20</a:t>
            </a:r>
            <a:r>
              <a:rPr lang="en-US" sz="1400" b="0" dirty="0" smtClean="0"/>
              <a:t> </a:t>
            </a:r>
            <a:r>
              <a:rPr lang="en-US" sz="1400" b="0" dirty="0"/>
              <a:t>), where </a:t>
            </a:r>
            <a:r>
              <a:rPr lang="en-US" sz="1400" b="0" i="1" dirty="0"/>
              <a:t>P </a:t>
            </a:r>
            <a:r>
              <a:rPr lang="en-US" sz="1400" b="0" dirty="0"/>
              <a:t>is the transmit power per antenna in </a:t>
            </a:r>
            <a:r>
              <a:rPr lang="en-US" sz="1400" b="0" dirty="0" err="1"/>
              <a:t>dBm</a:t>
            </a:r>
            <a:r>
              <a:rPr lang="en-US" sz="1400" b="0" dirty="0"/>
              <a:t>, and </a:t>
            </a:r>
            <a:r>
              <a:rPr lang="en-US" sz="1400" b="0" i="1" dirty="0"/>
              <a:t>N</a:t>
            </a:r>
            <a:r>
              <a:rPr lang="en-US" sz="1400" b="0" i="1" baseline="-25000" dirty="0"/>
              <a:t>ST</a:t>
            </a:r>
            <a:r>
              <a:rPr lang="en-US" sz="1400" b="0" i="1" dirty="0"/>
              <a:t> </a:t>
            </a:r>
            <a:r>
              <a:rPr lang="en-US" sz="1400" b="0" dirty="0"/>
              <a:t>is defined in Table 21-5 (Timing-related constants).</a:t>
            </a:r>
          </a:p>
          <a:p>
            <a:pPr marL="0" indent="0">
              <a:buNone/>
            </a:pPr>
            <a:endParaRPr lang="en-US" sz="1400" b="0" strike="sngStrike" dirty="0"/>
          </a:p>
          <a:p>
            <a:pPr marL="0" indent="0">
              <a:buNone/>
            </a:pPr>
            <a:r>
              <a:rPr lang="en-US" sz="1400" b="0" dirty="0"/>
              <a:t>— When the RF LO is not at the center of the transmitted PPDU BW, </a:t>
            </a:r>
            <a:r>
              <a:rPr lang="en-US" sz="1400" b="0" dirty="0" smtClean="0"/>
              <a:t>the </a:t>
            </a:r>
            <a:r>
              <a:rPr lang="en-US" sz="1400" b="0" dirty="0"/>
              <a:t>power measured at the location of the RF LO using resolution BW 312.5 kHz shall not exceed the maximum </a:t>
            </a:r>
            <a:r>
              <a:rPr lang="en-US" sz="1400" b="0" dirty="0" smtClean="0"/>
              <a:t>of -32 </a:t>
            </a:r>
            <a:r>
              <a:rPr lang="en-US" sz="1400" b="0" dirty="0"/>
              <a:t>dB relative to the total transmit power and –20 </a:t>
            </a:r>
            <a:r>
              <a:rPr lang="en-US" sz="1400" b="0" dirty="0" err="1"/>
              <a:t>dBm</a:t>
            </a:r>
            <a:r>
              <a:rPr lang="en-US" sz="1400" b="0" dirty="0"/>
              <a:t>, or equivalently </a:t>
            </a:r>
            <a:r>
              <a:rPr lang="en-US" sz="1400" b="0" dirty="0" smtClean="0"/>
              <a:t>max(P – 32, -</a:t>
            </a:r>
            <a:r>
              <a:rPr lang="en-US" sz="1400" b="0" dirty="0"/>
              <a:t>20) , where </a:t>
            </a:r>
            <a:r>
              <a:rPr lang="en-US" sz="1400" b="0" i="1" dirty="0"/>
              <a:t>P </a:t>
            </a:r>
            <a:r>
              <a:rPr lang="en-US" sz="1400" b="0" dirty="0"/>
              <a:t>is the transmit power per antenna in </a:t>
            </a:r>
            <a:r>
              <a:rPr lang="en-US" sz="1400" b="0" dirty="0" err="1"/>
              <a:t>dBm</a:t>
            </a:r>
            <a:r>
              <a:rPr lang="en-US" sz="1400" b="0" dirty="0"/>
              <a:t>, and </a:t>
            </a:r>
            <a:r>
              <a:rPr lang="en-US" sz="1400" b="0" i="1" dirty="0"/>
              <a:t>N</a:t>
            </a:r>
            <a:r>
              <a:rPr lang="en-US" sz="1400" b="0" i="1" baseline="-25000" dirty="0"/>
              <a:t>ST</a:t>
            </a:r>
            <a:r>
              <a:rPr lang="en-US" sz="1400" b="0" i="1" dirty="0"/>
              <a:t> </a:t>
            </a:r>
            <a:r>
              <a:rPr lang="en-US" sz="1400" b="0" dirty="0"/>
              <a:t>is defined in Table 21-5 (Timing-related constants).</a:t>
            </a:r>
          </a:p>
          <a:p>
            <a:pPr marL="0" indent="0">
              <a:buNone/>
            </a:pPr>
            <a:endParaRPr lang="en-US" sz="1400" b="0" dirty="0"/>
          </a:p>
          <a:p>
            <a:pPr marL="0" indent="0">
              <a:buNone/>
            </a:pPr>
            <a:r>
              <a:rPr lang="en-US" sz="1400" b="0" dirty="0"/>
              <a:t>For an 80+80 MHz transmission where the RF LO falls outside both frequency segments, the RF LO shall follow the spectral mask requirements as defined in 21.3.17.1 (Transmit spectrum mask).</a:t>
            </a:r>
          </a:p>
          <a:p>
            <a:pPr marL="0" indent="0">
              <a:buNone/>
            </a:pPr>
            <a:endParaRPr lang="en-US" sz="1400" b="0" dirty="0"/>
          </a:p>
          <a:p>
            <a:pPr marL="0" indent="0">
              <a:buNone/>
            </a:pPr>
            <a:r>
              <a:rPr lang="en-US" sz="1400" b="0" dirty="0"/>
              <a:t>The transmit center frequency leakage is specified per antenna.</a:t>
            </a:r>
            <a:endParaRPr lang="en-US" sz="2000" b="0" dirty="0"/>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92227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 Issue for HT Specification</a:t>
            </a:r>
            <a:endParaRPr lang="en-US" dirty="0"/>
          </a:p>
        </p:txBody>
      </p:sp>
      <p:sp>
        <p:nvSpPr>
          <p:cNvPr id="3" name="Content Placeholder 2"/>
          <p:cNvSpPr>
            <a:spLocks noGrp="1"/>
          </p:cNvSpPr>
          <p:nvPr>
            <p:ph idx="1"/>
          </p:nvPr>
        </p:nvSpPr>
        <p:spPr/>
        <p:txBody>
          <a:bodyPr/>
          <a:lstStyle/>
          <a:p>
            <a:r>
              <a:rPr lang="en-US" sz="1400" dirty="0" smtClean="0"/>
              <a:t>PROPOSED CHANGE:</a:t>
            </a:r>
          </a:p>
          <a:p>
            <a:endParaRPr lang="en-US" sz="1400" dirty="0"/>
          </a:p>
          <a:p>
            <a:r>
              <a:rPr lang="en-US" sz="1400" dirty="0" smtClean="0"/>
              <a:t>19.3.18.7.2 </a:t>
            </a:r>
            <a:r>
              <a:rPr lang="en-US" sz="1400" dirty="0"/>
              <a:t>Transmit center frequency leakage</a:t>
            </a:r>
          </a:p>
          <a:p>
            <a:r>
              <a:rPr lang="en-US" sz="1400" b="0" dirty="0"/>
              <a:t>For VHT STAs the requirements on transmitter center frequency leakage are defined in </a:t>
            </a:r>
            <a:r>
              <a:rPr lang="en-US" sz="1400" b="0" dirty="0" smtClean="0"/>
              <a:t>21.3.17.4.2 (Transmit </a:t>
            </a:r>
            <a:r>
              <a:rPr lang="en-US" sz="1400" b="0" dirty="0"/>
              <a:t>center frequency leakage); otherwise, the requirements are defined in this </a:t>
            </a:r>
            <a:r>
              <a:rPr lang="en-US" sz="1400" b="0" dirty="0" err="1"/>
              <a:t>subclause</a:t>
            </a:r>
            <a:r>
              <a:rPr lang="en-US" sz="1400" b="0" dirty="0" smtClean="0"/>
              <a:t>.</a:t>
            </a:r>
          </a:p>
          <a:p>
            <a:endParaRPr lang="en-US" sz="1400" b="0" dirty="0"/>
          </a:p>
          <a:p>
            <a:r>
              <a:rPr lang="en-US" sz="1400" b="0" dirty="0"/>
              <a:t>The transmitter center frequency leakage shall follow 17.3.9.7.2 (Transmitter center frequency leakage) </a:t>
            </a:r>
            <a:r>
              <a:rPr lang="en-US" sz="1400" b="0" dirty="0" smtClean="0"/>
              <a:t>for all </a:t>
            </a:r>
            <a:r>
              <a:rPr lang="en-US" sz="1400" b="0" dirty="0"/>
              <a:t>transmissions in a 20 MHz channel width. For transmissions in a 40 MHz channel width, the </a:t>
            </a:r>
            <a:r>
              <a:rPr lang="en-US" sz="1400" b="0" dirty="0" smtClean="0"/>
              <a:t>center frequency </a:t>
            </a:r>
            <a:r>
              <a:rPr lang="en-US" sz="1400" b="0" dirty="0"/>
              <a:t>leakage shall not exceed </a:t>
            </a:r>
            <a:r>
              <a:rPr lang="en-US" sz="1400" b="0" u="sng" dirty="0" smtClean="0"/>
              <a:t>max(P - 20, -20) </a:t>
            </a:r>
            <a:r>
              <a:rPr lang="en-US" sz="1400" b="0" u="sng" dirty="0" err="1" smtClean="0"/>
              <a:t>dBm</a:t>
            </a:r>
            <a:r>
              <a:rPr lang="en-US" sz="1400" b="0" strike="sngStrike" dirty="0" smtClean="0"/>
              <a:t>–20 </a:t>
            </a:r>
            <a:r>
              <a:rPr lang="en-US" sz="1400" b="0" strike="sngStrike" dirty="0"/>
              <a:t>dB relative to overall transmitted power</a:t>
            </a:r>
            <a:r>
              <a:rPr lang="en-US" sz="1400" b="0" dirty="0"/>
              <a:t>, or, equivalently, 0 </a:t>
            </a:r>
            <a:r>
              <a:rPr lang="en-US" sz="1400" b="0" dirty="0" smtClean="0"/>
              <a:t>dB relative </a:t>
            </a:r>
            <a:r>
              <a:rPr lang="en-US" sz="1400" b="0" dirty="0"/>
              <a:t>to the average energy of the rest of the subcarriers. For upper or lower 20 MHz transmissions in a </a:t>
            </a:r>
            <a:r>
              <a:rPr lang="en-US" sz="1400" b="0" dirty="0" smtClean="0"/>
              <a:t>40 MHz </a:t>
            </a:r>
            <a:r>
              <a:rPr lang="en-US" sz="1400" b="0" dirty="0"/>
              <a:t>channel, the center frequency leakage (center of a 40 MHz channel) shall not </a:t>
            </a:r>
            <a:r>
              <a:rPr lang="en-US" sz="1400" b="0" dirty="0" smtClean="0"/>
              <a:t>exceed </a:t>
            </a:r>
            <a:r>
              <a:rPr lang="en-US" sz="1400" b="0" u="sng" dirty="0" smtClean="0"/>
              <a:t>max(P – 17, -20)</a:t>
            </a:r>
            <a:r>
              <a:rPr lang="en-US" sz="1400" b="0" strike="sngStrike" dirty="0" smtClean="0"/>
              <a:t>–</a:t>
            </a:r>
            <a:r>
              <a:rPr lang="en-US" sz="1400" b="0" strike="sngStrike" dirty="0"/>
              <a:t>17 dB relative </a:t>
            </a:r>
            <a:r>
              <a:rPr lang="en-US" sz="1400" b="0" strike="sngStrike" dirty="0" smtClean="0"/>
              <a:t>to overall </a:t>
            </a:r>
            <a:r>
              <a:rPr lang="en-US" sz="1400" b="0" strike="sngStrike" dirty="0"/>
              <a:t>transmitted power, or, equivalently, 0 dB relative to the average energy of the rest of the </a:t>
            </a:r>
            <a:r>
              <a:rPr lang="en-US" sz="1400" b="0" strike="sngStrike" dirty="0" smtClean="0"/>
              <a:t>subcarriers</a:t>
            </a:r>
            <a:r>
              <a:rPr lang="en-US" sz="1400" b="0" dirty="0" smtClean="0"/>
              <a:t>. The </a:t>
            </a:r>
            <a:r>
              <a:rPr lang="en-US" sz="1400" b="0" dirty="0"/>
              <a:t>transmit center frequency leakage is specified per antenna.</a:t>
            </a:r>
            <a:endParaRPr lang="en-US" sz="1400"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264843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306653</TotalTime>
  <Words>908</Words>
  <Application>Microsoft Office PowerPoint</Application>
  <PresentationFormat>On-screen Show (4:3)</PresentationFormat>
  <Paragraphs>129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VHT LO Leakage Requirement</vt:lpstr>
      <vt:lpstr>Abstract</vt:lpstr>
      <vt:lpstr>VHT LO Leakage Specification</vt:lpstr>
      <vt:lpstr>VHT dBr Calculation</vt:lpstr>
      <vt:lpstr>TGax Draft 2.4 LO Leakage Specification</vt:lpstr>
      <vt:lpstr>TGax Effective dBr Requirement</vt:lpstr>
      <vt:lpstr>Comparison of Current dBr Requirements</vt:lpstr>
      <vt:lpstr>Proposed Changes</vt:lpstr>
      <vt:lpstr>Similar Issue for HT Specification</vt:lpstr>
      <vt:lpstr>11a Subclause</vt:lpstr>
      <vt:lpstr>Comparison of dBr Requirements After the Proposed Changes</vt:lpstr>
      <vt:lpstr>Straw poll #1</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VHT LO Leakage Requirement</dc:title>
  <dc:creator>Matthew Fischer</dc:creator>
  <cp:keywords>September 2019</cp:keywords>
  <cp:lastModifiedBy>Matthew Fischer</cp:lastModifiedBy>
  <cp:revision>1028</cp:revision>
  <cp:lastPrinted>1998-02-10T13:28:06Z</cp:lastPrinted>
  <dcterms:created xsi:type="dcterms:W3CDTF">2007-05-21T21:00:37Z</dcterms:created>
  <dcterms:modified xsi:type="dcterms:W3CDTF">2019-09-19T05:44:36Z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