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318" r:id="rId3"/>
    <p:sldId id="430" r:id="rId4"/>
    <p:sldId id="426" r:id="rId5"/>
    <p:sldId id="431" r:id="rId6"/>
    <p:sldId id="432" r:id="rId7"/>
    <p:sldId id="433" r:id="rId8"/>
    <p:sldId id="434" r:id="rId9"/>
    <p:sldId id="435" r:id="rId10"/>
    <p:sldId id="326" r:id="rId11"/>
    <p:sldId id="348"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9567" autoAdjust="0"/>
  </p:normalViewPr>
  <p:slideViewPr>
    <p:cSldViewPr>
      <p:cViewPr>
        <p:scale>
          <a:sx n="100" d="100"/>
          <a:sy n="100" d="100"/>
        </p:scale>
        <p:origin x="-984" y="-348"/>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2019</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802.11-19/1561r0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2019</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a:t>VHT LO Leakage Requirement</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2019-09-11</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09617465"/>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Jun Zheng</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Jason Tseng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Ron</a:t>
                      </a:r>
                      <a:r>
                        <a:rPr lang="en-US" sz="1100" baseline="0" dirty="0" smtClean="0"/>
                        <a:t> </a:t>
                      </a:r>
                      <a:r>
                        <a:rPr lang="en-US" sz="1100" baseline="0" dirty="0" err="1" smtClean="0"/>
                        <a:t>Porat</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Vinko</a:t>
                      </a:r>
                      <a:r>
                        <a:rPr lang="en-US" sz="1100" dirty="0" smtClean="0"/>
                        <a:t> </a:t>
                      </a:r>
                      <a:r>
                        <a:rPr lang="en-US" sz="1100" dirty="0" err="1" smtClean="0"/>
                        <a:t>Erceg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change to Draft P802.11REVmd_D2.4 21.3.17.4.2 Transmit center frequency leakage as described in </a:t>
            </a:r>
            <a:r>
              <a:rPr lang="en-US" dirty="0" smtClean="0"/>
              <a:t>11-19-1561-00-000m-VHT-LO-Leakage-Requirement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Draft P802.11REVmd_D2.4</a:t>
            </a:r>
          </a:p>
          <a:p>
            <a:r>
              <a:rPr lang="en-US" dirty="0"/>
              <a:t>[2] Draft P802.11ax_D4.3</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VHT LO Leakage limits are unrealistic when accounting for reduced TX power situations</a:t>
            </a:r>
          </a:p>
          <a:p>
            <a:r>
              <a:rPr lang="en-US" dirty="0" smtClean="0"/>
              <a:t>Other proposed amendments account for reduced total TX power in a manner that is realistic</a:t>
            </a:r>
          </a:p>
          <a:p>
            <a:r>
              <a:rPr lang="en-US" dirty="0" smtClean="0"/>
              <a:t>This document proposes a relaxation of the VHT LO Leakage limits under certain conditions</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VHT LO Leakage Specification</a:t>
            </a:r>
            <a:endParaRPr lang="en-US" dirty="0"/>
          </a:p>
        </p:txBody>
      </p:sp>
      <p:sp>
        <p:nvSpPr>
          <p:cNvPr id="3" name="Content Placeholder 2"/>
          <p:cNvSpPr>
            <a:spLocks noGrp="1"/>
          </p:cNvSpPr>
          <p:nvPr>
            <p:ph idx="1"/>
          </p:nvPr>
        </p:nvSpPr>
        <p:spPr/>
        <p:txBody>
          <a:bodyPr/>
          <a:lstStyle/>
          <a:p>
            <a:r>
              <a:rPr lang="en-US" smtClean="0"/>
              <a:t>REVmd_D2.4 -- 21.3.17.4.2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438400"/>
            <a:ext cx="8277225" cy="360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450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VHT </a:t>
            </a:r>
            <a:r>
              <a:rPr lang="en-US" dirty="0" err="1"/>
              <a:t>dBr</a:t>
            </a:r>
            <a:r>
              <a:rPr lang="en-US" dirty="0"/>
              <a:t> Calculation</a:t>
            </a:r>
            <a:endParaRPr lang="en-US" dirty="0"/>
          </a:p>
        </p:txBody>
      </p:sp>
      <p:sp>
        <p:nvSpPr>
          <p:cNvPr id="3" name="Content Placeholder 2"/>
          <p:cNvSpPr>
            <a:spLocks noGrp="1"/>
          </p:cNvSpPr>
          <p:nvPr>
            <p:ph idx="1"/>
          </p:nvPr>
        </p:nvSpPr>
        <p:spPr>
          <a:xfrm>
            <a:off x="685800" y="3886200"/>
            <a:ext cx="7772400" cy="2209800"/>
          </a:xfrm>
        </p:spPr>
        <p:txBody>
          <a:bodyPr/>
          <a:lstStyle/>
          <a:p>
            <a:r>
              <a:rPr lang="en-US" dirty="0"/>
              <a:t>VHT </a:t>
            </a:r>
            <a:r>
              <a:rPr lang="en-US" dirty="0" err="1"/>
              <a:t>dBr</a:t>
            </a:r>
            <a:endParaRPr lang="en-US" dirty="0"/>
          </a:p>
          <a:p>
            <a:pPr lvl="1"/>
            <a:r>
              <a:rPr lang="en-US" dirty="0"/>
              <a:t>When RF LO is at the center of the PPDU BW</a:t>
            </a:r>
          </a:p>
          <a:p>
            <a:endParaRPr lang="en-US" dirty="0"/>
          </a:p>
          <a:p>
            <a:r>
              <a:rPr lang="en-US" dirty="0"/>
              <a:t>Constant </a:t>
            </a:r>
            <a:r>
              <a:rPr lang="en-US" dirty="0" err="1"/>
              <a:t>dBr</a:t>
            </a:r>
            <a:r>
              <a:rPr lang="en-US" dirty="0"/>
              <a:t> requirement across all TX power</a:t>
            </a:r>
          </a:p>
          <a:p>
            <a:pPr lvl="1"/>
            <a:r>
              <a:rPr lang="en-US" dirty="0"/>
              <a:t>When RF LO is at the center of the PPDU BW</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77933833"/>
              </p:ext>
            </p:extLst>
          </p:nvPr>
        </p:nvGraphicFramePr>
        <p:xfrm>
          <a:off x="1447800" y="2316480"/>
          <a:ext cx="5791200" cy="1112520"/>
        </p:xfrm>
        <a:graphic>
          <a:graphicData uri="http://schemas.openxmlformats.org/drawingml/2006/table">
            <a:tbl>
              <a:tblPr firstRow="1" bandRow="1">
                <a:tableStyleId>{5C22544A-7EE6-4342-B048-85BDC9FD1C3A}</a:tableStyleId>
              </a:tblPr>
              <a:tblGrid>
                <a:gridCol w="1295400"/>
                <a:gridCol w="1021080"/>
                <a:gridCol w="1158240"/>
                <a:gridCol w="1158240"/>
                <a:gridCol w="1158240"/>
              </a:tblGrid>
              <a:tr h="370840">
                <a:tc>
                  <a:txBody>
                    <a:bodyPr/>
                    <a:lstStyle/>
                    <a:p>
                      <a:pPr algn="r"/>
                      <a:r>
                        <a:rPr lang="en-US" dirty="0" smtClean="0"/>
                        <a:t>BW</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c>
                  <a:txBody>
                    <a:bodyPr/>
                    <a:lstStyle/>
                    <a:p>
                      <a:pPr algn="ctr"/>
                      <a:r>
                        <a:rPr lang="en-US" dirty="0" smtClean="0"/>
                        <a:t>80</a:t>
                      </a:r>
                      <a:endParaRPr lang="en-US" dirty="0"/>
                    </a:p>
                  </a:txBody>
                  <a:tcPr/>
                </a:tc>
                <a:tc>
                  <a:txBody>
                    <a:bodyPr/>
                    <a:lstStyle/>
                    <a:p>
                      <a:pPr algn="ctr"/>
                      <a:r>
                        <a:rPr lang="en-US" dirty="0" smtClean="0"/>
                        <a:t>160</a:t>
                      </a:r>
                      <a:endParaRPr lang="en-US" dirty="0"/>
                    </a:p>
                  </a:txBody>
                  <a:tcPr/>
                </a:tc>
              </a:tr>
              <a:tr h="370840">
                <a:tc>
                  <a:txBody>
                    <a:bodyPr/>
                    <a:lstStyle/>
                    <a:p>
                      <a:pPr algn="r"/>
                      <a:r>
                        <a:rPr lang="en-US" dirty="0" smtClean="0"/>
                        <a:t>N</a:t>
                      </a:r>
                      <a:r>
                        <a:rPr lang="en-US" baseline="-25000" dirty="0" smtClean="0"/>
                        <a:t>ST</a:t>
                      </a:r>
                      <a:endParaRPr lang="en-US" baseline="-25000" dirty="0"/>
                    </a:p>
                  </a:txBody>
                  <a:tcPr/>
                </a:tc>
                <a:tc>
                  <a:txBody>
                    <a:bodyPr/>
                    <a:lstStyle/>
                    <a:p>
                      <a:pPr algn="ctr"/>
                      <a:r>
                        <a:rPr lang="en-US" dirty="0" smtClean="0"/>
                        <a:t>56</a:t>
                      </a:r>
                      <a:endParaRPr lang="en-US" dirty="0"/>
                    </a:p>
                  </a:txBody>
                  <a:tcPr/>
                </a:tc>
                <a:tc>
                  <a:txBody>
                    <a:bodyPr/>
                    <a:lstStyle/>
                    <a:p>
                      <a:pPr algn="ctr"/>
                      <a:r>
                        <a:rPr lang="en-US" dirty="0" smtClean="0"/>
                        <a:t>114</a:t>
                      </a:r>
                      <a:endParaRPr lang="en-US" dirty="0"/>
                    </a:p>
                  </a:txBody>
                  <a:tcPr/>
                </a:tc>
                <a:tc>
                  <a:txBody>
                    <a:bodyPr/>
                    <a:lstStyle/>
                    <a:p>
                      <a:pPr algn="ctr"/>
                      <a:r>
                        <a:rPr lang="en-US" dirty="0" smtClean="0"/>
                        <a:t>242</a:t>
                      </a:r>
                      <a:endParaRPr lang="en-US" dirty="0"/>
                    </a:p>
                  </a:txBody>
                  <a:tcPr/>
                </a:tc>
                <a:tc>
                  <a:txBody>
                    <a:bodyPr/>
                    <a:lstStyle/>
                    <a:p>
                      <a:pPr algn="ctr"/>
                      <a:r>
                        <a:rPr lang="en-US" dirty="0" smtClean="0"/>
                        <a:t>484</a:t>
                      </a:r>
                      <a:endParaRPr lang="en-US" dirty="0"/>
                    </a:p>
                  </a:txBody>
                  <a:tcPr/>
                </a:tc>
              </a:tr>
              <a:tr h="370840">
                <a:tc>
                  <a:txBody>
                    <a:bodyPr/>
                    <a:lstStyle/>
                    <a:p>
                      <a:pPr algn="r"/>
                      <a:r>
                        <a:rPr lang="en-US" sz="1400" dirty="0" smtClean="0"/>
                        <a:t>-10log10(N</a:t>
                      </a:r>
                      <a:r>
                        <a:rPr lang="en-US" sz="1400" baseline="-25000" dirty="0" smtClean="0"/>
                        <a:t>ST</a:t>
                      </a:r>
                      <a:r>
                        <a:rPr lang="en-US" sz="1400" dirty="0" smtClean="0"/>
                        <a:t>)</a:t>
                      </a:r>
                      <a:endParaRPr lang="en-US" sz="1400" dirty="0"/>
                    </a:p>
                  </a:txBody>
                  <a:tcPr/>
                </a:tc>
                <a:tc>
                  <a:txBody>
                    <a:bodyPr/>
                    <a:lstStyle/>
                    <a:p>
                      <a:pPr algn="ctr"/>
                      <a:r>
                        <a:rPr lang="en-US" dirty="0" smtClean="0"/>
                        <a:t>-17.48</a:t>
                      </a:r>
                      <a:endParaRPr lang="en-US" dirty="0"/>
                    </a:p>
                  </a:txBody>
                  <a:tcPr/>
                </a:tc>
                <a:tc>
                  <a:txBody>
                    <a:bodyPr/>
                    <a:lstStyle/>
                    <a:p>
                      <a:pPr algn="ctr"/>
                      <a:r>
                        <a:rPr lang="en-US" dirty="0" smtClean="0"/>
                        <a:t>-20.57</a:t>
                      </a:r>
                      <a:endParaRPr lang="en-US" dirty="0"/>
                    </a:p>
                  </a:txBody>
                  <a:tcPr/>
                </a:tc>
                <a:tc>
                  <a:txBody>
                    <a:bodyPr/>
                    <a:lstStyle/>
                    <a:p>
                      <a:pPr algn="ctr"/>
                      <a:r>
                        <a:rPr lang="en-US" dirty="0" smtClean="0"/>
                        <a:t>-23.84</a:t>
                      </a:r>
                      <a:endParaRPr lang="en-US" dirty="0"/>
                    </a:p>
                  </a:txBody>
                  <a:tcPr/>
                </a:tc>
                <a:tc>
                  <a:txBody>
                    <a:bodyPr/>
                    <a:lstStyle/>
                    <a:p>
                      <a:pPr algn="ctr"/>
                      <a:r>
                        <a:rPr lang="en-US" dirty="0" smtClean="0"/>
                        <a:t>-26.85</a:t>
                      </a:r>
                      <a:endParaRPr lang="en-US" dirty="0"/>
                    </a:p>
                  </a:txBody>
                  <a:tcPr/>
                </a:tc>
              </a:tr>
            </a:tbl>
          </a:graphicData>
        </a:graphic>
      </p:graphicFrame>
    </p:spTree>
    <p:extLst>
      <p:ext uri="{BB962C8B-B14F-4D97-AF65-F5344CB8AC3E}">
        <p14:creationId xmlns:p14="http://schemas.microsoft.com/office/powerpoint/2010/main" val="287678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Draft 2.4 LO Leakage Specification</a:t>
            </a:r>
          </a:p>
        </p:txBody>
      </p:sp>
      <p:sp>
        <p:nvSpPr>
          <p:cNvPr id="3" name="Content Placeholder 2"/>
          <p:cNvSpPr>
            <a:spLocks noGrp="1"/>
          </p:cNvSpPr>
          <p:nvPr>
            <p:ph idx="1"/>
          </p:nvPr>
        </p:nvSpPr>
        <p:spPr/>
        <p:txBody>
          <a:bodyPr/>
          <a:lstStyle/>
          <a:p>
            <a:r>
              <a:rPr lang="en-US" dirty="0"/>
              <a:t>27.3.18.4.2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652712"/>
            <a:ext cx="7889098" cy="1919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0713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Effective </a:t>
            </a:r>
            <a:r>
              <a:rPr lang="en-US" dirty="0" err="1"/>
              <a:t>dBr</a:t>
            </a:r>
            <a:r>
              <a:rPr lang="en-US" dirty="0"/>
              <a:t> Requirement</a:t>
            </a:r>
          </a:p>
        </p:txBody>
      </p:sp>
      <p:sp>
        <p:nvSpPr>
          <p:cNvPr id="3" name="Content Placeholder 2"/>
          <p:cNvSpPr>
            <a:spLocks noGrp="1"/>
          </p:cNvSpPr>
          <p:nvPr>
            <p:ph idx="1"/>
          </p:nvPr>
        </p:nvSpPr>
        <p:spPr/>
        <p:txBody>
          <a:bodyPr/>
          <a:lstStyle/>
          <a:p>
            <a:r>
              <a:rPr lang="en-US" dirty="0"/>
              <a:t>Leakage power = max(P – 32, -20)</a:t>
            </a:r>
          </a:p>
          <a:p>
            <a:r>
              <a:rPr lang="en-US" dirty="0"/>
              <a:t>- </a:t>
            </a:r>
            <a:r>
              <a:rPr lang="en-US" dirty="0" err="1"/>
              <a:t>dBr</a:t>
            </a:r>
            <a:r>
              <a:rPr lang="en-US" dirty="0"/>
              <a:t> = P – max(P – 32, -20)</a:t>
            </a:r>
          </a:p>
          <a:p>
            <a:pPr lvl="1"/>
            <a:r>
              <a:rPr lang="en-US" dirty="0"/>
              <a:t>P &gt; 12, - </a:t>
            </a:r>
            <a:r>
              <a:rPr lang="en-US" dirty="0" err="1"/>
              <a:t>dBr</a:t>
            </a:r>
            <a:r>
              <a:rPr lang="en-US" dirty="0"/>
              <a:t> = P – P +32 = 32</a:t>
            </a:r>
          </a:p>
          <a:p>
            <a:pPr lvl="1"/>
            <a:r>
              <a:rPr lang="en-US" dirty="0"/>
              <a:t>P &lt; 12, - </a:t>
            </a:r>
            <a:r>
              <a:rPr lang="en-US" dirty="0" err="1"/>
              <a:t>dBr</a:t>
            </a:r>
            <a:r>
              <a:rPr lang="en-US" dirty="0"/>
              <a:t> = P + 20</a:t>
            </a:r>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3765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err="1"/>
              <a:t>dBr</a:t>
            </a:r>
            <a:r>
              <a:rPr lang="en-US" dirty="0"/>
              <a:t> Requirements</a:t>
            </a:r>
          </a:p>
        </p:txBody>
      </p:sp>
      <p:sp>
        <p:nvSpPr>
          <p:cNvPr id="3" name="Content Placeholder 2"/>
          <p:cNvSpPr>
            <a:spLocks noGrp="1"/>
          </p:cNvSpPr>
          <p:nvPr>
            <p:ph idx="1"/>
          </p:nvPr>
        </p:nvSpPr>
        <p:spPr>
          <a:xfrm>
            <a:off x="685800" y="5638800"/>
            <a:ext cx="7772400" cy="609600"/>
          </a:xfrm>
        </p:spPr>
        <p:txBody>
          <a:bodyPr/>
          <a:lstStyle/>
          <a:p>
            <a:r>
              <a:rPr lang="en-US" dirty="0" err="1"/>
              <a:t>TGax</a:t>
            </a:r>
            <a:r>
              <a:rPr lang="en-US" dirty="0"/>
              <a:t> is relaxed at low TX </a:t>
            </a:r>
            <a:r>
              <a:rPr lang="en-US" dirty="0" smtClean="0"/>
              <a:t>power</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pic>
        <p:nvPicPr>
          <p:cNvPr id="7" name="Picture 3" descr="https://lh4.googleusercontent.com/Egsub6StTAkH7nX1WM7IWcc-CI2rFGjzHJ0kT6VgyAbGu8gq3SOLOuB2Ll3OJPdYuRDDH8Ep-j5ISBaxwCxLZOM9RjJS24Z5HUuD3OvGxdnyeZF09DHEfwBdfE1Z1D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676400"/>
            <a:ext cx="4800600" cy="3672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772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Changes</a:t>
            </a:r>
          </a:p>
        </p:txBody>
      </p:sp>
      <p:sp>
        <p:nvSpPr>
          <p:cNvPr id="3" name="Content Placeholder 2"/>
          <p:cNvSpPr>
            <a:spLocks noGrp="1"/>
          </p:cNvSpPr>
          <p:nvPr>
            <p:ph idx="1"/>
          </p:nvPr>
        </p:nvSpPr>
        <p:spPr/>
        <p:txBody>
          <a:bodyPr/>
          <a:lstStyle/>
          <a:p>
            <a:r>
              <a:rPr lang="en-US" sz="1800" dirty="0"/>
              <a:t>REVmd_D2.4 -- 21.3.17.4.2 Transmit center frequency leakage </a:t>
            </a:r>
          </a:p>
          <a:p>
            <a:pPr marL="0" indent="0">
              <a:buNone/>
            </a:pPr>
            <a:r>
              <a:rPr lang="en-US" sz="1400" b="0" dirty="0"/>
              <a:t>TX LO leakage shall meet the following requirements for all formats and bandwidths except 80+80 MHz where the RF LO falls outside both frequency segments:</a:t>
            </a:r>
          </a:p>
          <a:p>
            <a:pPr marL="0" indent="0">
              <a:buNone/>
            </a:pPr>
            <a:endParaRPr lang="en-US" sz="1400" b="0" strike="sngStrike" dirty="0"/>
          </a:p>
          <a:p>
            <a:pPr marL="0" indent="0">
              <a:buNone/>
            </a:pPr>
            <a:r>
              <a:rPr lang="en-US" sz="1400" b="0" strike="sngStrike" dirty="0"/>
              <a:t>— When the RF LO is in the center of the transmitted PPDU BW, the power measured at the center of transmission BW using resolution BW 312.5 kHz shall not exceed the average power per-subcarrier of the transmitted PPDU, or equivalently, (P-10log10(</a:t>
            </a:r>
            <a:r>
              <a:rPr lang="en-US" sz="1400" b="0" i="1" strike="sngStrike" dirty="0"/>
              <a:t>N</a:t>
            </a:r>
            <a:r>
              <a:rPr lang="en-US" sz="1400" b="0" i="1" strike="sngStrike" baseline="-25000" dirty="0"/>
              <a:t>ST</a:t>
            </a:r>
            <a:r>
              <a:rPr lang="en-US" sz="1400" b="0" strike="sngStrike" dirty="0"/>
              <a:t>) ), where </a:t>
            </a:r>
            <a:r>
              <a:rPr lang="en-US" sz="1400" b="0" i="1" strike="sngStrike" dirty="0"/>
              <a:t>P </a:t>
            </a:r>
            <a:r>
              <a:rPr lang="en-US" sz="1400" b="0" strike="sngStrike" dirty="0"/>
              <a:t>is the transmit power per antenna in </a:t>
            </a:r>
            <a:r>
              <a:rPr lang="en-US" sz="1400" b="0" strike="sngStrike" dirty="0" err="1"/>
              <a:t>dBm</a:t>
            </a:r>
            <a:r>
              <a:rPr lang="en-US" sz="1400" b="0" strike="sngStrike" dirty="0"/>
              <a:t>, and </a:t>
            </a:r>
            <a:r>
              <a:rPr lang="en-US" sz="1400" b="0" i="1" strike="sngStrike" dirty="0"/>
              <a:t>N</a:t>
            </a:r>
            <a:r>
              <a:rPr lang="en-US" sz="1400" b="0" i="1" strike="sngStrike" baseline="-25000" dirty="0"/>
              <a:t>ST</a:t>
            </a:r>
            <a:r>
              <a:rPr lang="en-US" sz="1400" b="0" i="1" strike="sngStrike" dirty="0"/>
              <a:t> </a:t>
            </a:r>
            <a:r>
              <a:rPr lang="en-US" sz="1400" b="0" strike="sngStrike" dirty="0"/>
              <a:t>is defined in Table 21-5 (Timing-related constants).</a:t>
            </a:r>
          </a:p>
          <a:p>
            <a:pPr marL="0" indent="0">
              <a:buNone/>
            </a:pPr>
            <a:endParaRPr lang="en-US" sz="1400" b="0" strike="sngStrike" dirty="0"/>
          </a:p>
          <a:p>
            <a:pPr marL="0" indent="0">
              <a:buNone/>
            </a:pPr>
            <a:r>
              <a:rPr lang="en-US" sz="1400" b="0" strike="sngStrike" dirty="0"/>
              <a:t>— When the RF LO is not at the center of the transmitted PPDU BW, </a:t>
            </a:r>
            <a:r>
              <a:rPr lang="en-US" sz="1400" b="0" strike="sngStrike" dirty="0" err="1"/>
              <a:t>t</a:t>
            </a:r>
            <a:r>
              <a:rPr lang="en-US" sz="1400" b="0" u="sng" dirty="0" err="1"/>
              <a:t>T</a:t>
            </a:r>
            <a:r>
              <a:rPr lang="en-US" sz="1400" b="0" dirty="0" err="1"/>
              <a:t>he</a:t>
            </a:r>
            <a:r>
              <a:rPr lang="en-US" sz="1400" b="0" dirty="0"/>
              <a:t> power measured at the location of the RF LO using resolution BW 312.5 kHz shall not exceed the maximum of –</a:t>
            </a:r>
            <a:r>
              <a:rPr lang="en-US" sz="1400" b="0" strike="sngStrike" dirty="0"/>
              <a:t>32</a:t>
            </a:r>
            <a:r>
              <a:rPr lang="en-US" sz="1400" b="0" u="sng" dirty="0"/>
              <a:t>10log10(</a:t>
            </a:r>
            <a:r>
              <a:rPr lang="en-US" sz="1400" b="0" i="1" u="sng" dirty="0"/>
              <a:t>N</a:t>
            </a:r>
            <a:r>
              <a:rPr lang="en-US" sz="1400" b="0" i="1" u="sng" baseline="-25000" dirty="0"/>
              <a:t>ST</a:t>
            </a:r>
            <a:r>
              <a:rPr lang="en-US" sz="1400" b="0" u="sng" dirty="0"/>
              <a:t>)</a:t>
            </a:r>
            <a:r>
              <a:rPr lang="en-US" sz="1400" b="0" dirty="0"/>
              <a:t> dB relative to the total transmit power and –20 </a:t>
            </a:r>
            <a:r>
              <a:rPr lang="en-US" sz="1400" b="0" dirty="0" err="1"/>
              <a:t>dBm</a:t>
            </a:r>
            <a:r>
              <a:rPr lang="en-US" sz="1400" b="0" dirty="0"/>
              <a:t>, or equivalently max(</a:t>
            </a:r>
            <a:r>
              <a:rPr lang="en-US" sz="1400" b="0" i="1" dirty="0"/>
              <a:t>P</a:t>
            </a:r>
            <a:r>
              <a:rPr lang="en-US" sz="1400" b="0" dirty="0"/>
              <a:t>-</a:t>
            </a:r>
            <a:r>
              <a:rPr lang="en-US" sz="1400" b="0" u="sng" dirty="0"/>
              <a:t>10log10(</a:t>
            </a:r>
            <a:r>
              <a:rPr lang="en-US" sz="1400" b="0" i="1" u="sng" dirty="0"/>
              <a:t>N</a:t>
            </a:r>
            <a:r>
              <a:rPr lang="en-US" sz="1400" b="0" i="1" u="sng" baseline="-25000" dirty="0"/>
              <a:t>ST</a:t>
            </a:r>
            <a:r>
              <a:rPr lang="en-US" sz="1400" b="0" u="sng" dirty="0"/>
              <a:t>)</a:t>
            </a:r>
            <a:r>
              <a:rPr lang="en-US" sz="1400" b="0" strike="sngStrike" dirty="0"/>
              <a:t>32</a:t>
            </a:r>
            <a:r>
              <a:rPr lang="en-US" sz="1400" b="0" dirty="0"/>
              <a:t>, -20) ,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dirty="0"/>
          </a:p>
          <a:p>
            <a:pPr marL="0" indent="0">
              <a:buNone/>
            </a:pPr>
            <a:r>
              <a:rPr lang="en-US" sz="1400" b="0" dirty="0"/>
              <a:t>For an 80+80 MHz transmission where the RF LO falls outside both frequency segments, the RF LO shall follow the spectral mask requirements as defined in 21.3.17.1 (Transmit spectrum mask).</a:t>
            </a:r>
          </a:p>
          <a:p>
            <a:pPr marL="0" indent="0">
              <a:buNone/>
            </a:pPr>
            <a:endParaRPr lang="en-US" sz="1400" b="0" dirty="0"/>
          </a:p>
          <a:p>
            <a:pPr marL="0" indent="0">
              <a:buNone/>
            </a:pPr>
            <a:r>
              <a:rPr lang="en-US" sz="1400" b="0" dirty="0"/>
              <a:t>The transmit center frequency leakage is specified per antenna.</a:t>
            </a:r>
            <a:endParaRPr lang="en-US" sz="2000" b="0"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822791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err="1"/>
              <a:t>dBr</a:t>
            </a:r>
            <a:r>
              <a:rPr lang="en-US" dirty="0"/>
              <a:t> </a:t>
            </a:r>
            <a:r>
              <a:rPr lang="en-US" dirty="0" smtClean="0"/>
              <a:t>Requirements After the Proposed Change</a:t>
            </a:r>
            <a:endParaRPr lang="en-US" dirty="0"/>
          </a:p>
        </p:txBody>
      </p:sp>
      <p:sp>
        <p:nvSpPr>
          <p:cNvPr id="3" name="Content Placeholder 2"/>
          <p:cNvSpPr>
            <a:spLocks noGrp="1"/>
          </p:cNvSpPr>
          <p:nvPr>
            <p:ph idx="1"/>
          </p:nvPr>
        </p:nvSpPr>
        <p:spPr>
          <a:xfrm>
            <a:off x="685800" y="5638800"/>
            <a:ext cx="7772400" cy="609600"/>
          </a:xfrm>
        </p:spPr>
        <p:txBody>
          <a:bodyPr/>
          <a:lstStyle/>
          <a:p>
            <a:r>
              <a:rPr lang="en-US" dirty="0" err="1"/>
              <a:t>TGax</a:t>
            </a:r>
            <a:r>
              <a:rPr lang="en-US" dirty="0"/>
              <a:t> is relaxed at low TX </a:t>
            </a:r>
            <a:r>
              <a:rPr lang="en-US" dirty="0" smtClean="0"/>
              <a:t>power</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pic>
        <p:nvPicPr>
          <p:cNvPr id="1028" name="Picture 4" descr="C:\Users\mf901919\Downloads\RF_LO_Leakage_post_chan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742786"/>
            <a:ext cx="4876800" cy="3819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839804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297311</TotalTime>
  <Words>612</Words>
  <Application>Microsoft Office PowerPoint</Application>
  <PresentationFormat>On-screen Show (4:3)</PresentationFormat>
  <Paragraphs>111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VHT LO Leakage Requirement</vt:lpstr>
      <vt:lpstr>Abstract</vt:lpstr>
      <vt:lpstr>VHT LO Leakage Specification</vt:lpstr>
      <vt:lpstr>VHT dBr Calculation</vt:lpstr>
      <vt:lpstr>TGax Draft 2.4 LO Leakage Specification</vt:lpstr>
      <vt:lpstr>TGax Effective dBr Requirement</vt:lpstr>
      <vt:lpstr>Comparison of -dBr Requirements</vt:lpstr>
      <vt:lpstr>Proposed Changes</vt:lpstr>
      <vt:lpstr>Comparison of -dBr Requirements After the Proposed Change</vt:lpstr>
      <vt:lpstr>Straw poll #1</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1013</cp:revision>
  <cp:lastPrinted>1998-02-10T13:28:06Z</cp:lastPrinted>
  <dcterms:created xsi:type="dcterms:W3CDTF">2007-05-21T21:00:37Z</dcterms:created>
  <dcterms:modified xsi:type="dcterms:W3CDTF">2019-09-12T18:02:53Z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