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08" r:id="rId4"/>
    <p:sldId id="462" r:id="rId5"/>
    <p:sldId id="453" r:id="rId6"/>
    <p:sldId id="455" r:id="rId7"/>
    <p:sldId id="456" r:id="rId8"/>
    <p:sldId id="457" r:id="rId9"/>
    <p:sldId id="463" r:id="rId10"/>
    <p:sldId id="458" r:id="rId11"/>
    <p:sldId id="440" r:id="rId12"/>
    <p:sldId id="441" r:id="rId13"/>
    <p:sldId id="442" r:id="rId14"/>
    <p:sldId id="443" r:id="rId15"/>
    <p:sldId id="444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99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802.11-19/1553r0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/>
              <a:t>Consideration on HARQ feedback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2019-09-16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734016"/>
              </p:ext>
            </p:extLst>
          </p:nvPr>
        </p:nvGraphicFramePr>
        <p:xfrm>
          <a:off x="703181" y="2852936"/>
          <a:ext cx="7620000" cy="35761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We proposed two candidates of HARQ feedback frame, analyzed their estimated transmission durations, and compared them with existing BlockAck frame</a:t>
            </a:r>
          </a:p>
          <a:p>
            <a:endParaRPr lang="en-US" altLang="ko-KR"/>
          </a:p>
          <a:p>
            <a:r>
              <a:rPr lang="en-US" altLang="ko-KR"/>
              <a:t>Based on the similar size of unit lengths among them, feedback methods perform tolerable durations compared to the existing BlockAck frame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z="1800"/>
              <a:t>[1] 19/1131r1, “Consideration on HARQ unit”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Appendix A: PPDU format example</a:t>
            </a:r>
            <a:br>
              <a:rPr lang="en-US" altLang="ko-KR"/>
            </a:br>
            <a:r>
              <a:rPr lang="en-US" altLang="ko-KR" sz="1600"/>
              <a:t>- Codeword as an HARQ unit without CRC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2411760" y="3497851"/>
            <a:ext cx="936104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411760" y="3038753"/>
            <a:ext cx="4680520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3347864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4283968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모서리가 둥근 직사각형 43"/>
          <p:cNvSpPr/>
          <p:nvPr/>
        </p:nvSpPr>
        <p:spPr bwMode="auto">
          <a:xfrm>
            <a:off x="5220072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#4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6156176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#5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1788195" y="3038753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모서리가 둥근 직사각형 21"/>
          <p:cNvSpPr/>
          <p:nvPr/>
        </p:nvSpPr>
        <p:spPr bwMode="auto">
          <a:xfrm>
            <a:off x="2411760" y="2567009"/>
            <a:ext cx="1584176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3995935" y="2567009"/>
            <a:ext cx="1224137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5220072" y="2567009"/>
            <a:ext cx="1869491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6088235" y="4113392"/>
            <a:ext cx="288032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2668" y="4153289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Erroneous unit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1788195" y="3497851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4980" y="3922724"/>
            <a:ext cx="29650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CW#1 will be retransmitted on the next retransmission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HARQ error check is performed using LDPC checksum on the PHY layer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5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Appendix A: PPDU format example</a:t>
            </a:r>
            <a:br>
              <a:rPr lang="en-US" altLang="ko-KR"/>
            </a:br>
            <a:r>
              <a:rPr lang="en-US" altLang="ko-KR" sz="1600"/>
              <a:t>- Codeword as an HARQ unit with CRC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411760" y="3038753"/>
            <a:ext cx="4680520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1788195" y="3038753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2411760" y="3497851"/>
            <a:ext cx="936104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3347864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모서리가 둥근 직사각형 36"/>
          <p:cNvSpPr/>
          <p:nvPr/>
        </p:nvSpPr>
        <p:spPr bwMode="auto">
          <a:xfrm>
            <a:off x="4283968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모서리가 둥근 직사각형 37"/>
          <p:cNvSpPr/>
          <p:nvPr/>
        </p:nvSpPr>
        <p:spPr bwMode="auto">
          <a:xfrm>
            <a:off x="5220072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#4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모서리가 둥근 직사각형 38"/>
          <p:cNvSpPr/>
          <p:nvPr/>
        </p:nvSpPr>
        <p:spPr bwMode="auto">
          <a:xfrm>
            <a:off x="6156176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#5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모서리가 둥근 직사각형 31"/>
          <p:cNvSpPr/>
          <p:nvPr/>
        </p:nvSpPr>
        <p:spPr bwMode="auto">
          <a:xfrm>
            <a:off x="6088235" y="4113392"/>
            <a:ext cx="288032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02668" y="4153289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Erroneous unit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1788195" y="3497851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54980" y="3922724"/>
            <a:ext cx="29650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CW#1 will be retransmitted on the next retransmission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HARQ error check is performed using frame check sequence on the PHY layer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3203850" y="3504483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CRC</a:t>
            </a: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모서리가 둥근 직사각형 43"/>
          <p:cNvSpPr/>
          <p:nvPr/>
        </p:nvSpPr>
        <p:spPr bwMode="auto">
          <a:xfrm>
            <a:off x="4154288" y="3504483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CRC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5090392" y="3504483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CRC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모서리가 둥근 직사각형 46"/>
          <p:cNvSpPr/>
          <p:nvPr/>
        </p:nvSpPr>
        <p:spPr bwMode="auto">
          <a:xfrm>
            <a:off x="6026496" y="3504483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CRC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모서리가 둥근 직사각형 47"/>
          <p:cNvSpPr/>
          <p:nvPr/>
        </p:nvSpPr>
        <p:spPr bwMode="auto">
          <a:xfrm>
            <a:off x="6948266" y="3504483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CRC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모서리가 둥근 직사각형 48"/>
          <p:cNvSpPr/>
          <p:nvPr/>
        </p:nvSpPr>
        <p:spPr bwMode="auto">
          <a:xfrm>
            <a:off x="2411760" y="2567009"/>
            <a:ext cx="1584176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모서리가 둥근 직사각형 49"/>
          <p:cNvSpPr/>
          <p:nvPr/>
        </p:nvSpPr>
        <p:spPr bwMode="auto">
          <a:xfrm>
            <a:off x="3995935" y="2567009"/>
            <a:ext cx="1224137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모서리가 둥근 직사각형 50"/>
          <p:cNvSpPr/>
          <p:nvPr/>
        </p:nvSpPr>
        <p:spPr bwMode="auto">
          <a:xfrm>
            <a:off x="5220072" y="2567009"/>
            <a:ext cx="1869491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2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Appendix A: PPDU format example</a:t>
            </a:r>
            <a:br>
              <a:rPr lang="en-US" altLang="ko-KR"/>
            </a:br>
            <a:r>
              <a:rPr lang="en-US" altLang="ko-KR" sz="1600"/>
              <a:t>- MPDU as an HARQ unit without padding to align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2411760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411760" y="3038753"/>
            <a:ext cx="4680520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3347864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4283968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모서리가 둥근 직사각형 43"/>
          <p:cNvSpPr/>
          <p:nvPr/>
        </p:nvSpPr>
        <p:spPr bwMode="auto">
          <a:xfrm>
            <a:off x="5220072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#4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6156176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#5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1788195" y="3038753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모서리가 둥근 직사각형 21"/>
          <p:cNvSpPr/>
          <p:nvPr/>
        </p:nvSpPr>
        <p:spPr bwMode="auto">
          <a:xfrm>
            <a:off x="2411760" y="2567009"/>
            <a:ext cx="1584176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3995935" y="2567009"/>
            <a:ext cx="1224137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5220072" y="2567009"/>
            <a:ext cx="1869491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모서리가 둥근 직사각형 17"/>
          <p:cNvSpPr/>
          <p:nvPr/>
        </p:nvSpPr>
        <p:spPr bwMode="auto">
          <a:xfrm>
            <a:off x="3851920" y="2567009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5076059" y="2567009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6953392" y="2567009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1788195" y="3497851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모서리가 둥근 직사각형 26"/>
          <p:cNvSpPr/>
          <p:nvPr/>
        </p:nvSpPr>
        <p:spPr bwMode="auto">
          <a:xfrm>
            <a:off x="6088235" y="4113392"/>
            <a:ext cx="288032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2668" y="4153289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Erroneous unit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54980" y="3922724"/>
            <a:ext cx="2965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CW#2 and CW#3 will be retransmitted on the next retransmission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HARQ error check is performed using FCS field on the MAC layer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Appendix A: PPDU format example</a:t>
            </a:r>
            <a:br>
              <a:rPr lang="en-US" altLang="ko-KR"/>
            </a:br>
            <a:r>
              <a:rPr lang="en-US" altLang="ko-KR" sz="1600"/>
              <a:t>- MPDU as an HARQ unit with padding to align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411760" y="3038753"/>
            <a:ext cx="4680520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1788195" y="3038753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모서리가 둥근 직사각형 21"/>
          <p:cNvSpPr/>
          <p:nvPr/>
        </p:nvSpPr>
        <p:spPr bwMode="auto">
          <a:xfrm>
            <a:off x="2411760" y="2567009"/>
            <a:ext cx="1152128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3563888" y="2567009"/>
            <a:ext cx="720080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4283968" y="2567009"/>
            <a:ext cx="648072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5220072" y="2567009"/>
            <a:ext cx="1584176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모서리가 둥근 직사각형 26"/>
          <p:cNvSpPr/>
          <p:nvPr/>
        </p:nvSpPr>
        <p:spPr bwMode="auto">
          <a:xfrm>
            <a:off x="4932040" y="2567009"/>
            <a:ext cx="288032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모서리가 둥근 직사각형 27"/>
          <p:cNvSpPr/>
          <p:nvPr/>
        </p:nvSpPr>
        <p:spPr bwMode="auto">
          <a:xfrm>
            <a:off x="6088235" y="4717186"/>
            <a:ext cx="288032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2668" y="4757083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Padding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 bwMode="auto">
          <a:xfrm>
            <a:off x="6806062" y="2567009"/>
            <a:ext cx="288032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2411760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3347864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모서리가 둥근 직사각형 36"/>
          <p:cNvSpPr/>
          <p:nvPr/>
        </p:nvSpPr>
        <p:spPr bwMode="auto">
          <a:xfrm>
            <a:off x="4283968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모서리가 둥근 직사각형 37"/>
          <p:cNvSpPr/>
          <p:nvPr/>
        </p:nvSpPr>
        <p:spPr bwMode="auto">
          <a:xfrm>
            <a:off x="5220072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#4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모서리가 둥근 직사각형 38"/>
          <p:cNvSpPr/>
          <p:nvPr/>
        </p:nvSpPr>
        <p:spPr bwMode="auto">
          <a:xfrm>
            <a:off x="6156176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#5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모서리가 둥근 직사각형 25"/>
          <p:cNvSpPr/>
          <p:nvPr/>
        </p:nvSpPr>
        <p:spPr bwMode="auto">
          <a:xfrm>
            <a:off x="3418060" y="2567009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모서리가 둥근 직사각형 30"/>
          <p:cNvSpPr/>
          <p:nvPr/>
        </p:nvSpPr>
        <p:spPr bwMode="auto">
          <a:xfrm>
            <a:off x="4786212" y="2567009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모서리가 둥근 직사각형 31"/>
          <p:cNvSpPr/>
          <p:nvPr/>
        </p:nvSpPr>
        <p:spPr bwMode="auto">
          <a:xfrm>
            <a:off x="6654918" y="2567009"/>
            <a:ext cx="144014" cy="36004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lang="ko-KR" alt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모서리가 둥근 직사각형 32"/>
          <p:cNvSpPr/>
          <p:nvPr/>
        </p:nvSpPr>
        <p:spPr bwMode="auto">
          <a:xfrm>
            <a:off x="1788195" y="3497851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6088235" y="4113392"/>
            <a:ext cx="288032" cy="36004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2668" y="4153289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Erroneous unit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54980" y="3922724"/>
            <a:ext cx="29650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CW#3 will be retransmitted on the next retransmission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>
                <a:solidFill>
                  <a:schemeClr val="tx1"/>
                </a:solidFill>
              </a:rPr>
              <a:t>HARQ error check is performed using FCS field on the MAC layer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2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There have been lots of contributions dealing with the HARQ features on 11be</a:t>
            </a:r>
          </a:p>
          <a:p>
            <a:pPr lvl="1"/>
            <a:r>
              <a:rPr lang="en-US" altLang="ko-KR"/>
              <a:t>E.g., Performance analysis, complexity, HARQ units, HARQ framing, ...</a:t>
            </a:r>
          </a:p>
          <a:p>
            <a:r>
              <a:rPr lang="en-US" altLang="ko-KR"/>
              <a:t>We think PHY-level unit as an HARQ unit is appropriate due to its lower PHY-MAC interaction overhead and higher performance than MAC-level unit</a:t>
            </a:r>
          </a:p>
          <a:p>
            <a:r>
              <a:rPr lang="en-US" altLang="ko-KR"/>
              <a:t>In PHY-level units, it is important to design HARQ feedback frame</a:t>
            </a:r>
          </a:p>
          <a:p>
            <a:r>
              <a:rPr lang="en-US" altLang="ko-KR"/>
              <a:t>In this contribution, we address two candidates for the HARQ </a:t>
            </a:r>
            <a:r>
              <a:rPr lang="en-US" altLang="ko-KR">
                <a:solidFill>
                  <a:schemeClr val="tx1"/>
                </a:solidFill>
              </a:rPr>
              <a:t>feedback frame and estimate their feedback overhead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Recap on HARQ unit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HARQ unit definition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An HARQ unit represents an error-check unit for HARQ retransmission</a:t>
            </a:r>
          </a:p>
          <a:p>
            <a:r>
              <a:rPr lang="en-US" altLang="ko-KR">
                <a:solidFill>
                  <a:schemeClr val="tx1"/>
                </a:solidFill>
              </a:rPr>
              <a:t>There are two candidates for HARQ unit [See Appendix]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PHY-level unit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Some bits for error-checking can be included in the unit (E.g., CRC)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MAC-level unit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Padding bits can be included between codewords to align borders of an MPDU and a codeword</a:t>
            </a:r>
          </a:p>
          <a:p>
            <a:r>
              <a:rPr lang="en-US" altLang="ko-KR">
                <a:solidFill>
                  <a:schemeClr val="tx1"/>
                </a:solidFill>
              </a:rPr>
              <a:t>We assume the HARQ operates based on PHY-level unit and the HARQ unit consists of multiple codeword in which the length of HARQ unit is approximately equal to the length of MPDU for fair comparison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5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xmlns="" id="{E38629F4-A609-47AE-81EF-ADC92FBF0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935" y="5373216"/>
            <a:ext cx="4119065" cy="1097357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043D97B-069B-46F4-B7FF-D03F459DF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0. Existing BlockAck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A29FF69-A4FF-4D3E-9B0E-ECAA06C2F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In case of Compressed BlockAck frame with non-HT format (up to 256 MPDUs supportable, lowest MCS), it takes 100 us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L-part: 20 us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BlockAck size: 470 bits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Data duration: ceil(470/24)*4 us = 80 us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PPDU duration: 100 us</a:t>
            </a:r>
          </a:p>
          <a:p>
            <a:r>
              <a:rPr lang="en-US" altLang="ko-KR">
                <a:solidFill>
                  <a:schemeClr val="tx1"/>
                </a:solidFill>
              </a:rPr>
              <a:t>In case of Compressed BlockAck frame with HE format (up to 256 MPDUs supportable, lowest MCS, 160 MHz), it takes 68 us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L-part: 20 us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RL-SIG+HE-SIG+HE-STF+HE-LTF-4X: 32 us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BlockAck size: 470 bits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Data duration: ceil(470/980)*16 us = 16 us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PPDU duration: 68 us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9FC74A51-7DAB-4B4D-9528-B172C08099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264D550-82B1-4526-9617-DEF7011CD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xmlns="" id="{5EEC0CA6-661E-422F-9733-3CC7D8CAE6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B057332C-2B90-47CE-9725-CA8E90976EA9}"/>
              </a:ext>
            </a:extLst>
          </p:cNvPr>
          <p:cNvSpPr/>
          <p:nvPr/>
        </p:nvSpPr>
        <p:spPr bwMode="auto">
          <a:xfrm>
            <a:off x="7596336" y="6256656"/>
            <a:ext cx="432048" cy="21717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18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1. Using frequency tone mapping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HE-LTF tone mapping can be utilized</a:t>
            </a:r>
          </a:p>
          <a:p>
            <a:pPr marL="457200" lvl="1" indent="0">
              <a:buNone/>
            </a:pPr>
            <a:endParaRPr lang="en-US" altLang="ko-KR" u="sng"/>
          </a:p>
          <a:p>
            <a:pPr marL="457200" lvl="1" indent="0">
              <a:buNone/>
            </a:pPr>
            <a:r>
              <a:rPr lang="en-US" altLang="ko-KR" u="sng"/>
              <a:t>For example:</a:t>
            </a:r>
          </a:p>
          <a:p>
            <a:endParaRPr lang="en-US" altLang="ko-KR" u="sng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r>
              <a:rPr lang="en-US" altLang="ko-KR"/>
              <a:t>In existing HE TB feedback NDP, 12 tones are required for one tone set</a:t>
            </a:r>
          </a:p>
          <a:p>
            <a:pPr lvl="1"/>
            <a:r>
              <a:rPr lang="en-US" altLang="ko-KR"/>
              <a:t>The maximum number of HARQ units supported for 20 MHz is 18</a:t>
            </a:r>
          </a:p>
          <a:p>
            <a:pPr lvl="1"/>
            <a:r>
              <a:rPr lang="en-US" altLang="ko-KR"/>
              <a:t>According to the number of the corresponding HARQ units, additional symbols can be concatenated or additional streams can be used to increase supportable number</a:t>
            </a:r>
          </a:p>
          <a:p>
            <a:pPr lvl="1"/>
            <a:endParaRPr lang="en-US" altLang="ko-KR"/>
          </a:p>
          <a:p>
            <a:endParaRPr lang="en-US" altLang="ko-KR"/>
          </a:p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744484"/>
              </p:ext>
            </p:extLst>
          </p:nvPr>
        </p:nvGraphicFramePr>
        <p:xfrm>
          <a:off x="685800" y="3018552"/>
          <a:ext cx="6048675" cy="3708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097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97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97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9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97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L-part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RL-SIG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EHT-SIG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EHT-STF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EHT-LTF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6926"/>
              </p:ext>
            </p:extLst>
          </p:nvPr>
        </p:nvGraphicFramePr>
        <p:xfrm>
          <a:off x="2630019" y="2328779"/>
          <a:ext cx="2160240" cy="3708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HARQ feedback frame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4" name="직선 연결선 13"/>
          <p:cNvCxnSpPr/>
          <p:nvPr/>
        </p:nvCxnSpPr>
        <p:spPr bwMode="auto">
          <a:xfrm flipH="1">
            <a:off x="688975" y="2699916"/>
            <a:ext cx="1941043" cy="3135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4719552" y="2699916"/>
            <a:ext cx="2020973" cy="3135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16525"/>
              </p:ext>
            </p:extLst>
          </p:nvPr>
        </p:nvGraphicFramePr>
        <p:xfrm>
          <a:off x="7452319" y="2276872"/>
          <a:ext cx="648072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40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40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cxnSp>
        <p:nvCxnSpPr>
          <p:cNvPr id="18" name="직선 연결선 17"/>
          <p:cNvCxnSpPr/>
          <p:nvPr/>
        </p:nvCxnSpPr>
        <p:spPr bwMode="auto">
          <a:xfrm>
            <a:off x="6734175" y="3388122"/>
            <a:ext cx="718145" cy="7519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V="1">
            <a:off x="6731000" y="2283222"/>
            <a:ext cx="723900" cy="733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308304" y="1959830"/>
            <a:ext cx="856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>
                <a:solidFill>
                  <a:schemeClr val="tx1"/>
                </a:solidFill>
              </a:rPr>
              <a:t>Tone sets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8126840" y="2835880"/>
            <a:ext cx="415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1"/>
            <a:r>
              <a:rPr lang="en-US" altLang="ko-KR">
                <a:solidFill>
                  <a:schemeClr val="tx1"/>
                </a:solidFill>
              </a:rPr>
              <a:t>...</a:t>
            </a:r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6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1. Using frequency tone mapping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Assuming</a:t>
            </a:r>
            <a:r>
              <a:rPr lang="en-US" altLang="ko-KR">
                <a:solidFill>
                  <a:schemeClr val="tx1"/>
                </a:solidFill>
              </a:rPr>
              <a:t> 80 </a:t>
            </a:r>
            <a:r>
              <a:rPr lang="en-US" altLang="ko-KR"/>
              <a:t>MHz, CW size = 1944b, MPDU length = 1538B, lowest MCS, 4x HE-LTF 3.2 </a:t>
            </a:r>
            <a:r>
              <a:rPr lang="el-GR" altLang="ko-KR"/>
              <a:t>μ</a:t>
            </a:r>
            <a:r>
              <a:rPr lang="en-US" altLang="ko-KR"/>
              <a:t>s GI for HE-LTF, the estimated time for HARQ feedback is as follows (Existing preambles, i.e., HE-SIG-A and HE-STF are assumed, HE-LTF symbols are concatenated as the size of PPDU increases)</a:t>
            </a:r>
          </a:p>
          <a:p>
            <a:r>
              <a:rPr lang="en-US" altLang="ko-KR"/>
              <a:t>In this scenario, one HARQ unit consists of 13 codewords to make length of HARQ unit equal to length of MPDU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896391D4-2024-4980-9C3C-4F9DC4939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210388"/>
              </p:ext>
            </p:extLst>
          </p:nvPr>
        </p:nvGraphicFramePr>
        <p:xfrm>
          <a:off x="1524000" y="3889284"/>
          <a:ext cx="6096000" cy="22829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96072">
                  <a:extLst>
                    <a:ext uri="{9D8B030D-6E8A-4147-A177-3AD203B41FA5}">
                      <a16:colId xmlns:a16="http://schemas.microsoft.com/office/drawing/2014/main" xmlns="" val="4219709115"/>
                    </a:ext>
                  </a:extLst>
                </a:gridCol>
                <a:gridCol w="2399928">
                  <a:extLst>
                    <a:ext uri="{9D8B030D-6E8A-4147-A177-3AD203B41FA5}">
                      <a16:colId xmlns:a16="http://schemas.microsoft.com/office/drawing/2014/main" xmlns="" val="527297608"/>
                    </a:ext>
                  </a:extLst>
                </a:gridCol>
              </a:tblGrid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Number of MPDUs in A-MPDU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9829805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PSDU length (bytes)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395264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4280453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PPDU without preamble (bits)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6324224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4549788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Number of CWs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3254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5186239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Number of HARQ units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251 (=3254/13)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7371082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Required number of HE-LTF symbols for 80 MHz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 (=(251/18)/(80MHz/20MHz))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2079741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HARQ feedback duration (us)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240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80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2. Using SIG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Designing NDP packet which consist of only PHY preamble and SIG can be considered</a:t>
            </a:r>
          </a:p>
          <a:p>
            <a:pPr marL="457200" lvl="1" indent="0">
              <a:buNone/>
            </a:pPr>
            <a:endParaRPr lang="en-US" altLang="ko-KR" u="sng"/>
          </a:p>
          <a:p>
            <a:pPr marL="457200" lvl="1" indent="0">
              <a:buNone/>
            </a:pPr>
            <a:r>
              <a:rPr lang="en-US" altLang="ko-KR" u="sng"/>
              <a:t>For example:</a:t>
            </a:r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r>
              <a:rPr lang="en-US" altLang="ko-KR"/>
              <a:t>This type of frame has been used for NDP BlockAck in 11ah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21537"/>
              </p:ext>
            </p:extLst>
          </p:nvPr>
        </p:nvGraphicFramePr>
        <p:xfrm>
          <a:off x="1115614" y="4005064"/>
          <a:ext cx="7056784" cy="11208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Type</a:t>
                      </a:r>
                      <a:endParaRPr lang="ko-KR" altLang="en-US" sz="14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BlockAck ID</a:t>
                      </a:r>
                      <a:endParaRPr lang="ko-KR" altLang="en-US" sz="14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Sequence</a:t>
                      </a:r>
                      <a:r>
                        <a:rPr lang="en-US" altLang="ko-KR" sz="1400" baseline="0"/>
                        <a:t> C</a:t>
                      </a:r>
                      <a:r>
                        <a:rPr lang="en-US" altLang="ko-KR" sz="1400"/>
                        <a:t>ontrol</a:t>
                      </a:r>
                      <a:endParaRPr lang="ko-KR" altLang="en-US" sz="14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BlockAck Bitmap</a:t>
                      </a:r>
                      <a:endParaRPr lang="ko-KR" altLang="en-US" sz="14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CRC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Tail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Reserved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2</a:t>
                      </a:r>
                      <a:endParaRPr lang="ko-KR" altLang="en-US" sz="1400"/>
                    </a:p>
                  </a:txBody>
                  <a:tcPr marL="0" marR="0" marT="54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6+6</a:t>
                      </a:r>
                    </a:p>
                    <a:p>
                      <a:pPr algn="ctr" latinLnBrk="1"/>
                      <a:r>
                        <a:rPr lang="en-US" altLang="ko-KR" sz="1400"/>
                        <a:t>(BSS</a:t>
                      </a:r>
                      <a:r>
                        <a:rPr lang="en-US" altLang="ko-KR" sz="1400" baseline="0"/>
                        <a:t> Color + HARQ ID)</a:t>
                      </a:r>
                      <a:endParaRPr lang="ko-KR" altLang="en-US" sz="1400"/>
                    </a:p>
                  </a:txBody>
                  <a:tcPr marL="0" marR="0" marT="54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12</a:t>
                      </a:r>
                      <a:endParaRPr lang="ko-KR" altLang="en-US" sz="1400"/>
                    </a:p>
                  </a:txBody>
                  <a:tcPr marL="0" marR="0" marT="54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256</a:t>
                      </a:r>
                      <a:endParaRPr lang="ko-KR" altLang="en-US" sz="1400"/>
                    </a:p>
                  </a:txBody>
                  <a:tcPr marL="0" marR="0" marT="54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16</a:t>
                      </a:r>
                      <a:endParaRPr lang="ko-KR" altLang="en-US" sz="1400"/>
                    </a:p>
                  </a:txBody>
                  <a:tcPr marT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6</a:t>
                      </a:r>
                      <a:endParaRPr lang="ko-KR" altLang="en-US" sz="1400"/>
                    </a:p>
                  </a:txBody>
                  <a:tcPr marT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8</a:t>
                      </a:r>
                      <a:endParaRPr lang="ko-KR" altLang="en-US" sz="1400"/>
                    </a:p>
                  </a:txBody>
                  <a:tcPr marT="5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139192"/>
              </p:ext>
            </p:extLst>
          </p:nvPr>
        </p:nvGraphicFramePr>
        <p:xfrm>
          <a:off x="1475649" y="3326685"/>
          <a:ext cx="6696750" cy="3708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16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L-part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RL-SIG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EHT-SIG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trike="noStrike"/>
                        <a:t>EHT-STF</a:t>
                      </a:r>
                      <a:endParaRPr lang="ko-KR" altLang="en-US" sz="1400" strike="noStrik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trike="noStrike"/>
                        <a:t>EHT-LTF</a:t>
                      </a:r>
                      <a:endParaRPr lang="ko-KR" altLang="en-US" sz="1400" strike="noStrik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HARQ-SIG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042601"/>
              </p:ext>
            </p:extLst>
          </p:nvPr>
        </p:nvGraphicFramePr>
        <p:xfrm>
          <a:off x="3419872" y="2636912"/>
          <a:ext cx="2160240" cy="3708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HARQ feedback frame</a:t>
                      </a:r>
                      <a:endParaRPr lang="ko-KR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3" name="직선 연결선 12"/>
          <p:cNvCxnSpPr/>
          <p:nvPr/>
        </p:nvCxnSpPr>
        <p:spPr bwMode="auto">
          <a:xfrm flipH="1">
            <a:off x="1478828" y="3008049"/>
            <a:ext cx="1941043" cy="3135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5509405" y="3008049"/>
            <a:ext cx="2662995" cy="3135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8172400" y="3704270"/>
            <a:ext cx="0" cy="3135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 flipH="1">
            <a:off x="1120346" y="3704270"/>
            <a:ext cx="5899926" cy="307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10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2. Using SIG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Assuming</a:t>
            </a:r>
            <a:r>
              <a:rPr lang="en-US" altLang="ko-KR">
                <a:solidFill>
                  <a:schemeClr val="tx1"/>
                </a:solidFill>
              </a:rPr>
              <a:t> 80 </a:t>
            </a:r>
            <a:r>
              <a:rPr lang="en-US" altLang="ko-KR"/>
              <a:t>MHz, CW size = 1944b, MPDU length = 1538B, lowest MCS, 4x HE-LTF 3.2 </a:t>
            </a:r>
            <a:r>
              <a:rPr lang="el-GR" altLang="ko-KR"/>
              <a:t>μ</a:t>
            </a:r>
            <a:r>
              <a:rPr lang="en-US" altLang="ko-KR"/>
              <a:t>s GI for HE-LTF, the estimated time for HARQ feedback is as follows (Existing preambles, i.e., HE-SIG-A, HE-STF, and HE-LTF are assumed)</a:t>
            </a:r>
          </a:p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xmlns="" id="{06715E60-4CDE-477D-80FE-07C7EF02F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96082"/>
              </p:ext>
            </p:extLst>
          </p:nvPr>
        </p:nvGraphicFramePr>
        <p:xfrm>
          <a:off x="1524000" y="3889284"/>
          <a:ext cx="6096000" cy="19567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96072">
                  <a:extLst>
                    <a:ext uri="{9D8B030D-6E8A-4147-A177-3AD203B41FA5}">
                      <a16:colId xmlns:a16="http://schemas.microsoft.com/office/drawing/2014/main" xmlns="" val="4219709115"/>
                    </a:ext>
                  </a:extLst>
                </a:gridCol>
                <a:gridCol w="2399928">
                  <a:extLst>
                    <a:ext uri="{9D8B030D-6E8A-4147-A177-3AD203B41FA5}">
                      <a16:colId xmlns:a16="http://schemas.microsoft.com/office/drawing/2014/main" xmlns="" val="527297608"/>
                    </a:ext>
                  </a:extLst>
                </a:gridCol>
              </a:tblGrid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Bitmap size / Supportable CWs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9829805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PPDU without preamble (bits)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6469632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4549788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HARQ-SIG length (bits)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312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6818902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Required number of HE-LTF symbols for 80 MHz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 (=(312/26)/(80MHz/20MHz))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0497988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Duration for HARQ SIG (us)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2079741"/>
                  </a:ext>
                </a:extLst>
              </a:tr>
              <a:tr h="326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HARQ feedback duration (us)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64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240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0720247-C8E7-4C54-9340-C13FB16B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Feedback duration comparison</a:t>
            </a:r>
            <a:endParaRPr lang="ko-KR" altLang="en-US"/>
          </a:p>
        </p:txBody>
      </p:sp>
      <p:graphicFrame>
        <p:nvGraphicFramePr>
          <p:cNvPr id="7" name="내용 개체 틀 6">
            <a:extLst>
              <a:ext uri="{FF2B5EF4-FFF2-40B4-BE49-F238E27FC236}">
                <a16:creationId xmlns:a16="http://schemas.microsoft.com/office/drawing/2014/main" xmlns="" id="{D0B3FE15-BB81-4725-90E3-26740855AA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661108"/>
              </p:ext>
            </p:extLst>
          </p:nvPr>
        </p:nvGraphicFramePr>
        <p:xfrm>
          <a:off x="395537" y="2564904"/>
          <a:ext cx="8351341" cy="165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6161">
                  <a:extLst>
                    <a:ext uri="{9D8B030D-6E8A-4147-A177-3AD203B41FA5}">
                      <a16:colId xmlns:a16="http://schemas.microsoft.com/office/drawing/2014/main" xmlns="" val="1857486513"/>
                    </a:ext>
                  </a:extLst>
                </a:gridCol>
                <a:gridCol w="1411295">
                  <a:extLst>
                    <a:ext uri="{9D8B030D-6E8A-4147-A177-3AD203B41FA5}">
                      <a16:colId xmlns:a16="http://schemas.microsoft.com/office/drawing/2014/main" xmlns="" val="4122630549"/>
                    </a:ext>
                  </a:extLst>
                </a:gridCol>
                <a:gridCol w="1411295">
                  <a:extLst>
                    <a:ext uri="{9D8B030D-6E8A-4147-A177-3AD203B41FA5}">
                      <a16:colId xmlns:a16="http://schemas.microsoft.com/office/drawing/2014/main" xmlns="" val="1401112753"/>
                    </a:ext>
                  </a:extLst>
                </a:gridCol>
                <a:gridCol w="1411295">
                  <a:extLst>
                    <a:ext uri="{9D8B030D-6E8A-4147-A177-3AD203B41FA5}">
                      <a16:colId xmlns:a16="http://schemas.microsoft.com/office/drawing/2014/main" xmlns="" val="3286905794"/>
                    </a:ext>
                  </a:extLst>
                </a:gridCol>
                <a:gridCol w="1411295">
                  <a:extLst>
                    <a:ext uri="{9D8B030D-6E8A-4147-A177-3AD203B41FA5}">
                      <a16:colId xmlns:a16="http://schemas.microsoft.com/office/drawing/2014/main" xmlns="" val="855614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BlockAck with non-HT format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BlockAck with HE format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Frequency tone mapping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SIG field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9601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Unit size</a:t>
                      </a:r>
                    </a:p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(an MPDU after encoding / a codeword)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24608 bits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24608 bits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25272 bits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25272 bits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7749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The number of distinguishable units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256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256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251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256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8652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Feedback duration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100 us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68 us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104 us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/>
                          </a:solidFill>
                        </a:rPr>
                        <a:t>64 us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46658714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7D9F93D7-1C07-4697-B328-CB1177FE26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AB29F36-8357-4276-8CB3-523C490F5B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xmlns="" id="{F31D0DE0-31DF-482A-8F30-B6E04DE8B4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98436</TotalTime>
  <Words>1264</Words>
  <Application>Microsoft Office PowerPoint</Application>
  <PresentationFormat>화면 슬라이드 쇼(4:3)</PresentationFormat>
  <Paragraphs>336</Paragraphs>
  <Slides>15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굴림</vt:lpstr>
      <vt:lpstr>맑은 고딕</vt:lpstr>
      <vt:lpstr>Arial</vt:lpstr>
      <vt:lpstr>Times New Roman</vt:lpstr>
      <vt:lpstr>Wingdings</vt:lpstr>
      <vt:lpstr>Office 테마</vt:lpstr>
      <vt:lpstr>Consideration on HARQ feedback</vt:lpstr>
      <vt:lpstr>Introduction</vt:lpstr>
      <vt:lpstr>Recap on HARQ unit [1]</vt:lpstr>
      <vt:lpstr>0. Existing BlockAck</vt:lpstr>
      <vt:lpstr>1. Using frequency tone mapping</vt:lpstr>
      <vt:lpstr>1. Using frequency tone mapping</vt:lpstr>
      <vt:lpstr>2. Using SIG field</vt:lpstr>
      <vt:lpstr>2. Using SIG field</vt:lpstr>
      <vt:lpstr>Feedback duration comparison</vt:lpstr>
      <vt:lpstr>Conclusion</vt:lpstr>
      <vt:lpstr>References</vt:lpstr>
      <vt:lpstr>Appendix A: PPDU format example - Codeword as an HARQ unit without CRC</vt:lpstr>
      <vt:lpstr>Appendix A: PPDU format example - Codeword as an HARQ unit with CRC</vt:lpstr>
      <vt:lpstr>Appendix A: PPDU format example - MPDU as an HARQ unit without padding to align</vt:lpstr>
      <vt:lpstr>Appendix A: PPDU format example - MPDU as an HARQ unit with padding to align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송태원/선임연구원/차세대표준(연)ICS팀(taewon.song@lge.com)</cp:lastModifiedBy>
  <cp:revision>1502</cp:revision>
  <cp:lastPrinted>2018-02-26T09:36:07Z</cp:lastPrinted>
  <dcterms:created xsi:type="dcterms:W3CDTF">2016-12-14T01:56:24Z</dcterms:created>
  <dcterms:modified xsi:type="dcterms:W3CDTF">2019-09-15T16:39:50Z</dcterms:modified>
</cp:coreProperties>
</file>