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393" r:id="rId3"/>
    <p:sldId id="547" r:id="rId4"/>
    <p:sldId id="543" r:id="rId5"/>
    <p:sldId id="558" r:id="rId6"/>
    <p:sldId id="531" r:id="rId7"/>
    <p:sldId id="525" r:id="rId8"/>
    <p:sldId id="539" r:id="rId9"/>
    <p:sldId id="555" r:id="rId10"/>
    <p:sldId id="556" r:id="rId11"/>
    <p:sldId id="533" r:id="rId12"/>
    <p:sldId id="535" r:id="rId13"/>
    <p:sldId id="527" r:id="rId14"/>
    <p:sldId id="541" r:id="rId15"/>
    <p:sldId id="537" r:id="rId16"/>
    <p:sldId id="485" r:id="rId17"/>
    <p:sldId id="549" r:id="rId18"/>
    <p:sldId id="550" r:id="rId19"/>
    <p:sldId id="551" r:id="rId20"/>
    <p:sldId id="544" r:id="rId21"/>
    <p:sldId id="553" r:id="rId22"/>
    <p:sldId id="554" r:id="rId23"/>
    <p:sldId id="542" r:id="rId24"/>
    <p:sldId id="552" r:id="rId25"/>
    <p:sldId id="557" r:id="rId26"/>
    <p:sldId id="545" r:id="rId27"/>
    <p:sldId id="546" r:id="rId28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xiao (Tony, CT Lab)" initials="H(CL" lastIdx="3" clrIdx="0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  <p:cmAuthor id="2" name="Sadeghi, Bahareh" initials="SB" lastIdx="11" clrIdx="1">
    <p:extLst>
      <p:ext uri="{19B8F6BF-5375-455C-9EA6-DF929625EA0E}">
        <p15:presenceInfo xmlns:p15="http://schemas.microsoft.com/office/powerpoint/2012/main" userId="S-1-5-21-725345543-602162358-527237240-496782" providerId="AD"/>
      </p:ext>
    </p:extLst>
  </p:cmAuthor>
  <p:cmAuthor id="3" name="Alecsander Eitan" initials="AE" lastIdx="2" clrIdx="2">
    <p:extLst>
      <p:ext uri="{19B8F6BF-5375-455C-9EA6-DF929625EA0E}">
        <p15:presenceInfo xmlns:p15="http://schemas.microsoft.com/office/powerpoint/2012/main" userId="S::eitana@qti.qualcomm.com::e817fc15-1440-47f2-9807-cb47db72d9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02B79F-8DBB-43CA-8E88-0FA92B56EBD6}" v="5" dt="2019-09-12T12:01:29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202" y="111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csander Eitan" userId="e817fc15-1440-47f2-9807-cb47db72d9e5" providerId="ADAL" clId="{3F871363-EFDC-444E-977D-23EC49984D26}"/>
    <pc:docChg chg="custSel addSld modSld modMainMaster">
      <pc:chgData name="Alecsander Eitan" userId="e817fc15-1440-47f2-9807-cb47db72d9e5" providerId="ADAL" clId="{3F871363-EFDC-444E-977D-23EC49984D26}" dt="2019-09-12T12:01:42.245" v="46" actId="1035"/>
      <pc:docMkLst>
        <pc:docMk/>
      </pc:docMkLst>
      <pc:sldChg chg="addSp delSp modSp add">
        <pc:chgData name="Alecsander Eitan" userId="e817fc15-1440-47f2-9807-cb47db72d9e5" providerId="ADAL" clId="{3F871363-EFDC-444E-977D-23EC49984D26}" dt="2019-09-12T12:01:42.245" v="46" actId="1035"/>
        <pc:sldMkLst>
          <pc:docMk/>
          <pc:sldMk cId="2511960550" sldId="558"/>
        </pc:sldMkLst>
        <pc:spChg chg="mod">
          <ac:chgData name="Alecsander Eitan" userId="e817fc15-1440-47f2-9807-cb47db72d9e5" providerId="ADAL" clId="{3F871363-EFDC-444E-977D-23EC49984D26}" dt="2019-09-12T12:01:36.575" v="45" actId="20577"/>
          <ac:spMkLst>
            <pc:docMk/>
            <pc:sldMk cId="2511960550" sldId="558"/>
            <ac:spMk id="34820" creationId="{00000000-0000-0000-0000-000000000000}"/>
          </ac:spMkLst>
        </pc:spChg>
        <pc:picChg chg="del">
          <ac:chgData name="Alecsander Eitan" userId="e817fc15-1440-47f2-9807-cb47db72d9e5" providerId="ADAL" clId="{3F871363-EFDC-444E-977D-23EC49984D26}" dt="2019-09-12T11:58:02.891" v="3" actId="478"/>
          <ac:picMkLst>
            <pc:docMk/>
            <pc:sldMk cId="2511960550" sldId="558"/>
            <ac:picMk id="2" creationId="{9695F52D-A496-4316-A656-80BE7D2246D0}"/>
          </ac:picMkLst>
        </pc:picChg>
        <pc:picChg chg="add mod">
          <ac:chgData name="Alecsander Eitan" userId="e817fc15-1440-47f2-9807-cb47db72d9e5" providerId="ADAL" clId="{3F871363-EFDC-444E-977D-23EC49984D26}" dt="2019-09-12T12:00:58.670" v="34" actId="1076"/>
          <ac:picMkLst>
            <pc:docMk/>
            <pc:sldMk cId="2511960550" sldId="558"/>
            <ac:picMk id="3" creationId="{86081D3B-C360-48AB-91F2-9857C6D41ED1}"/>
          </ac:picMkLst>
        </pc:picChg>
        <pc:picChg chg="add mod">
          <ac:chgData name="Alecsander Eitan" userId="e817fc15-1440-47f2-9807-cb47db72d9e5" providerId="ADAL" clId="{3F871363-EFDC-444E-977D-23EC49984D26}" dt="2019-09-12T12:01:42.245" v="46" actId="1035"/>
          <ac:picMkLst>
            <pc:docMk/>
            <pc:sldMk cId="2511960550" sldId="558"/>
            <ac:picMk id="4" creationId="{C288CBBC-AB4B-468A-957F-AD112AE0DB4C}"/>
          </ac:picMkLst>
        </pc:picChg>
      </pc:sldChg>
      <pc:sldMasterChg chg="modSp">
        <pc:chgData name="Alecsander Eitan" userId="e817fc15-1440-47f2-9807-cb47db72d9e5" providerId="ADAL" clId="{3F871363-EFDC-444E-977D-23EC49984D26}" dt="2019-09-12T11:57:49.657" v="1" actId="20577"/>
        <pc:sldMasterMkLst>
          <pc:docMk/>
          <pc:sldMasterMk cId="0" sldId="2147483648"/>
        </pc:sldMasterMkLst>
        <pc:spChg chg="mod">
          <ac:chgData name="Alecsander Eitan" userId="e817fc15-1440-47f2-9807-cb47db72d9e5" providerId="ADAL" clId="{3F871363-EFDC-444E-977D-23EC49984D26}" dt="2019-09-12T11:57:49.657" v="1" actId="20577"/>
          <ac:spMkLst>
            <pc:docMk/>
            <pc:sldMasterMk cId="0" sldId="2147483648"/>
            <ac:spMk id="1031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12278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Osama Aboul-Magd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 altLang="zh-CN"/>
              <a:t>Page </a:t>
            </a:r>
            <a:fld id="{B32ABE5F-78A6-464F-862F-1CD92CF8A9F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156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12278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Osama Aboul-Magd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zh-CN"/>
              <a:t>Page </a:t>
            </a:r>
            <a:fld id="{8E40D56C-5972-4299-BD74-FDC74F23C58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9921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400"/>
              <a:t>doc.: IEEE 802.11-12/xxxxr0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400" dirty="0"/>
              <a:t>September 2019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79B5AC8C-3DA7-4908-8A83-6F61D56018F6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42202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10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835582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11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82945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12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694769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13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787148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14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320308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15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706855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4453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1420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5975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211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7066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147A53A5-F6EE-4983-A666-260E34C2CDD8}" type="slidenum">
              <a:rPr lang="en-US" altLang="zh-CN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946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5239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5593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9956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3566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9858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5698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7382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285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7066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147A53A5-F6EE-4983-A666-260E34C2CDD8}" type="slidenum">
              <a:rPr lang="en-US" altLang="zh-CN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850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4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53694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5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98991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6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93764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7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01675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8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840299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4F97787D-24FF-451B-A04D-580EDFA14627}" type="slidenum">
              <a:rPr lang="en-CA" altLang="zh-CN"/>
              <a:pPr/>
              <a:t>9</a:t>
            </a:fld>
            <a:endParaRPr lang="en-CA" altLang="zh-CN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58642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September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3DE2BA47-96D2-4899-B492-7F2F106C11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711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8C767A5-83ED-4849-83C8-5C85F8F162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7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B10CADCE-EBC3-46F2-95B2-33EC277EBA4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055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September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A0EBBC28-08F3-4A32-AE55-9B9A988B43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834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75182C40-538F-4C32-B8B9-3FC96DB9CF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879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Alecsander Eitan (Qualcomm)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AD263509-F93B-49F1-9CC3-F712D036F0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37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1AA7E7F9-8B5C-49C0-89C5-479C1B71224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50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1537FC33-1885-45B1-A151-EDF12B565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09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3D10149-1651-4438-9F84-94B6C3B7D2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219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F049EB4A-6908-46B7-BA8A-65F85C6A0F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579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724F7EE5-5FC0-45F8-BC95-9DD0354B00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231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/>
              <a:t>Alecsander Eitan (Qualcomm)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zh-CN"/>
              <a:t>Slide </a:t>
            </a:r>
            <a:fld id="{16E72C98-D8F5-4A09-9041-74D4DE6CBD4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239243" y="332601"/>
            <a:ext cx="32253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 err="1"/>
              <a:t>doc.:IEEE</a:t>
            </a:r>
            <a:r>
              <a:rPr lang="en-US" sz="1800" b="1" dirty="0"/>
              <a:t> 802.11-19/1551r1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3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Alecsander Eitan (Qualcomm)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4631EADA-E89E-4D49-B48F-45F43C7ED89F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924800" cy="1524000"/>
          </a:xfrm>
          <a:noFill/>
        </p:spPr>
        <p:txBody>
          <a:bodyPr/>
          <a:lstStyle/>
          <a:p>
            <a:r>
              <a:rPr lang="en-US" altLang="zh-CN" dirty="0"/>
              <a:t>Wi-Fi Sensing in 60GHz band</a:t>
            </a:r>
            <a:br>
              <a:rPr lang="en-US" altLang="zh-CN" dirty="0"/>
            </a:br>
            <a:br>
              <a:rPr lang="en-US" altLang="zh-CN" sz="1400" dirty="0"/>
            </a:br>
            <a:r>
              <a:rPr lang="en-US" altLang="zh-CN" sz="2000" dirty="0"/>
              <a:t>Usage models, Performance and What is need in 802.11 Standard</a:t>
            </a:r>
            <a:endParaRPr lang="en-US" altLang="zh-CN" dirty="0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000" dirty="0"/>
              <a:t>Date:</a:t>
            </a:r>
            <a:r>
              <a:rPr lang="en-US" altLang="zh-CN" sz="2000" b="0" dirty="0"/>
              <a:t> September 16, 2019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3276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/>
              <a:t>Authors:</a:t>
            </a:r>
            <a:endParaRPr lang="en-US" altLang="zh-CN" sz="200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67540"/>
              </p:ext>
            </p:extLst>
          </p:nvPr>
        </p:nvGraphicFramePr>
        <p:xfrm>
          <a:off x="693738" y="3803650"/>
          <a:ext cx="7478712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328499" imgH="2633231" progId="Word.Document.8">
                  <p:embed/>
                </p:oleObj>
              </mc:Choice>
              <mc:Fallback>
                <p:oleObj name="Document" r:id="rId4" imgW="8328499" imgH="2633231" progId="Word.Document.8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803650"/>
                        <a:ext cx="7478712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/>
              <a:t>Game control demo</a:t>
            </a:r>
            <a:endParaRPr lang="en-CA" altLang="zh-CN" sz="240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10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4" name="Media2">
            <a:hlinkClick r:id="" action="ppaction://media"/>
            <a:extLst>
              <a:ext uri="{FF2B5EF4-FFF2-40B4-BE49-F238E27FC236}">
                <a16:creationId xmlns:a16="http://schemas.microsoft.com/office/drawing/2014/main" id="{ECFF15C1-AF20-44C2-9783-A119D46D99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423987"/>
            <a:ext cx="8305800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Liveness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1" y="1339056"/>
            <a:ext cx="7761287" cy="4452144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The device has to detect the liveness of the face in-front of it as part of the face recognition.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device is able to validate the liveness of the face in-front of it</a:t>
            </a:r>
            <a:br>
              <a:rPr lang="en-US" altLang="zh-CN" sz="1800" b="0" dirty="0"/>
            </a:br>
            <a:r>
              <a:rPr lang="en-US" altLang="zh-CN" sz="1800" b="0" dirty="0"/>
              <a:t>(Example: face recognition to unlock the phone/tablet/computer. 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liveness test is activated as part of the face recognition.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One device and one object are involved in the interaction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Monostatic radar is adequate.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11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8" name="Picture 7" descr="A person holding a sign&#10;&#10;Description automatically generated">
            <a:extLst>
              <a:ext uri="{FF2B5EF4-FFF2-40B4-BE49-F238E27FC236}">
                <a16:creationId xmlns:a16="http://schemas.microsoft.com/office/drawing/2014/main" id="{73B64DFD-C850-4B85-93C0-6E594FF33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92696"/>
            <a:ext cx="39471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Facial/Body Recognition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1" y="1339056"/>
            <a:ext cx="7761287" cy="4452144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The device has to validate the identity of the user.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device is able to validate the face (or full body) of the user/person.</a:t>
            </a:r>
            <a:br>
              <a:rPr lang="en-US" altLang="zh-CN" sz="1800" b="0" dirty="0"/>
            </a:br>
            <a:r>
              <a:rPr lang="en-US" altLang="zh-CN" sz="1800" b="0" dirty="0"/>
              <a:t>(Example: face recognition to unlock the phone/tablet/computer. 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recognition needs to have high confidence and able to operate in various conditions.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One device and one object are involved in the interaction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Monostatic radar is adequate for simple cases, multi-static can perform better especially for full body scan.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12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9" name="Picture 2" descr="Image result for head 3D image">
            <a:extLst>
              <a:ext uri="{FF2B5EF4-FFF2-40B4-BE49-F238E27FC236}">
                <a16:creationId xmlns:a16="http://schemas.microsoft.com/office/drawing/2014/main" id="{3D92C720-05B2-44E5-9F92-2DE80CCF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07" y="3775075"/>
            <a:ext cx="26765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8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Area Sensing / Presence Detection</a:t>
            </a:r>
            <a:endParaRPr lang="en-CA" altLang="zh-CN" sz="2400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61287" cy="5458599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One or more devices monitor an area, mainly to detect humans.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600" i="1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device(s) perform monitoring of the area providing one or more of the following: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Detect presence of one or more persons in the area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Location of each person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Count the number of persons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Estimate the activity of each person (velocity estimation)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Detect pets</a:t>
            </a:r>
          </a:p>
          <a:p>
            <a:pPr lvl="1">
              <a:spcBef>
                <a:spcPts val="0"/>
              </a:spcBef>
            </a:pPr>
            <a:r>
              <a:rPr lang="en-US" altLang="zh-CN" sz="1800" b="0" dirty="0"/>
              <a:t>Detect a person fall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Detect (human) vital signs</a:t>
            </a:r>
            <a:endParaRPr lang="en-US" altLang="zh-CN" sz="1800" b="0" dirty="0"/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Detect the presence of people in a car and where they are seated.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Example applications: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Activate light according to people presence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Activate and control power of air condition based on presence and number of people.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Intrusion detection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Fall detection of elderly people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Car passenger's safety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Radar monitoring doesn’t violate privacy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en-US" altLang="zh-CN" sz="14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13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125031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Area Sensing / Presence Detection</a:t>
            </a:r>
            <a:endParaRPr lang="en-CA" altLang="zh-CN" sz="2400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1" y="1339056"/>
            <a:ext cx="7761287" cy="4890294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One or more devices monitor an area, mainly to detect humans.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Goal can be achieved with multiple mono-static radars, but multi-static radar will be much more efficient and perform better.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Area illumination from multiple points and multiple receivers improve the environment sensing.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Multiple receivers can share same illumination, improving efficiency.</a:t>
            </a:r>
          </a:p>
          <a:p>
            <a:pPr>
              <a:spcBef>
                <a:spcPts val="0"/>
              </a:spcBef>
            </a:pPr>
            <a:endParaRPr lang="en-US" altLang="zh-CN" sz="14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14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1802399-7A02-4EA4-9BA6-1E6E480C0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0" y="3505199"/>
            <a:ext cx="3126219" cy="1948383"/>
          </a:xfrm>
          <a:prstGeom prst="rect">
            <a:avLst/>
          </a:prstGeom>
        </p:spPr>
      </p:pic>
      <p:pic>
        <p:nvPicPr>
          <p:cNvPr id="3074" name="Picture 2" descr="Image result for multistatic radar">
            <a:extLst>
              <a:ext uri="{FF2B5EF4-FFF2-40B4-BE49-F238E27FC236}">
                <a16:creationId xmlns:a16="http://schemas.microsoft.com/office/drawing/2014/main" id="{F53A0254-490D-44FE-A952-FA5BD635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20" y="3505199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ulti view">
            <a:extLst>
              <a:ext uri="{FF2B5EF4-FFF2-40B4-BE49-F238E27FC236}">
                <a16:creationId xmlns:a16="http://schemas.microsoft.com/office/drawing/2014/main" id="{A7D80CDB-1782-46E6-862F-35AF7A99A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96" y="5029200"/>
            <a:ext cx="2768808" cy="128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2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Robot 3D Vision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2" y="1339056"/>
            <a:ext cx="7761288" cy="4452144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600" i="1" dirty="0"/>
              <a:t>One or more robots use the sensing to get the 3D map of their environment.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600" b="0" dirty="0"/>
          </a:p>
          <a:p>
            <a:pPr>
              <a:spcBef>
                <a:spcPts val="0"/>
              </a:spcBef>
            </a:pPr>
            <a:r>
              <a:rPr lang="en-US" altLang="zh-CN" sz="1600" b="0" dirty="0"/>
              <a:t>The robot acquires 3D map of the surrounding, including doppler information to allow safe and efficient movement.</a:t>
            </a:r>
          </a:p>
          <a:p>
            <a:pPr>
              <a:spcBef>
                <a:spcPts val="0"/>
              </a:spcBef>
            </a:pPr>
            <a:r>
              <a:rPr lang="en-US" altLang="zh-CN" sz="1600" b="0" dirty="0"/>
              <a:t>Examples:</a:t>
            </a:r>
          </a:p>
          <a:p>
            <a:pPr lvl="1">
              <a:spcBef>
                <a:spcPts val="0"/>
              </a:spcBef>
            </a:pPr>
            <a:r>
              <a:rPr lang="en-US" altLang="zh-CN" sz="1600" dirty="0"/>
              <a:t>House robots </a:t>
            </a:r>
          </a:p>
          <a:p>
            <a:pPr lvl="1">
              <a:spcBef>
                <a:spcPts val="0"/>
              </a:spcBef>
            </a:pPr>
            <a:r>
              <a:rPr lang="en-US" altLang="zh-CN" sz="1600" dirty="0"/>
              <a:t>Warehouse robots</a:t>
            </a:r>
          </a:p>
          <a:p>
            <a:pPr>
              <a:spcBef>
                <a:spcPts val="0"/>
              </a:spcBef>
            </a:pPr>
            <a:r>
              <a:rPr lang="en-US" altLang="zh-CN" sz="1600" b="0" dirty="0"/>
              <a:t>One or more devices device and multiple objects are involved in the interaction</a:t>
            </a:r>
          </a:p>
          <a:p>
            <a:pPr>
              <a:spcBef>
                <a:spcPts val="0"/>
              </a:spcBef>
            </a:pPr>
            <a:r>
              <a:rPr lang="en-US" altLang="zh-CN" sz="1600" b="0" dirty="0"/>
              <a:t>Multi-Static radar improves efficiency and environment sensing.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en-US" altLang="zh-CN" sz="14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15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051E4-2A46-4B70-8D4D-665A3EED2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814186"/>
            <a:ext cx="4879929" cy="24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1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/>
              <a:t>60GHz Radar Performance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latinLnBrk="1">
              <a:buNone/>
            </a:pPr>
            <a:r>
              <a:rPr lang="en-US" altLang="zh-CN" sz="1800" b="0" dirty="0"/>
              <a:t>Monostatic radar can achieve the following:</a:t>
            </a:r>
          </a:p>
          <a:p>
            <a:pPr latinLnBrk="1"/>
            <a:r>
              <a:rPr lang="en-US" altLang="zh-CN" sz="1800" b="0" dirty="0"/>
              <a:t>Angular resolution of 4°with 32 elements in a row/column (raw)</a:t>
            </a:r>
          </a:p>
          <a:p>
            <a:pPr latinLnBrk="1"/>
            <a:r>
              <a:rPr lang="en-US" altLang="zh-CN" sz="1800" b="0" dirty="0"/>
              <a:t>Range resolution of 9cm (raw @1.76Gsps)</a:t>
            </a:r>
          </a:p>
          <a:p>
            <a:pPr latinLnBrk="1"/>
            <a:r>
              <a:rPr lang="en-US" altLang="zh-CN" sz="1800" b="0" dirty="0"/>
              <a:t>Doppler resolution of 0.5m/sec for 5msec measurement </a:t>
            </a:r>
            <a:br>
              <a:rPr lang="en-US" altLang="zh-CN" sz="1800" b="0" dirty="0"/>
            </a:br>
            <a:r>
              <a:rPr lang="en-US" altLang="zh-CN" sz="1800" b="0" dirty="0"/>
              <a:t>(depends on no of repetitions)</a:t>
            </a:r>
          </a:p>
          <a:p>
            <a:pPr latinLnBrk="1"/>
            <a:r>
              <a:rPr lang="en-US" altLang="zh-CN" sz="1800" b="0" dirty="0"/>
              <a:t>Micromovement differential resolution of 0.1mm (raw)</a:t>
            </a:r>
          </a:p>
          <a:p>
            <a:pPr latinLnBrk="1"/>
            <a:endParaRPr lang="en-US" altLang="zh-CN" sz="1800" b="0" dirty="0"/>
          </a:p>
          <a:p>
            <a:pPr marL="0" indent="0" latinLnBrk="1">
              <a:buNone/>
            </a:pPr>
            <a:r>
              <a:rPr lang="en-US" altLang="zh-CN" sz="1800" b="0" dirty="0"/>
              <a:t>[see backup slides for numbers explanation and examples]</a:t>
            </a:r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fr-FR" altLang="zh-CN" dirty="0"/>
              <a:t>Mono-</a:t>
            </a:r>
            <a:r>
              <a:rPr lang="fr-FR" altLang="zh-CN" dirty="0" err="1"/>
              <a:t>static</a:t>
            </a:r>
            <a:r>
              <a:rPr lang="fr-FR" altLang="zh-CN" dirty="0"/>
              <a:t> 60GHz Radar </a:t>
            </a:r>
            <a:r>
              <a:rPr lang="fr-FR" altLang="zh-CN" dirty="0" err="1"/>
              <a:t>demo</a:t>
            </a:r>
            <a:endParaRPr lang="fr-FR" altLang="zh-CN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F97D61-9D8E-47C9-A110-29E32EAE8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081"/>
          <a:stretch/>
        </p:blipFill>
        <p:spPr>
          <a:xfrm>
            <a:off x="6207550" y="1047714"/>
            <a:ext cx="2781741" cy="5657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416F2-6136-4B18-A660-6D0770EDF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923182" cy="44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1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fr-FR" altLang="zh-CN" dirty="0"/>
              <a:t>Mono-</a:t>
            </a:r>
            <a:r>
              <a:rPr lang="fr-FR" altLang="zh-CN" dirty="0" err="1"/>
              <a:t>static</a:t>
            </a:r>
            <a:r>
              <a:rPr lang="fr-FR" altLang="zh-CN" dirty="0"/>
              <a:t> 60GHz Radar </a:t>
            </a:r>
            <a:r>
              <a:rPr lang="fr-FR" altLang="zh-CN" dirty="0" err="1"/>
              <a:t>demo</a:t>
            </a:r>
            <a:endParaRPr lang="fr-FR" altLang="zh-CN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D9646-CF2C-48E4-9F77-0FF25CBAD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9" y="1450109"/>
            <a:ext cx="1571143" cy="335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DFBDF-DC73-46E3-982A-9BB9BFD78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62" y="1452418"/>
            <a:ext cx="1965454" cy="3737499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AA436608-9166-4D7D-8F18-4FC9083A2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819400"/>
            <a:ext cx="5257799" cy="35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4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fr-FR" altLang="zh-CN" dirty="0"/>
              <a:t>Mono-</a:t>
            </a:r>
            <a:r>
              <a:rPr lang="fr-FR" altLang="zh-CN" dirty="0" err="1"/>
              <a:t>static</a:t>
            </a:r>
            <a:r>
              <a:rPr lang="fr-FR" altLang="zh-CN" dirty="0"/>
              <a:t> 60GHz Radar </a:t>
            </a:r>
            <a:r>
              <a:rPr lang="fr-FR" altLang="zh-CN" dirty="0" err="1"/>
              <a:t>demo</a:t>
            </a:r>
            <a:endParaRPr lang="fr-FR" altLang="zh-CN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DEC2868-85E9-4B38-92DD-9EF017F02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399"/>
            <a:ext cx="4165600" cy="312420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9ECD9-4F22-4FC9-A079-6C2536609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458" y="1447801"/>
            <a:ext cx="4866542" cy="419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3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B9C0E188-B661-422B-804D-EAB6E9A6F716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Alecsander Eitan (Qualcomm)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zh-CN"/>
              <a:t>Abstract</a:t>
            </a:r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This document discusses some usage models for Wi-Fi sensing.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cs typeface="Times New Roman"/>
              </a:rPr>
              <a:t>This presentation is focused on 60GHz band.</a:t>
            </a:r>
            <a:endParaRPr lang="en-US" altLang="zh-CN" sz="24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802.11ay Draft includes an annex which presents recommendations for (Monostatic) Radar.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Some use-cases will significantly benefit from Multi-Static Radar architecture.</a:t>
            </a:r>
            <a:endParaRPr lang="en-GB" altLang="zh-CN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762000"/>
          </a:xfrm>
        </p:spPr>
        <p:txBody>
          <a:bodyPr/>
          <a:lstStyle/>
          <a:p>
            <a:r>
              <a:rPr lang="fr-FR" altLang="zh-CN" dirty="0" err="1"/>
              <a:t>Why</a:t>
            </a:r>
            <a:r>
              <a:rPr lang="fr-FR" altLang="zh-CN" dirty="0"/>
              <a:t> </a:t>
            </a:r>
            <a:r>
              <a:rPr lang="fr-FR" altLang="zh-CN" dirty="0" err="1"/>
              <a:t>extend</a:t>
            </a:r>
            <a:r>
              <a:rPr lang="fr-FR" altLang="zh-CN" dirty="0"/>
              <a:t> </a:t>
            </a:r>
            <a:r>
              <a:rPr lang="fr-FR" altLang="zh-CN" dirty="0" err="1"/>
              <a:t>beyond</a:t>
            </a:r>
            <a:r>
              <a:rPr lang="fr-FR" altLang="zh-CN" dirty="0"/>
              <a:t> Mono-</a:t>
            </a:r>
            <a:r>
              <a:rPr lang="fr-FR" altLang="zh-CN" dirty="0" err="1"/>
              <a:t>Static</a:t>
            </a:r>
            <a:r>
              <a:rPr lang="fr-FR" altLang="zh-CN" dirty="0"/>
              <a:t> Radar?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799" y="1600199"/>
            <a:ext cx="7858126" cy="4875213"/>
          </a:xfrm>
        </p:spPr>
        <p:txBody>
          <a:bodyPr wrap="square"/>
          <a:lstStyle/>
          <a:p>
            <a:pPr latinLnBrk="1"/>
            <a:r>
              <a:rPr lang="en-US" altLang="zh-CN" sz="1800" b="0" dirty="0"/>
              <a:t>Topologies included:</a:t>
            </a:r>
          </a:p>
          <a:p>
            <a:pPr lvl="1" latinLnBrk="1"/>
            <a:r>
              <a:rPr lang="en-US" altLang="zh-CN" sz="1800" dirty="0"/>
              <a:t>Bistatic with two devices – One Tx and One Rx</a:t>
            </a:r>
          </a:p>
          <a:p>
            <a:pPr lvl="1" latinLnBrk="1"/>
            <a:r>
              <a:rPr lang="en-US" altLang="zh-CN" sz="1800" b="0" dirty="0"/>
              <a:t>Multiple Tx &amp; Single Rx</a:t>
            </a:r>
          </a:p>
          <a:p>
            <a:pPr lvl="1" latinLnBrk="1"/>
            <a:r>
              <a:rPr lang="en-US" altLang="zh-CN" sz="1800" b="0" dirty="0"/>
              <a:t>Single Tx and Multiple Rx</a:t>
            </a:r>
            <a:endParaRPr lang="he-IL" altLang="zh-CN" sz="1800" b="0" dirty="0"/>
          </a:p>
          <a:p>
            <a:pPr lvl="1" latinLnBrk="1"/>
            <a:r>
              <a:rPr lang="en-US" altLang="zh-CN" sz="1800" dirty="0"/>
              <a:t>Multiple Tx and Multiple Rx</a:t>
            </a:r>
          </a:p>
          <a:p>
            <a:pPr lvl="1" latinLnBrk="1"/>
            <a:r>
              <a:rPr lang="en-US" altLang="zh-CN" sz="1800" b="0" dirty="0"/>
              <a:t>Multiple Mono-Static devices with information sharing</a:t>
            </a:r>
          </a:p>
          <a:p>
            <a:pPr latinLnBrk="1"/>
            <a:r>
              <a:rPr lang="en-US" altLang="zh-CN" sz="1800" b="0" dirty="0"/>
              <a:t>Performs better than monostatic since multiple different views of the </a:t>
            </a:r>
            <a:br>
              <a:rPr lang="en-US" altLang="zh-CN" sz="1800" b="0" dirty="0"/>
            </a:br>
            <a:r>
              <a:rPr lang="en-US" altLang="zh-CN" sz="1800" b="0" dirty="0"/>
              <a:t>environment (room) are sensed. It allows:</a:t>
            </a:r>
          </a:p>
          <a:p>
            <a:pPr lvl="1" latinLnBrk="1"/>
            <a:r>
              <a:rPr lang="en-US" altLang="zh-CN" sz="1800" b="0" dirty="0"/>
              <a:t>Better resolution</a:t>
            </a:r>
          </a:p>
          <a:p>
            <a:pPr lvl="1" latinLnBrk="1"/>
            <a:r>
              <a:rPr lang="en-US" altLang="zh-CN" sz="1800" dirty="0"/>
              <a:t>V</a:t>
            </a:r>
            <a:r>
              <a:rPr lang="en-US" altLang="zh-CN" sz="1800" b="0" dirty="0"/>
              <a:t>iew of occluded objects</a:t>
            </a:r>
          </a:p>
          <a:p>
            <a:pPr lvl="1" latinLnBrk="1"/>
            <a:r>
              <a:rPr lang="en-US" altLang="zh-CN" sz="1800" dirty="0"/>
              <a:t>3D information of objects</a:t>
            </a:r>
            <a:endParaRPr lang="en-US" altLang="zh-CN" sz="1800" b="0" dirty="0"/>
          </a:p>
          <a:p>
            <a:pPr latinLnBrk="1"/>
            <a:r>
              <a:rPr lang="en-US" altLang="zh-CN" sz="1800" b="0" dirty="0"/>
              <a:t>Multiple Tx and/or Multiple Rx save air-time since multiple measurements are done concurrently.</a:t>
            </a:r>
          </a:p>
          <a:p>
            <a:pPr latinLnBrk="1"/>
            <a:r>
              <a:rPr lang="en-US" altLang="zh-CN" sz="1800" b="0" dirty="0"/>
              <a:t>Multiple Tx and single Rx (only), facilitates low power devices</a:t>
            </a:r>
          </a:p>
          <a:p>
            <a:pPr latinLnBrk="1"/>
            <a:endParaRPr lang="en-US" altLang="zh-CN" sz="1800" b="0" dirty="0"/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3658846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/>
              <a:t>Synchronisation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799" y="1981200"/>
            <a:ext cx="7858126" cy="4114800"/>
          </a:xfrm>
        </p:spPr>
        <p:txBody>
          <a:bodyPr wrap="square"/>
          <a:lstStyle/>
          <a:p>
            <a:pPr latinLnBrk="1"/>
            <a:r>
              <a:rPr lang="en-US" altLang="zh-CN" sz="1800" b="0" dirty="0"/>
              <a:t>Coarse synchronization can be achieved by messaging and TSF time stamps</a:t>
            </a:r>
          </a:p>
          <a:p>
            <a:pPr latinLnBrk="1"/>
            <a:r>
              <a:rPr lang="en-US" altLang="zh-CN" sz="1800" b="0" dirty="0"/>
              <a:t>There are many fine synchronization methods.</a:t>
            </a:r>
            <a:br>
              <a:rPr lang="en-US" altLang="zh-CN" sz="1800" b="0" dirty="0"/>
            </a:br>
            <a:r>
              <a:rPr lang="en-US" altLang="zh-CN" sz="1800" b="0" dirty="0"/>
              <a:t>One of the simplest methods is to have a LOS beam link between each </a:t>
            </a:r>
            <a:br>
              <a:rPr lang="en-US" altLang="zh-CN" sz="1800" b="0" dirty="0"/>
            </a:br>
            <a:r>
              <a:rPr lang="en-US" altLang="zh-CN" sz="1800" b="0" dirty="0"/>
              <a:t>transmitter and each receiver.</a:t>
            </a:r>
          </a:p>
          <a:p>
            <a:pPr latinLnBrk="1"/>
            <a:endParaRPr lang="en-US" altLang="zh-CN" sz="1800" b="0" dirty="0"/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82715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Measurement Range</a:t>
            </a:r>
            <a:endParaRPr lang="fr-FR" altLang="zh-CN" dirty="0"/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799" y="1981200"/>
            <a:ext cx="7858126" cy="4114800"/>
          </a:xfrm>
        </p:spPr>
        <p:txBody>
          <a:bodyPr wrap="square"/>
          <a:lstStyle/>
          <a:p>
            <a:pPr latinLnBrk="1"/>
            <a:r>
              <a:rPr lang="en-US" altLang="zh-CN" sz="1800" b="0" dirty="0"/>
              <a:t>L-CEF and EDMG-CEF based CIR are always ~73nsec long, which </a:t>
            </a:r>
            <a:br>
              <a:rPr lang="en-US" altLang="zh-CN" sz="1800" b="0" dirty="0"/>
            </a:br>
            <a:r>
              <a:rPr lang="en-US" altLang="zh-CN" sz="1800" b="0" dirty="0"/>
              <a:t>corresponds to ~10meter range.</a:t>
            </a:r>
          </a:p>
          <a:p>
            <a:pPr latinLnBrk="1"/>
            <a:r>
              <a:rPr lang="en-US" altLang="zh-CN" sz="1800" b="0" dirty="0"/>
              <a:t>Long </a:t>
            </a:r>
            <a:r>
              <a:rPr lang="en-US" altLang="zh-CN" sz="1800" b="0" dirty="0" err="1"/>
              <a:t>Golays</a:t>
            </a:r>
            <a:r>
              <a:rPr lang="en-US" altLang="zh-CN" sz="1800" b="0" dirty="0"/>
              <a:t> in TRNs allow up to ~20 meters measurements</a:t>
            </a:r>
          </a:p>
          <a:p>
            <a:pPr latinLnBrk="1"/>
            <a:r>
              <a:rPr lang="en-US" altLang="zh-CN" sz="1800" b="0" dirty="0"/>
              <a:t>However, since reflections will be received as well, reflections will arrive with equivalent distance much larger than the room size.</a:t>
            </a:r>
          </a:p>
          <a:p>
            <a:pPr latinLnBrk="1"/>
            <a:r>
              <a:rPr lang="en-US" altLang="zh-CN" sz="1800" b="0" dirty="0"/>
              <a:t>We suggest to add options for longer </a:t>
            </a:r>
            <a:r>
              <a:rPr lang="en-US" altLang="zh-CN" sz="1800" b="0" dirty="0" err="1"/>
              <a:t>Golays</a:t>
            </a:r>
            <a:r>
              <a:rPr lang="en-US" altLang="zh-CN" sz="1800" b="0" dirty="0"/>
              <a:t> or additional sequences.</a:t>
            </a:r>
          </a:p>
          <a:p>
            <a:pPr latinLnBrk="1"/>
            <a:endParaRPr lang="en-US" altLang="zh-CN" sz="1800" b="0" dirty="0"/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2017577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err="1"/>
              <a:t>What</a:t>
            </a:r>
            <a:r>
              <a:rPr lang="fr-FR" altLang="zh-CN" dirty="0"/>
              <a:t> </a:t>
            </a:r>
            <a:r>
              <a:rPr lang="fr-FR" altLang="zh-CN" dirty="0" err="1"/>
              <a:t>is</a:t>
            </a:r>
            <a:r>
              <a:rPr lang="fr-FR" altLang="zh-CN" dirty="0"/>
              <a:t> </a:t>
            </a:r>
            <a:r>
              <a:rPr lang="fr-FR" altLang="zh-CN" dirty="0" err="1"/>
              <a:t>missing</a:t>
            </a:r>
            <a:r>
              <a:rPr lang="fr-FR" altLang="zh-CN" dirty="0"/>
              <a:t> for Radar in 60GHz band </a:t>
            </a:r>
            <a:r>
              <a:rPr lang="fr-FR" altLang="zh-CN" dirty="0" err="1"/>
              <a:t>that</a:t>
            </a:r>
            <a:r>
              <a:rPr lang="fr-FR" altLang="zh-CN" dirty="0"/>
              <a:t> requiers 802.11 </a:t>
            </a:r>
            <a:r>
              <a:rPr lang="fr-FR" altLang="zh-CN" dirty="0" err="1"/>
              <a:t>spec</a:t>
            </a:r>
            <a:r>
              <a:rPr lang="fr-FR" altLang="zh-CN" dirty="0"/>
              <a:t> changes ?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latinLnBrk="1"/>
            <a:r>
              <a:rPr lang="en-US" altLang="zh-CN" sz="1800" b="0" dirty="0"/>
              <a:t>Multi-Static radar requires cooperation and sync between the stations. </a:t>
            </a:r>
            <a:br>
              <a:rPr lang="en-US" altLang="zh-CN" sz="1800" b="0" dirty="0"/>
            </a:br>
            <a:r>
              <a:rPr lang="en-US" altLang="zh-CN" sz="1800" i="1" dirty="0">
                <a:solidFill>
                  <a:srgbClr val="FF0000"/>
                </a:solidFill>
              </a:rPr>
              <a:t>Achievable by messaging and protocol</a:t>
            </a:r>
            <a:br>
              <a:rPr lang="en-US" altLang="zh-CN" sz="1800" i="1" dirty="0">
                <a:solidFill>
                  <a:srgbClr val="FF0000"/>
                </a:solidFill>
              </a:rPr>
            </a:br>
            <a:endParaRPr lang="en-US" altLang="zh-CN" sz="1800" i="1" dirty="0">
              <a:solidFill>
                <a:srgbClr val="FF0000"/>
              </a:solidFill>
            </a:endParaRPr>
          </a:p>
          <a:p>
            <a:pPr latinLnBrk="1"/>
            <a:r>
              <a:rPr lang="en-US" altLang="zh-CN" sz="1800" b="0" dirty="0"/>
              <a:t>Multi-Static radar with information sharing between receivers can achieve </a:t>
            </a:r>
            <a:br>
              <a:rPr lang="en-US" altLang="zh-CN" sz="1800" b="0" dirty="0"/>
            </a:br>
            <a:r>
              <a:rPr lang="en-US" altLang="zh-CN" sz="1800" b="0" dirty="0"/>
              <a:t>better performance.</a:t>
            </a:r>
            <a:br>
              <a:rPr lang="en-US" altLang="zh-CN" sz="1800" b="0" dirty="0"/>
            </a:br>
            <a:r>
              <a:rPr lang="en-US" altLang="zh-CN" sz="1800" i="1" dirty="0">
                <a:solidFill>
                  <a:srgbClr val="FF0000"/>
                </a:solidFill>
              </a:rPr>
              <a:t>Achievable by messaging and protocol</a:t>
            </a:r>
            <a:br>
              <a:rPr lang="en-US" altLang="zh-CN" sz="1800" i="1" dirty="0">
                <a:solidFill>
                  <a:srgbClr val="FF0000"/>
                </a:solidFill>
              </a:rPr>
            </a:br>
            <a:endParaRPr lang="en-US" altLang="zh-CN" sz="1800" i="1" dirty="0">
              <a:solidFill>
                <a:srgbClr val="FF0000"/>
              </a:solidFill>
            </a:endParaRPr>
          </a:p>
          <a:p>
            <a:pPr latinLnBrk="1"/>
            <a:r>
              <a:rPr lang="en-US" altLang="zh-CN" sz="1800" b="0" dirty="0"/>
              <a:t>Normal mode Golay limits the range to ~10m.</a:t>
            </a:r>
            <a:br>
              <a:rPr lang="en-US" altLang="zh-CN" sz="1800" b="0" dirty="0"/>
            </a:br>
            <a:r>
              <a:rPr lang="en-US" altLang="zh-CN" sz="1800" i="1" dirty="0">
                <a:solidFill>
                  <a:srgbClr val="FF0000"/>
                </a:solidFill>
              </a:rPr>
              <a:t>Higher range requires longer </a:t>
            </a:r>
            <a:r>
              <a:rPr lang="en-US" altLang="zh-CN" sz="1800" i="1" dirty="0" err="1">
                <a:solidFill>
                  <a:srgbClr val="FF0000"/>
                </a:solidFill>
              </a:rPr>
              <a:t>Golays</a:t>
            </a:r>
            <a:r>
              <a:rPr lang="en-US" altLang="zh-CN" sz="1800" i="1" dirty="0">
                <a:solidFill>
                  <a:srgbClr val="FF0000"/>
                </a:solidFill>
              </a:rPr>
              <a:t> or additional sequences </a:t>
            </a:r>
          </a:p>
          <a:p>
            <a:pPr latinLnBrk="1"/>
            <a:endParaRPr lang="en-US" altLang="zh-CN" sz="1800" b="0" dirty="0"/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3921246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err="1"/>
              <a:t>Summary</a:t>
            </a:r>
            <a:endParaRPr lang="fr-FR" altLang="zh-CN" dirty="0"/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atinLnBrk="1"/>
            <a:r>
              <a:rPr lang="en-US" altLang="zh-CN" sz="1800" b="0" dirty="0"/>
              <a:t>We believe that Wi-Fi Sensing in the 60GHz band can provide new </a:t>
            </a:r>
            <a:br>
              <a:rPr lang="en-US" altLang="zh-CN" sz="1800" b="0" dirty="0"/>
            </a:br>
            <a:r>
              <a:rPr lang="en-US" altLang="zh-CN" sz="1800" b="0" dirty="0"/>
              <a:t>opportunities and new applications for WLAN devices and systems.</a:t>
            </a:r>
          </a:p>
          <a:p>
            <a:pPr latinLnBrk="1"/>
            <a:r>
              <a:rPr lang="en-US" altLang="zh-CN" sz="1800" b="0" dirty="0"/>
              <a:t>Some use-cases can use monostatic radar, however multi-static radar can </a:t>
            </a:r>
            <a:br>
              <a:rPr lang="en-US" altLang="zh-CN" sz="1800" b="0" dirty="0"/>
            </a:br>
            <a:r>
              <a:rPr lang="en-US" altLang="zh-CN" sz="1800" b="0" dirty="0"/>
              <a:t>provide much better performance.</a:t>
            </a:r>
          </a:p>
          <a:p>
            <a:pPr latinLnBrk="1"/>
            <a:r>
              <a:rPr lang="en-US" altLang="zh-CN" sz="1800" b="0" dirty="0"/>
              <a:t>Multi-static radar require multiple WLAN devices to communicate and share </a:t>
            </a:r>
            <a:br>
              <a:rPr lang="en-US" altLang="zh-CN" sz="1800" b="0" dirty="0"/>
            </a:br>
            <a:r>
              <a:rPr lang="en-US" altLang="zh-CN" sz="1800" b="0" dirty="0"/>
              <a:t>information. 802.11 is the natural way for such communication.</a:t>
            </a:r>
          </a:p>
          <a:p>
            <a:pPr latinLnBrk="1"/>
            <a:r>
              <a:rPr lang="en-US" altLang="zh-CN" sz="1800" b="0" dirty="0"/>
              <a:t>WLAN based radar has the advantage of having all the WLAN coexistence </a:t>
            </a:r>
            <a:br>
              <a:rPr lang="en-US" altLang="zh-CN" sz="1800" b="0" dirty="0"/>
            </a:br>
            <a:r>
              <a:rPr lang="en-US" altLang="zh-CN" sz="1800" b="0" dirty="0"/>
              <a:t>methods and reuse the WLAN hardware.</a:t>
            </a:r>
          </a:p>
          <a:p>
            <a:pPr latinLnBrk="1"/>
            <a:endParaRPr lang="en-US" altLang="zh-CN" sz="1800" b="0" dirty="0"/>
          </a:p>
          <a:p>
            <a:pPr marL="0" indent="0" latinLnBrk="1">
              <a:buNone/>
            </a:pPr>
            <a:r>
              <a:rPr lang="en-US" altLang="zh-CN" sz="2000" u="sng" dirty="0"/>
              <a:t>Recommend formation of a new IEEE802.11 TIG for Wi-Fi Sensing </a:t>
            </a:r>
          </a:p>
          <a:p>
            <a:pPr latinLnBrk="1"/>
            <a:endParaRPr lang="en-US" altLang="zh-CN" sz="1800" b="0" dirty="0"/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3870291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/>
              <a:t>SP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Do you support the creation of a TIG on Wi-Fi sensing?</a:t>
            </a:r>
          </a:p>
          <a:p>
            <a:pPr marL="0" indent="0">
              <a:buNone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Abstain</a:t>
            </a:r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627127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04085-9F0C-4993-A271-7FD4951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71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8F04D7-DA4D-45B5-8DB3-1F1445702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869" y="1295400"/>
            <a:ext cx="3700462" cy="3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5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fr-FR" altLang="zh-CN" dirty="0"/>
              <a:t>60GHz Radar Performance Numbers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876800"/>
          </a:xfrm>
        </p:spPr>
        <p:txBody>
          <a:bodyPr/>
          <a:lstStyle/>
          <a:p>
            <a:pPr latinLnBrk="1"/>
            <a:r>
              <a:rPr lang="en-US" altLang="zh-CN" sz="1800" dirty="0"/>
              <a:t>Angular resolution of 4°with 32 elements in a row/column (raw)</a:t>
            </a:r>
            <a:br>
              <a:rPr lang="en-US" altLang="zh-CN" sz="1800" dirty="0"/>
            </a:br>
            <a:r>
              <a:rPr lang="en-US" altLang="zh-CN" sz="1800" b="0" dirty="0"/>
              <a:t>Assuming 32 elements in a row, the theoretical </a:t>
            </a:r>
            <a:r>
              <a:rPr lang="en-US" altLang="zh-CN" sz="1800" b="0" dirty="0" err="1"/>
              <a:t>beamwidth</a:t>
            </a:r>
            <a:r>
              <a:rPr lang="en-US" altLang="zh-CN" sz="1800" b="0" dirty="0"/>
              <a:t> is 2/Nel [rad], </a:t>
            </a:r>
            <a:br>
              <a:rPr lang="en-US" altLang="zh-CN" sz="1800" b="0" dirty="0"/>
            </a:br>
            <a:r>
              <a:rPr lang="en-US" altLang="zh-CN" sz="1800" b="0" dirty="0"/>
              <a:t>which are 2/32*180/pi = 3.6 deg.</a:t>
            </a:r>
          </a:p>
          <a:p>
            <a:pPr latinLnBrk="1"/>
            <a:r>
              <a:rPr lang="en-US" altLang="zh-CN" sz="1800" dirty="0"/>
              <a:t>Range resolution of 9cm (raw @1.76Gsps)</a:t>
            </a:r>
            <a:br>
              <a:rPr lang="en-US" altLang="zh-CN" sz="1800" dirty="0"/>
            </a:br>
            <a:r>
              <a:rPr lang="en-US" altLang="zh-CN" sz="1800" b="0" dirty="0"/>
              <a:t>The raw resolution is the light speed divided by the sampling rate and divided by 2 since </a:t>
            </a:r>
            <a:br>
              <a:rPr lang="en-US" altLang="zh-CN" sz="1800" b="0" dirty="0"/>
            </a:br>
            <a:r>
              <a:rPr lang="en-US" altLang="zh-CN" sz="1800" b="0" dirty="0"/>
              <a:t>it is forward &amp; back travel.</a:t>
            </a:r>
            <a:br>
              <a:rPr lang="en-US" altLang="zh-CN" sz="1800" b="0" dirty="0"/>
            </a:br>
            <a:r>
              <a:rPr lang="en-US" altLang="zh-CN" sz="1800" b="0" dirty="0"/>
              <a:t>The chip rate of DMG is 1.76Gsps (with basic Golay correlator). This gives 8.5cm.</a:t>
            </a:r>
          </a:p>
          <a:p>
            <a:pPr latinLnBrk="1"/>
            <a:r>
              <a:rPr lang="en-US" altLang="zh-CN" sz="1800" dirty="0"/>
              <a:t>Doppler resolution of 0.5m/sec for 5msec measurement </a:t>
            </a:r>
            <a:r>
              <a:rPr lang="en-US" altLang="zh-CN" sz="1800" b="0" dirty="0"/>
              <a:t>(depends on no of repetitions)</a:t>
            </a:r>
            <a:br>
              <a:rPr lang="en-US" altLang="zh-CN" sz="1800" b="0" dirty="0"/>
            </a:br>
            <a:r>
              <a:rPr lang="en-US" altLang="zh-CN" sz="1800" b="0" dirty="0"/>
              <a:t>Doppler resolution: achieved by multiple repetition and FFT on results. The resolution is only a function of the repetitions (aka sampling duration).</a:t>
            </a:r>
            <a:br>
              <a:rPr lang="en-US" altLang="zh-CN" sz="1800" b="0" dirty="0"/>
            </a:br>
            <a:r>
              <a:rPr lang="en-US" altLang="zh-CN" sz="1800" b="0" dirty="0"/>
              <a:t>Doppler resolution  = Lambda/2/</a:t>
            </a:r>
            <a:r>
              <a:rPr lang="en-US" altLang="zh-CN" sz="1800" b="0" dirty="0" err="1"/>
              <a:t>ObservationTime</a:t>
            </a:r>
            <a:r>
              <a:rPr lang="en-US" altLang="zh-CN" sz="1800" b="0" dirty="0"/>
              <a:t>. In our case Lambda=5mm. Hence for 5msec observation time the resolution is 0.5m/sec.</a:t>
            </a:r>
          </a:p>
          <a:p>
            <a:pPr latinLnBrk="1"/>
            <a:r>
              <a:rPr lang="en-US" altLang="zh-CN" sz="1800" dirty="0"/>
              <a:t>Micromovement differential resolution of 0.1mm (raw)</a:t>
            </a:r>
            <a:br>
              <a:rPr lang="en-US" altLang="zh-CN" sz="1800" dirty="0"/>
            </a:br>
            <a:r>
              <a:rPr lang="en-US" altLang="zh-CN" sz="1800" b="0" dirty="0"/>
              <a:t>Resolution: is derived from the correlations phase and it can be seen as the range resolution when the sampling frequency is replaced by the RF frequency.</a:t>
            </a:r>
            <a:br>
              <a:rPr lang="en-US" altLang="zh-CN" sz="1800" b="0" dirty="0"/>
            </a:br>
            <a:r>
              <a:rPr lang="en-US" altLang="zh-CN" sz="1800" b="0" dirty="0"/>
              <a:t>One wavelength is 5mm, hence 0.1mm requires to measure phase (of the Golay </a:t>
            </a:r>
            <a:br>
              <a:rPr lang="en-US" altLang="zh-CN" sz="1800" b="0" dirty="0"/>
            </a:br>
            <a:r>
              <a:rPr lang="en-US" altLang="zh-CN" sz="1800" b="0" dirty="0"/>
              <a:t>correlation) with resolution of lower than 14 deg, which is not an issue.</a:t>
            </a:r>
          </a:p>
          <a:p>
            <a:pPr latinLnBrk="1"/>
            <a:endParaRPr lang="fr-FR" altLang="zh-CN" sz="1800" b="0" dirty="0"/>
          </a:p>
          <a:p>
            <a:endParaRPr lang="en-US" altLang="zh-CN" sz="1800" b="0" dirty="0"/>
          </a:p>
          <a:p>
            <a:endParaRPr lang="fr-FR" altLang="zh-CN" sz="1800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2019</a:t>
            </a:r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63494" name="Footer Placeholder 4"/>
          <p:cNvSpPr txBox="1">
            <a:spLocks/>
          </p:cNvSpPr>
          <p:nvPr/>
        </p:nvSpPr>
        <p:spPr bwMode="auto">
          <a:xfrm>
            <a:off x="6657190" y="6475413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</p:spTree>
    <p:extLst>
      <p:ext uri="{BB962C8B-B14F-4D97-AF65-F5344CB8AC3E}">
        <p14:creationId xmlns:p14="http://schemas.microsoft.com/office/powerpoint/2010/main" val="419355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B9C0E188-B661-422B-804D-EAB6E9A6F716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Alecsander Eitan (Qualcomm)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zh-CN" dirty="0"/>
              <a:t>Radar introduction</a:t>
            </a:r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533400" y="2087154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ct val="20000"/>
              </a:spcBef>
            </a:pPr>
            <a:r>
              <a:rPr lang="en-GB" altLang="zh-CN" sz="2400" dirty="0"/>
              <a:t>Monostatic Radar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406E46-8679-4667-B1A2-6D885B39C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3054398"/>
            <a:ext cx="2873829" cy="25146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08355EF-6382-41C1-AB7A-9FB0A6AA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spcBef>
                <a:spcPct val="20000"/>
              </a:spcBef>
            </a:pPr>
            <a:r>
              <a:rPr lang="en-GB" altLang="zh-CN" sz="2400" dirty="0"/>
              <a:t>Multi-Static Radar</a:t>
            </a:r>
          </a:p>
        </p:txBody>
      </p:sp>
      <p:pic>
        <p:nvPicPr>
          <p:cNvPr id="10" name="Picture 2" descr="Image result for multistatic radar">
            <a:extLst>
              <a:ext uri="{FF2B5EF4-FFF2-40B4-BE49-F238E27FC236}">
                <a16:creationId xmlns:a16="http://schemas.microsoft.com/office/drawing/2014/main" id="{584B2A32-7A4F-4D38-B6E5-3BCF128E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4398"/>
            <a:ext cx="3810000" cy="28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0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Some literature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2" y="1339056"/>
            <a:ext cx="7761288" cy="445214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IEEE Signal Processing Magazine:</a:t>
            </a:r>
          </a:p>
          <a:p>
            <a:pPr marL="0" indent="0">
              <a:buNone/>
            </a:pPr>
            <a:r>
              <a:rPr lang="en-US" sz="1800" b="0" dirty="0"/>
              <a:t>(Volume 36 | Number 4 | July 2019)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4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5F52D-A496-4316-A656-80BE7D224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96" y="935956"/>
            <a:ext cx="2438104" cy="55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9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Some literature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2" y="1339056"/>
            <a:ext cx="3875088" cy="445214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IEEE Spectrum - </a:t>
            </a:r>
            <a:r>
              <a:rPr lang="en-US" sz="1800" b="0" dirty="0"/>
              <a:t>June 2019</a:t>
            </a:r>
            <a:br>
              <a:rPr lang="en-US" sz="1800" b="0" dirty="0"/>
            </a:br>
            <a:br>
              <a:rPr lang="en-US" sz="1800" b="0" dirty="0"/>
            </a:br>
            <a:r>
              <a:rPr lang="en-US" sz="1800" b="0" dirty="0"/>
              <a:t>Seeing with radio Wi-Fi-like equipment can see people through walls, measure their heart rates, and gauge emotions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5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81D3B-C360-48AB-91F2-9857C6D41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3229390" cy="426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88CBBC-AB4B-468A-957F-AD112AE0D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5669728" cy="31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6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Proximity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2" y="1339056"/>
            <a:ext cx="7761288" cy="4452144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User interacts with a device by being close to it.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device is able to sense the proximity of the user. </a:t>
            </a:r>
            <a:br>
              <a:rPr lang="en-US" altLang="zh-CN" sz="1800" b="0" dirty="0"/>
            </a:br>
            <a:r>
              <a:rPr lang="en-US" altLang="zh-CN" sz="1800" b="0" dirty="0"/>
              <a:t>(Example: hand close to the screen wakes the phone)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proximity detection is active for relatively long time and therefore low power is essential.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proximity is usually used to activate or deactivate something on the device.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One device and one object are involved in the interaction.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Monostatic radar is adequate.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6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11" name="Picture 2" descr="Image result for hand proximity">
            <a:extLst>
              <a:ext uri="{FF2B5EF4-FFF2-40B4-BE49-F238E27FC236}">
                <a16:creationId xmlns:a16="http://schemas.microsoft.com/office/drawing/2014/main" id="{9847951B-59A3-4A66-B0BC-DD4A553D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03807"/>
            <a:ext cx="20002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40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/>
              <a:t>Gesture recognition</a:t>
            </a:r>
            <a:endParaRPr lang="en-CA" altLang="zh-CN" sz="2400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080" y="1371600"/>
            <a:ext cx="7781121" cy="54864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User interacts with a device by performing a gesture.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device is able to recognize a gesture from a predefined set</a:t>
            </a:r>
            <a:br>
              <a:rPr lang="en-US" altLang="zh-CN" sz="1800" b="0" dirty="0"/>
            </a:br>
            <a:r>
              <a:rPr lang="en-US" altLang="zh-CN" sz="1800" b="0" dirty="0"/>
              <a:t>(Example: wave right/left/up/down/hold/tap/…)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A gesture can be small (hand or fingers) or large (full body)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gesture activates an application or a selection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One device and one object are involved in the interaction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Monostatic radar is adequate.</a:t>
            </a:r>
            <a:br>
              <a:rPr lang="en-US" altLang="zh-CN" sz="1800" b="0" dirty="0"/>
            </a:br>
            <a:r>
              <a:rPr lang="en-US" altLang="zh-CN" sz="1800" b="0" dirty="0"/>
              <a:t>Full body gesture can benefit from multi-static radar.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endParaRPr lang="en-US" altLang="zh-CN" sz="1400" b="0" dirty="0"/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400" b="0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400" b="0" dirty="0"/>
              <a:t> 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en-US" altLang="zh-CN" sz="12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7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2050" name="Picture 2" descr="Image result for soli">
            <a:extLst>
              <a:ext uri="{FF2B5EF4-FFF2-40B4-BE49-F238E27FC236}">
                <a16:creationId xmlns:a16="http://schemas.microsoft.com/office/drawing/2014/main" id="{570EC7BB-F55F-47D7-A4D0-9B0CBB53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86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0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Gaming Control</a:t>
            </a:r>
            <a:endParaRPr lang="en-CA" altLang="zh-CN" sz="2400" dirty="0">
              <a:solidFill>
                <a:schemeClr val="tx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1" y="1339056"/>
            <a:ext cx="7761287" cy="4452144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zh-CN" sz="1800" i="1" dirty="0"/>
              <a:t>User interacts with a device to control a game (variant of the gesture use-case)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zh-CN" sz="1800" b="0" dirty="0"/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device is able to recognize a gesture from a predefined set</a:t>
            </a:r>
            <a:br>
              <a:rPr lang="en-US" altLang="zh-CN" sz="1800" b="0" dirty="0"/>
            </a:br>
            <a:r>
              <a:rPr lang="en-US" altLang="zh-CN" sz="1800" b="0" dirty="0"/>
              <a:t>(Example: wave right/left/up/down/hold/tap/…, location, movement,…)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A gesture can be small (hand or fingers) or large (full body)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The control can be 1D, 2D or 3D.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One device and one object are involved in the interaction.</a:t>
            </a:r>
          </a:p>
          <a:p>
            <a:pPr>
              <a:spcBef>
                <a:spcPts val="0"/>
              </a:spcBef>
            </a:pPr>
            <a:r>
              <a:rPr lang="en-US" altLang="zh-CN" sz="1800" b="0" dirty="0"/>
              <a:t>Monostatic radar is adequate for simple cases, multi-static can perform better.</a:t>
            </a:r>
          </a:p>
          <a:p>
            <a:pPr>
              <a:spcBef>
                <a:spcPts val="0"/>
              </a:spcBef>
            </a:pPr>
            <a:endParaRPr lang="en-US" altLang="zh-CN" sz="1800" b="0" dirty="0"/>
          </a:p>
          <a:p>
            <a:pPr marL="0" indent="0">
              <a:spcBef>
                <a:spcPts val="0"/>
              </a:spcBef>
              <a:buNone/>
            </a:pPr>
            <a:endParaRPr lang="en-US" altLang="zh-CN" sz="1800" b="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8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9" name="Picture 2" descr="Image result for gesture control">
            <a:extLst>
              <a:ext uri="{FF2B5EF4-FFF2-40B4-BE49-F238E27FC236}">
                <a16:creationId xmlns:a16="http://schemas.microsoft.com/office/drawing/2014/main" id="{AF100C01-87B2-4FC4-89EB-AB27E6C4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38705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5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September 2019</a:t>
            </a:r>
            <a:endParaRPr lang="en-CA" altLang="zh-CN" sz="18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628650"/>
            <a:ext cx="7761288" cy="514350"/>
          </a:xfrm>
        </p:spPr>
        <p:txBody>
          <a:bodyPr/>
          <a:lstStyle/>
          <a:p>
            <a:pPr algn="l"/>
            <a:r>
              <a:rPr lang="en-US" altLang="zh-CN" sz="2400" dirty="0"/>
              <a:t>Volume control demo</a:t>
            </a:r>
            <a:endParaRPr lang="en-CA" altLang="zh-CN" sz="2400" dirty="0"/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44988" y="6477000"/>
            <a:ext cx="5302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F7EDCE2A-3868-41C7-A2BF-816D9D556C25}" type="slidenum">
              <a:rPr lang="en-CA" altLang="zh-CN"/>
              <a:pPr/>
              <a:t>9</a:t>
            </a:fld>
            <a:endParaRPr lang="en-CA" altLang="zh-CN"/>
          </a:p>
        </p:txBody>
      </p:sp>
      <p:sp>
        <p:nvSpPr>
          <p:cNvPr id="34823" name="Footer Placeholder 4"/>
          <p:cNvSpPr txBox="1">
            <a:spLocks/>
          </p:cNvSpPr>
          <p:nvPr/>
        </p:nvSpPr>
        <p:spPr bwMode="auto">
          <a:xfrm>
            <a:off x="6657190" y="6477000"/>
            <a:ext cx="18867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dirty="0"/>
              <a:t>Alecsander Eitan (Qualcomm)</a:t>
            </a:r>
          </a:p>
        </p:txBody>
      </p:sp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id="{27546FE6-8B34-4241-A756-71C4502191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423988"/>
            <a:ext cx="8305799" cy="46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43884</TotalTime>
  <Words>1221</Words>
  <Application>Microsoft Office PowerPoint</Application>
  <PresentationFormat>On-screen Show (4:3)</PresentationFormat>
  <Paragraphs>322</Paragraphs>
  <Slides>27</Slides>
  <Notes>27</Notes>
  <HiddenSlides>0</HiddenSlides>
  <MMClips>2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802-11-Submission</vt:lpstr>
      <vt:lpstr>Document</vt:lpstr>
      <vt:lpstr>Wi-Fi Sensing in 60GHz band  Usage models, Performance and What is need in 802.11 Standard</vt:lpstr>
      <vt:lpstr>Abstract</vt:lpstr>
      <vt:lpstr>Radar introduction</vt:lpstr>
      <vt:lpstr>Some literature</vt:lpstr>
      <vt:lpstr>Some literature</vt:lpstr>
      <vt:lpstr>Proximity</vt:lpstr>
      <vt:lpstr>Gesture recognition</vt:lpstr>
      <vt:lpstr>Gaming Control</vt:lpstr>
      <vt:lpstr>Volume control demo</vt:lpstr>
      <vt:lpstr>Game control demo</vt:lpstr>
      <vt:lpstr>Liveness</vt:lpstr>
      <vt:lpstr>Facial/Body Recognition</vt:lpstr>
      <vt:lpstr>Area Sensing / Presence Detection</vt:lpstr>
      <vt:lpstr>Area Sensing / Presence Detection</vt:lpstr>
      <vt:lpstr>Robot 3D Vision</vt:lpstr>
      <vt:lpstr>60GHz Radar Performance</vt:lpstr>
      <vt:lpstr>Mono-static 60GHz Radar demo</vt:lpstr>
      <vt:lpstr>Mono-static 60GHz Radar demo</vt:lpstr>
      <vt:lpstr>Mono-static 60GHz Radar demo</vt:lpstr>
      <vt:lpstr>Why extend beyond Mono-Static Radar?</vt:lpstr>
      <vt:lpstr>Synchronisation</vt:lpstr>
      <vt:lpstr>Measurement Range</vt:lpstr>
      <vt:lpstr>What is missing for Radar in 60GHz band that requiers 802.11 spec changes ?</vt:lpstr>
      <vt:lpstr>Summary</vt:lpstr>
      <vt:lpstr>SP</vt:lpstr>
      <vt:lpstr>PowerPoint Presentation</vt:lpstr>
      <vt:lpstr>60GHz Radar Performance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 models for Wi-Fi sensing</dc:title>
  <dc:creator>Alecsander Eitan</dc:creator>
  <cp:lastModifiedBy>Alecsander Eitan</cp:lastModifiedBy>
  <cp:revision>4</cp:revision>
  <cp:lastPrinted>1998-02-10T13:28:06Z</cp:lastPrinted>
  <dcterms:created xsi:type="dcterms:W3CDTF">2007-04-17T18:10:23Z</dcterms:created>
  <dcterms:modified xsi:type="dcterms:W3CDTF">2019-09-12T12:01:44Z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(3)mf05p9M1cgBCyoDDdQutgm5ACNUOtqOwvyoRDbvh+vL8l6DgVXdwHzxx70WIUcfyruJ1hx4U_x000d_
cWtnsxiYXMDWnuPxqtP6HHtkd/9aIADIwxH0JYvKg2tqiq3AjXdEsH7rlvvFWqk66oq3jLzZ_x000d_
EWleKUPUO2SRZRiLPwnLXUjTjr8r9tlJ6kYhon8D8x5On5XjIKCCvchx+uCI5vONR50YA/5M_x000d_
awmpDXvt1Oza//BwEa</vt:lpwstr>
  </property>
  <property fmtid="{D5CDD505-2E9C-101B-9397-08002B2CF9AE}" pid="3" name="_ms_pID_7253431">
    <vt:lpwstr>7/O/8v5SfzY9j9zOcy+ruAkz0oULDlcxnsgmocifuMxT7CJvRMgr08_x000d_
VwkRvoMIGPaMbW4VHarLtdbne1wu8dy8Py2tk5wlAvl9LnhEw58fVdFaprkNSORdXFXcVXf3_x000d_
Xvaq2oX6s6AT4E49kLdkkC/b7pvnKWl5IN7daZlkrNF6gaIvHWBt9o+s0ETZWvRCar/7VZ1x_x000d_
tnBblw258MRbK9A4WywoBnh2bsqjd7Z+Y6RJ</vt:lpwstr>
  </property>
  <property fmtid="{D5CDD505-2E9C-101B-9397-08002B2CF9AE}" pid="4" name="_ms_pID_7253432">
    <vt:lpwstr>jbg+e7tvtPGHbg5o5bISnqEcZZ5VLP5WQnL9_x000d_
6lYBmhc1g9fCZDQYRMtp7BP/1IJ73Z0AwBOP5d7R/8ojK5khJ+2o+tLwxcjGe/HVjPBipCDh_x000d_
CZ8/5v6P0RIa1IkQ84swcFPvboExr+koJvsDJ+LLBSc=</vt:lpwstr>
  </property>
  <property fmtid="{D5CDD505-2E9C-101B-9397-08002B2CF9AE}" pid="5" name="_ms_pID_7253433">
    <vt:lpwstr>xj04hYgg/
+SvDSQ==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2015_ms_pID_725343">
    <vt:lpwstr>(3)ooYH3Vk5/Rv3eq5Tg0o2EE24I3Cw+a7cC5Utzd5rCMrLuMzgikF29b/RTLS06PniXtUkyBWO
BXGhb+8baLYn3v2f5fSzIIGHNUn7Cj8ecwyqb4RGLLAvs+vp6O7Gp/AJkVnFLb/eKWFRuqtN
PvE7qQ6AOAHu6pKNOkO5nj0SMssecHh4WkEFpCPE2jEdy4iaNLKJmreet5cc8E2VoILXzafH
UyX5f2QFT44GTbXzhh</vt:lpwstr>
  </property>
  <property fmtid="{D5CDD505-2E9C-101B-9397-08002B2CF9AE}" pid="10" name="_2015_ms_pID_7253431">
    <vt:lpwstr>q+Klf6T8QLQMgMVpjiWRirIZOvtShT+NezPHlm9tIMyINlIqgREFwS
bTB1ZgY2iRsmCHl8p8+t2hRJDTkSvisRNB6pwx/9nEVcSo3G1xaET/lddU+y5Qkq1Qe1hMG+
Qel8tycxuUjNFU+Mf7WctLrnjOJdNZOmMEM78+ArM9bkrYNESEZZ3KEUSWfQUdHPvQU5eAHz
RZYYTp/tduUJAjtYLGv2L6DHnAZNVWZm3pTL</vt:lpwstr>
  </property>
  <property fmtid="{D5CDD505-2E9C-101B-9397-08002B2CF9AE}" pid="11" name="_2015_ms_pID_7253432">
    <vt:lpwstr>EBsesM3jBYv7v91M5b6rjpA=</vt:lpwstr>
  </property>
  <property fmtid="{D5CDD505-2E9C-101B-9397-08002B2CF9AE}" pid="12" name="TitusGUID">
    <vt:lpwstr>1db17ed3-f4e5-400c-a0d1-374d2dc85d39</vt:lpwstr>
  </property>
  <property fmtid="{D5CDD505-2E9C-101B-9397-08002B2CF9AE}" pid="13" name="CTP_TimeStamp">
    <vt:lpwstr>2019-04-02 22:00:45Z</vt:lpwstr>
  </property>
  <property fmtid="{D5CDD505-2E9C-101B-9397-08002B2CF9AE}" pid="14" name="CTP_BU">
    <vt:lpwstr>NA</vt:lpwstr>
  </property>
  <property fmtid="{D5CDD505-2E9C-101B-9397-08002B2CF9AE}" pid="15" name="CTP_IDSID">
    <vt:lpwstr>NA</vt:lpwstr>
  </property>
  <property fmtid="{D5CDD505-2E9C-101B-9397-08002B2CF9AE}" pid="16" name="CTP_WWID">
    <vt:lpwstr>NA</vt:lpwstr>
  </property>
  <property fmtid="{D5CDD505-2E9C-101B-9397-08002B2CF9AE}" pid="17" name="CTPClassification">
    <vt:lpwstr>CTP_NT</vt:lpwstr>
  </property>
  <property fmtid="{D5CDD505-2E9C-101B-9397-08002B2CF9AE}" pid="18" name="_readonly">
    <vt:lpwstr/>
  </property>
  <property fmtid="{D5CDD505-2E9C-101B-9397-08002B2CF9AE}" pid="19" name="_change">
    <vt:lpwstr/>
  </property>
  <property fmtid="{D5CDD505-2E9C-101B-9397-08002B2CF9AE}" pid="20" name="_full-control">
    <vt:lpwstr/>
  </property>
  <property fmtid="{D5CDD505-2E9C-101B-9397-08002B2CF9AE}" pid="21" name="sflag">
    <vt:lpwstr>1553512617</vt:lpwstr>
  </property>
</Properties>
</file>