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910" r:id="rId3"/>
    <p:sldId id="937" r:id="rId4"/>
    <p:sldId id="939" r:id="rId5"/>
    <p:sldId id="925" r:id="rId6"/>
    <p:sldId id="940" r:id="rId7"/>
    <p:sldId id="941" r:id="rId8"/>
    <p:sldId id="942" r:id="rId9"/>
    <p:sldId id="943" r:id="rId10"/>
    <p:sldId id="944" r:id="rId11"/>
    <p:sldId id="933" r:id="rId12"/>
    <p:sldId id="945"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00" d="100"/>
          <a:sy n="100" d="100"/>
        </p:scale>
        <p:origin x="14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1/16/2020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802.11-19/1548r4</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Design for Synchronized Multi-Links</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2019-09-07</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2545470040"/>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algn="ct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Yiqing</a:t>
                      </a:r>
                      <a:r>
                        <a:rPr lang="en-US" sz="1100" dirty="0" smtClean="0"/>
                        <a:t>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sz="2000" dirty="0" smtClean="0"/>
              <a:t>Some rules for TXOP setup in synchronized ML are discussed;</a:t>
            </a:r>
          </a:p>
          <a:p>
            <a:r>
              <a:rPr lang="en-US" sz="2000" dirty="0" smtClean="0"/>
              <a:t>One problem of multi-link transmission is showed, and several potential solutions are prepared for discussion.</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3967866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a:t>
            </a:r>
            <a:r>
              <a:rPr lang="en-US" altLang="zh-CN" sz="2000" dirty="0"/>
              <a:t>the medium access mechanism in each link </a:t>
            </a:r>
            <a:r>
              <a:rPr lang="en-US" altLang="zh-CN" sz="2000" dirty="0" smtClean="0"/>
              <a:t>may </a:t>
            </a:r>
            <a:r>
              <a:rPr lang="en-US" altLang="zh-CN" sz="2000" dirty="0"/>
              <a:t>be different from the existing medium access </a:t>
            </a:r>
            <a:r>
              <a:rPr lang="en-US" altLang="zh-CN" sz="2000" dirty="0" smtClean="0"/>
              <a:t>mechanism, the mechanism is TBD. And </a:t>
            </a:r>
            <a:r>
              <a:rPr lang="en-US" sz="2000" dirty="0" smtClean="0"/>
              <a:t>there is a primary 20MHz sub-channel in each of the multiple links to support dynamic bandwidth negotiation in that link?</a:t>
            </a:r>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a:t>
            </a:r>
            <a:r>
              <a:rPr lang="en-US" altLang="zh-CN" sz="2000" dirty="0"/>
              <a:t>the medium access mechanism in each link </a:t>
            </a:r>
            <a:r>
              <a:rPr lang="en-US" altLang="zh-CN" sz="2000" dirty="0" smtClean="0"/>
              <a:t>of the multiple links may </a:t>
            </a:r>
            <a:r>
              <a:rPr lang="en-US" altLang="zh-CN" sz="2000" dirty="0"/>
              <a:t>be different from the existing medium access </a:t>
            </a:r>
            <a:r>
              <a:rPr lang="en-US" altLang="zh-CN" sz="2000" dirty="0" smtClean="0"/>
              <a:t>mechanism, the mechanism is TBD. </a:t>
            </a:r>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a:t>
            </a:r>
            <a:r>
              <a:rPr lang="en-US" dirty="0" smtClean="0"/>
              <a:t>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216567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sz="2000" dirty="0" smtClean="0"/>
              <a:t>There are two types of multi-links (ML) base on the capability of simultaneous TX/RX on different links</a:t>
            </a:r>
          </a:p>
          <a:p>
            <a:pPr lvl="1"/>
            <a:r>
              <a:rPr lang="en-US" dirty="0" smtClean="0"/>
              <a:t>Synchronized ML</a:t>
            </a:r>
          </a:p>
          <a:p>
            <a:pPr lvl="1"/>
            <a:r>
              <a:rPr lang="en-US" dirty="0" err="1" smtClean="0"/>
              <a:t>Asynchronized</a:t>
            </a:r>
            <a:r>
              <a:rPr lang="en-US" dirty="0" smtClean="0"/>
              <a:t> ML</a:t>
            </a:r>
          </a:p>
          <a:p>
            <a:r>
              <a:rPr lang="en-US" sz="2000" dirty="0" smtClean="0"/>
              <a:t>Q-</a:t>
            </a:r>
            <a:r>
              <a:rPr lang="en-US" sz="2000" dirty="0" err="1" smtClean="0"/>
              <a:t>async</a:t>
            </a:r>
            <a:r>
              <a:rPr lang="en-US" sz="2000" dirty="0" smtClean="0"/>
              <a:t> or similar concept is mentioned in other presentations. The concept is more complex, for simplicity we didn’t discuss it here;</a:t>
            </a:r>
          </a:p>
          <a:p>
            <a:r>
              <a:rPr lang="en-US" sz="2000" dirty="0" smtClean="0"/>
              <a:t>The channel access in </a:t>
            </a:r>
            <a:r>
              <a:rPr lang="en-US" sz="2000" dirty="0" err="1" smtClean="0"/>
              <a:t>asynchronized</a:t>
            </a:r>
            <a:r>
              <a:rPr lang="en-US" sz="2000" dirty="0" smtClean="0"/>
              <a:t> MLs could be independent, it is simple to design;</a:t>
            </a:r>
          </a:p>
          <a:p>
            <a:r>
              <a:rPr lang="en-US" altLang="zh-CN" sz="2000" dirty="0" smtClean="0"/>
              <a:t>The transmissions </a:t>
            </a:r>
            <a:r>
              <a:rPr lang="en-US" altLang="zh-CN" sz="2000" dirty="0"/>
              <a:t>in multiple links are need to be </a:t>
            </a:r>
            <a:r>
              <a:rPr lang="en-US" altLang="zh-CN" sz="2000" dirty="0" smtClean="0"/>
              <a:t>synchronized </a:t>
            </a:r>
            <a:r>
              <a:rPr lang="en-US" altLang="zh-CN" sz="2000" dirty="0"/>
              <a:t>in synchronized MLs</a:t>
            </a:r>
            <a:r>
              <a:rPr lang="en-US" altLang="zh-CN" sz="2000" dirty="0" smtClean="0"/>
              <a:t>, and many </a:t>
            </a:r>
            <a:r>
              <a:rPr lang="en-US" altLang="zh-CN" sz="2000" dirty="0"/>
              <a:t>issues</a:t>
            </a:r>
            <a:r>
              <a:rPr lang="en-US" altLang="zh-CN" sz="2000" dirty="0" smtClean="0"/>
              <a:t> need to be considered for channel access</a:t>
            </a:r>
            <a:r>
              <a:rPr lang="en-US" altLang="zh-CN" sz="2000" dirty="0"/>
              <a:t>;</a:t>
            </a:r>
            <a:endParaRPr lang="en-US" sz="2000" dirty="0" smtClean="0"/>
          </a:p>
          <a:p>
            <a:r>
              <a:rPr lang="en-US" sz="2000" dirty="0" smtClean="0"/>
              <a:t>All the following slides are discussed for synchronized ML.</a:t>
            </a:r>
          </a:p>
          <a:p>
            <a:endParaRPr lang="en-US" dirty="0" smtClean="0"/>
          </a:p>
          <a:p>
            <a:endParaRPr lang="en-US" dirty="0" smtClean="0"/>
          </a:p>
        </p:txBody>
      </p:sp>
      <p:sp>
        <p:nvSpPr>
          <p:cNvPr id="3" name="Date Placeholder 2"/>
          <p:cNvSpPr>
            <a:spLocks noGrp="1"/>
          </p:cNvSpPr>
          <p:nvPr>
            <p:ph type="dt" sz="half" idx="10"/>
          </p:nvPr>
        </p:nvSpPr>
        <p:spPr>
          <a:xfrm>
            <a:off x="696913" y="332601"/>
            <a:ext cx="878446" cy="276999"/>
          </a:xfrm>
        </p:spPr>
        <p:txBody>
          <a:bodyPr/>
          <a:lstStyle/>
          <a:p>
            <a:pPr>
              <a:defRPr/>
            </a:pPr>
            <a:r>
              <a:rPr lang="en-US" altLang="en-US" dirty="0" smtClean="0"/>
              <a:t>Sep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r>
              <a:rPr lang="en-US" sz="2000" dirty="0" smtClean="0"/>
              <a:t>A ML device transmits TXOP initial frames (e.g. RTS) on the links that are idle at the time when </a:t>
            </a:r>
            <a:r>
              <a:rPr lang="en-US" sz="2000" dirty="0" err="1" smtClean="0"/>
              <a:t>backoff</a:t>
            </a:r>
            <a:r>
              <a:rPr lang="en-US" sz="2000" dirty="0" smtClean="0"/>
              <a:t> is finished;</a:t>
            </a:r>
          </a:p>
          <a:p>
            <a:pPr lvl="1"/>
            <a:r>
              <a:rPr lang="en-US" sz="1600" dirty="0" smtClean="0"/>
              <a:t>It doesn’t touch the channel access details. E.g. single primary channel or multiple primary channels; and how to </a:t>
            </a:r>
            <a:r>
              <a:rPr lang="en-US" sz="1600" dirty="0" err="1" smtClean="0"/>
              <a:t>backoff</a:t>
            </a:r>
            <a:r>
              <a:rPr lang="en-US" sz="1600" dirty="0" smtClean="0"/>
              <a:t>.</a:t>
            </a:r>
          </a:p>
          <a:p>
            <a:r>
              <a:rPr lang="en-US" sz="2000" dirty="0" smtClean="0"/>
              <a:t>TXOP could only be set up on the links that successfully get response frames (e.g. CTS) when the responses are needed;  </a:t>
            </a:r>
          </a:p>
          <a:p>
            <a:pPr lvl="1"/>
            <a:r>
              <a:rPr lang="en-US" sz="1600" dirty="0" smtClean="0"/>
              <a:t>In below example, RTS send on 3 links, but TXOP only set up successfully on  link1 and 4.</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066800" y="5219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1676400" y="4914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4914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914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9149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914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6629400" y="4838700"/>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066800" y="5600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1676400" y="5295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2514600" y="52959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066800" y="5981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矩形 24"/>
          <p:cNvSpPr/>
          <p:nvPr/>
        </p:nvSpPr>
        <p:spPr bwMode="auto">
          <a:xfrm>
            <a:off x="1219200" y="5676900"/>
            <a:ext cx="914400" cy="3048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0" name="文本框 29"/>
          <p:cNvSpPr txBox="1"/>
          <p:nvPr/>
        </p:nvSpPr>
        <p:spPr>
          <a:xfrm>
            <a:off x="6629400" y="5600700"/>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066800" y="6362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676400" y="6057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3" name="矩形 32"/>
          <p:cNvSpPr/>
          <p:nvPr/>
        </p:nvSpPr>
        <p:spPr bwMode="auto">
          <a:xfrm>
            <a:off x="2514600" y="6057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352800" y="6057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4648200" y="60579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409407" y="6057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6629400" y="5981700"/>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494507" y="4942701"/>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494507" y="5323701"/>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494507" y="5676900"/>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494507" y="6057900"/>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286000" y="46863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391400" y="4686300"/>
            <a:ext cx="0" cy="1676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286000" y="48006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419600" y="4534847"/>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p:nvPr/>
        </p:nvCxnSpPr>
        <p:spPr bwMode="auto">
          <a:xfrm>
            <a:off x="1371600" y="4648200"/>
            <a:ext cx="293094" cy="76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267052" y="4388703"/>
            <a:ext cx="1256948"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cxnSp>
        <p:nvCxnSpPr>
          <p:cNvPr id="42" name="直接连接符 41"/>
          <p:cNvCxnSpPr/>
          <p:nvPr/>
        </p:nvCxnSpPr>
        <p:spPr bwMode="auto">
          <a:xfrm>
            <a:off x="1676400" y="4648200"/>
            <a:ext cx="0" cy="167640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76400"/>
            <a:ext cx="8458200" cy="4486275"/>
          </a:xfrm>
        </p:spPr>
        <p:txBody>
          <a:bodyPr/>
          <a:lstStyle/>
          <a:p>
            <a:r>
              <a:rPr lang="en-US" sz="2000" dirty="0" smtClean="0"/>
              <a:t>Different TXOP initial frames may be sent on different links;</a:t>
            </a:r>
          </a:p>
          <a:p>
            <a:pPr lvl="1"/>
            <a:r>
              <a:rPr lang="en-US" sz="1600" dirty="0" smtClean="0"/>
              <a:t>The end times of initial data should be aligned if responses are needed.</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600200" y="3580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22098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30480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886200"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5181600" y="3275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942807"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7162800" y="3199453"/>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600200" y="3961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209800" y="3656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3048000" y="3656653"/>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600200" y="4342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文本框 29"/>
          <p:cNvSpPr txBox="1"/>
          <p:nvPr/>
        </p:nvSpPr>
        <p:spPr>
          <a:xfrm>
            <a:off x="7162800" y="3961453"/>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600200" y="5104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22098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(ACK)</a:t>
            </a:r>
          </a:p>
        </p:txBody>
      </p:sp>
      <p:sp>
        <p:nvSpPr>
          <p:cNvPr id="33" name="矩形 32"/>
          <p:cNvSpPr/>
          <p:nvPr/>
        </p:nvSpPr>
        <p:spPr bwMode="auto">
          <a:xfrm>
            <a:off x="30480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886200"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5181600" y="4799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942807"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7162800" y="4723453"/>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1027907" y="3303454"/>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1027907" y="3684454"/>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1027907" y="4037653"/>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1027907" y="4799653"/>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819400" y="3047053"/>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924800" y="3060953"/>
            <a:ext cx="0" cy="315964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819400" y="3161353"/>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953000" y="2895600"/>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a:stCxn id="51" idx="2"/>
          </p:cNvCxnSpPr>
          <p:nvPr/>
        </p:nvCxnSpPr>
        <p:spPr bwMode="auto">
          <a:xfrm>
            <a:off x="1969493" y="3199453"/>
            <a:ext cx="240307" cy="2425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1271986" y="2922454"/>
            <a:ext cx="1395014"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sp>
        <p:nvSpPr>
          <p:cNvPr id="42" name="矩形 41"/>
          <p:cNvSpPr/>
          <p:nvPr/>
        </p:nvSpPr>
        <p:spPr bwMode="auto">
          <a:xfrm>
            <a:off x="2209800" y="4031636"/>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CTS to Self</a:t>
            </a:r>
            <a:endParaRPr kumimoji="0" lang="en-US" sz="900" b="0" i="0" u="none" strike="noStrike" cap="none" normalizeH="0" baseline="0" dirty="0" smtClean="0">
              <a:ln>
                <a:noFill/>
              </a:ln>
              <a:solidFill>
                <a:schemeClr val="tx1"/>
              </a:solidFill>
              <a:effectLst/>
            </a:endParaRPr>
          </a:p>
        </p:txBody>
      </p:sp>
      <p:cxnSp>
        <p:nvCxnSpPr>
          <p:cNvPr id="44" name="直接连接符 43"/>
          <p:cNvCxnSpPr/>
          <p:nvPr/>
        </p:nvCxnSpPr>
        <p:spPr bwMode="auto">
          <a:xfrm>
            <a:off x="1600200" y="5486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6" name="矩形 45"/>
          <p:cNvSpPr/>
          <p:nvPr/>
        </p:nvSpPr>
        <p:spPr bwMode="auto">
          <a:xfrm>
            <a:off x="2209800" y="51816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Data (ACK)</a:t>
            </a:r>
            <a:endParaRPr kumimoji="0" lang="en-US" sz="900" b="0" i="0" u="none" strike="noStrike" cap="none" normalizeH="0" baseline="0" dirty="0" smtClean="0">
              <a:ln>
                <a:noFill/>
              </a:ln>
              <a:solidFill>
                <a:schemeClr val="tx1"/>
              </a:solidFill>
              <a:effectLst/>
            </a:endParaRPr>
          </a:p>
        </p:txBody>
      </p:sp>
      <p:sp>
        <p:nvSpPr>
          <p:cNvPr id="49" name="矩形 48"/>
          <p:cNvSpPr/>
          <p:nvPr/>
        </p:nvSpPr>
        <p:spPr bwMode="auto">
          <a:xfrm>
            <a:off x="3048000" y="51816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52" name="直接连接符 51"/>
          <p:cNvCxnSpPr/>
          <p:nvPr/>
        </p:nvCxnSpPr>
        <p:spPr bwMode="auto">
          <a:xfrm>
            <a:off x="1600200" y="5867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文本框 52"/>
          <p:cNvSpPr txBox="1"/>
          <p:nvPr/>
        </p:nvSpPr>
        <p:spPr>
          <a:xfrm>
            <a:off x="7162800" y="5472550"/>
            <a:ext cx="338554" cy="304699"/>
          </a:xfrm>
          <a:prstGeom prst="rect">
            <a:avLst/>
          </a:prstGeom>
          <a:noFill/>
        </p:spPr>
        <p:txBody>
          <a:bodyPr wrap="square" rtlCol="0">
            <a:spAutoFit/>
          </a:bodyPr>
          <a:lstStyle/>
          <a:p>
            <a:r>
              <a:rPr lang="en-US" dirty="0" smtClean="0"/>
              <a:t>…</a:t>
            </a:r>
            <a:endParaRPr lang="en-US" dirty="0"/>
          </a:p>
        </p:txBody>
      </p:sp>
      <p:cxnSp>
        <p:nvCxnSpPr>
          <p:cNvPr id="54" name="直接连接符 53"/>
          <p:cNvCxnSpPr/>
          <p:nvPr/>
        </p:nvCxnSpPr>
        <p:spPr bwMode="auto">
          <a:xfrm>
            <a:off x="1600200" y="6248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5" name="矩形 54"/>
          <p:cNvSpPr/>
          <p:nvPr/>
        </p:nvSpPr>
        <p:spPr bwMode="auto">
          <a:xfrm>
            <a:off x="2209800" y="5558025"/>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t>
            </a:r>
            <a:r>
              <a:rPr lang="en-US" sz="900" dirty="0" smtClean="0"/>
              <a:t>(No ACK</a:t>
            </a:r>
            <a:r>
              <a:rPr lang="en-US" sz="900" dirty="0"/>
              <a:t>)</a:t>
            </a:r>
          </a:p>
        </p:txBody>
      </p:sp>
      <p:sp>
        <p:nvSpPr>
          <p:cNvPr id="61" name="文本框 60"/>
          <p:cNvSpPr txBox="1"/>
          <p:nvPr/>
        </p:nvSpPr>
        <p:spPr>
          <a:xfrm>
            <a:off x="1027907" y="5209401"/>
            <a:ext cx="648493" cy="276999"/>
          </a:xfrm>
          <a:prstGeom prst="rect">
            <a:avLst/>
          </a:prstGeom>
          <a:noFill/>
        </p:spPr>
        <p:txBody>
          <a:bodyPr wrap="square" rtlCol="0">
            <a:spAutoFit/>
          </a:bodyPr>
          <a:lstStyle/>
          <a:p>
            <a:r>
              <a:rPr lang="en-US" dirty="0" smtClean="0"/>
              <a:t>Link 5</a:t>
            </a:r>
            <a:endParaRPr lang="en-US" dirty="0"/>
          </a:p>
        </p:txBody>
      </p:sp>
      <p:sp>
        <p:nvSpPr>
          <p:cNvPr id="62" name="文本框 61"/>
          <p:cNvSpPr txBox="1"/>
          <p:nvPr/>
        </p:nvSpPr>
        <p:spPr>
          <a:xfrm>
            <a:off x="1027907" y="5562600"/>
            <a:ext cx="648493" cy="276999"/>
          </a:xfrm>
          <a:prstGeom prst="rect">
            <a:avLst/>
          </a:prstGeom>
          <a:noFill/>
        </p:spPr>
        <p:txBody>
          <a:bodyPr wrap="square" rtlCol="0">
            <a:spAutoFit/>
          </a:bodyPr>
          <a:lstStyle/>
          <a:p>
            <a:r>
              <a:rPr lang="en-US" dirty="0" smtClean="0"/>
              <a:t>Link 6</a:t>
            </a:r>
            <a:endParaRPr lang="en-US" dirty="0"/>
          </a:p>
        </p:txBody>
      </p:sp>
      <p:sp>
        <p:nvSpPr>
          <p:cNvPr id="63" name="文本框 62"/>
          <p:cNvSpPr txBox="1"/>
          <p:nvPr/>
        </p:nvSpPr>
        <p:spPr>
          <a:xfrm>
            <a:off x="1027907" y="5943600"/>
            <a:ext cx="648493" cy="276999"/>
          </a:xfrm>
          <a:prstGeom prst="rect">
            <a:avLst/>
          </a:prstGeom>
          <a:noFill/>
        </p:spPr>
        <p:txBody>
          <a:bodyPr wrap="square" rtlCol="0">
            <a:spAutoFit/>
          </a:bodyPr>
          <a:lstStyle/>
          <a:p>
            <a:r>
              <a:rPr lang="en-US" dirty="0" smtClean="0"/>
              <a:t>Link 7</a:t>
            </a:r>
            <a:endParaRPr lang="en-US" dirty="0"/>
          </a:p>
        </p:txBody>
      </p:sp>
      <p:sp>
        <p:nvSpPr>
          <p:cNvPr id="65" name="矩形 64"/>
          <p:cNvSpPr/>
          <p:nvPr/>
        </p:nvSpPr>
        <p:spPr bwMode="auto">
          <a:xfrm>
            <a:off x="3891261"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6" name="矩形 65"/>
          <p:cNvSpPr/>
          <p:nvPr/>
        </p:nvSpPr>
        <p:spPr bwMode="auto">
          <a:xfrm>
            <a:off x="5186661" y="4035366"/>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7" name="矩形 66"/>
          <p:cNvSpPr/>
          <p:nvPr/>
        </p:nvSpPr>
        <p:spPr bwMode="auto">
          <a:xfrm>
            <a:off x="5947868"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8" name="文本框 67"/>
          <p:cNvSpPr txBox="1"/>
          <p:nvPr/>
        </p:nvSpPr>
        <p:spPr>
          <a:xfrm>
            <a:off x="7167861" y="3959166"/>
            <a:ext cx="338554" cy="276999"/>
          </a:xfrm>
          <a:prstGeom prst="rect">
            <a:avLst/>
          </a:prstGeom>
          <a:noFill/>
        </p:spPr>
        <p:txBody>
          <a:bodyPr wrap="square" rtlCol="0">
            <a:spAutoFit/>
          </a:bodyPr>
          <a:lstStyle/>
          <a:p>
            <a:r>
              <a:rPr lang="en-US" dirty="0" smtClean="0"/>
              <a:t>…</a:t>
            </a:r>
            <a:endParaRPr lang="en-US" dirty="0"/>
          </a:p>
        </p:txBody>
      </p:sp>
      <p:sp>
        <p:nvSpPr>
          <p:cNvPr id="69" name="矩形 68"/>
          <p:cNvSpPr/>
          <p:nvPr/>
        </p:nvSpPr>
        <p:spPr bwMode="auto">
          <a:xfrm>
            <a:off x="3886200"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0" name="矩形 69"/>
          <p:cNvSpPr/>
          <p:nvPr/>
        </p:nvSpPr>
        <p:spPr bwMode="auto">
          <a:xfrm>
            <a:off x="5181600" y="5533460"/>
            <a:ext cx="5334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1" name="矩形 70"/>
          <p:cNvSpPr/>
          <p:nvPr/>
        </p:nvSpPr>
        <p:spPr bwMode="auto">
          <a:xfrm>
            <a:off x="5942807"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2" name="文本框 71"/>
          <p:cNvSpPr txBox="1"/>
          <p:nvPr/>
        </p:nvSpPr>
        <p:spPr>
          <a:xfrm>
            <a:off x="7162800" y="5458650"/>
            <a:ext cx="338554" cy="304699"/>
          </a:xfrm>
          <a:prstGeom prst="rect">
            <a:avLst/>
          </a:prstGeom>
          <a:noFill/>
        </p:spPr>
        <p:txBody>
          <a:bodyPr wrap="square" rtlCol="0">
            <a:spAutoFit/>
          </a:bodyPr>
          <a:lstStyle/>
          <a:p>
            <a:r>
              <a:rPr lang="en-US" dirty="0" smtClean="0"/>
              <a:t>…</a:t>
            </a:r>
            <a:endParaRPr lang="en-US" dirty="0"/>
          </a:p>
        </p:txBody>
      </p:sp>
      <p:sp>
        <p:nvSpPr>
          <p:cNvPr id="73" name="文本框 72"/>
          <p:cNvSpPr txBox="1"/>
          <p:nvPr/>
        </p:nvSpPr>
        <p:spPr>
          <a:xfrm>
            <a:off x="2337253" y="5943701"/>
            <a:ext cx="338554" cy="304699"/>
          </a:xfrm>
          <a:prstGeom prst="rect">
            <a:avLst/>
          </a:prstGeom>
          <a:noFill/>
        </p:spPr>
        <p:txBody>
          <a:bodyPr wrap="square" rtlCol="0">
            <a:spAutoFit/>
          </a:bodyPr>
          <a:lstStyle/>
          <a:p>
            <a:r>
              <a:rPr lang="en-US" dirty="0" smtClean="0"/>
              <a:t>…</a:t>
            </a:r>
            <a:endParaRPr lang="en-US" dirty="0"/>
          </a:p>
        </p:txBody>
      </p:sp>
      <p:sp>
        <p:nvSpPr>
          <p:cNvPr id="10" name="文本框 9"/>
          <p:cNvSpPr txBox="1"/>
          <p:nvPr/>
        </p:nvSpPr>
        <p:spPr>
          <a:xfrm>
            <a:off x="897534" y="4419600"/>
            <a:ext cx="397866" cy="276999"/>
          </a:xfrm>
          <a:prstGeom prst="rect">
            <a:avLst/>
          </a:prstGeom>
          <a:noFill/>
        </p:spPr>
        <p:txBody>
          <a:bodyPr wrap="none" rtlCol="0">
            <a:spAutoFit/>
          </a:bodyPr>
          <a:lstStyle/>
          <a:p>
            <a:r>
              <a:rPr lang="en-US" dirty="0" smtClean="0"/>
              <a:t>OR</a:t>
            </a:r>
            <a:endParaRPr lang="en-US" dirty="0"/>
          </a:p>
        </p:txBody>
      </p:sp>
    </p:spTree>
    <p:extLst>
      <p:ext uri="{BB962C8B-B14F-4D97-AF65-F5344CB8AC3E}">
        <p14:creationId xmlns:p14="http://schemas.microsoft.com/office/powerpoint/2010/main" val="3853870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7926387" cy="4114800"/>
          </a:xfrm>
        </p:spPr>
        <p:txBody>
          <a:bodyPr/>
          <a:lstStyle/>
          <a:p>
            <a:r>
              <a:rPr lang="en-US" altLang="zh-CN" sz="2000" dirty="0"/>
              <a:t>No matter single primary </a:t>
            </a:r>
            <a:r>
              <a:rPr lang="en-US" altLang="zh-CN" sz="2000" dirty="0" smtClean="0"/>
              <a:t>channel, or multiple </a:t>
            </a:r>
            <a:r>
              <a:rPr lang="en-US" altLang="zh-CN" sz="2000" dirty="0"/>
              <a:t>primary </a:t>
            </a:r>
            <a:r>
              <a:rPr lang="en-US" altLang="zh-CN" sz="2000" dirty="0" smtClean="0"/>
              <a:t>channels for </a:t>
            </a:r>
            <a:r>
              <a:rPr lang="en-US" altLang="zh-CN" sz="2000" dirty="0"/>
              <a:t>ML, each link may has a primary 20MHz sub-channel</a:t>
            </a:r>
            <a:r>
              <a:rPr lang="en-US" sz="2000" dirty="0" smtClean="0"/>
              <a:t>;</a:t>
            </a:r>
          </a:p>
          <a:p>
            <a:pPr lvl="1"/>
            <a:r>
              <a:rPr lang="en-US" sz="1800" dirty="0" smtClean="0"/>
              <a:t>It will be convenient to support dynamic bandwidth negotiation, otherwise receiver side will needs multiple decoder in each link</a:t>
            </a:r>
          </a:p>
          <a:p>
            <a:r>
              <a:rPr lang="en-US" sz="2000" dirty="0" smtClean="0"/>
              <a:t>TXOP bandwidth on each link is base on bandwidth negotiation on its own link;</a:t>
            </a:r>
          </a:p>
          <a:p>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Primary 20MHz sub-channel and BW on each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9" name="直接连接符 8"/>
          <p:cNvCxnSpPr/>
          <p:nvPr/>
        </p:nvCxnSpPr>
        <p:spPr bwMode="auto">
          <a:xfrm>
            <a:off x="1066800" y="5242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矩形 9"/>
          <p:cNvSpPr/>
          <p:nvPr/>
        </p:nvSpPr>
        <p:spPr bwMode="auto">
          <a:xfrm>
            <a:off x="16764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732541"/>
            <a:ext cx="10668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732541"/>
            <a:ext cx="5334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740585"/>
            <a:ext cx="1066800" cy="5016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6668833" y="4814994"/>
            <a:ext cx="338554" cy="276999"/>
          </a:xfrm>
          <a:prstGeom prst="rect">
            <a:avLst/>
          </a:prstGeom>
          <a:noFill/>
        </p:spPr>
        <p:txBody>
          <a:bodyPr wrap="square" rtlCol="0">
            <a:spAutoFit/>
          </a:bodyPr>
          <a:lstStyle/>
          <a:p>
            <a:r>
              <a:rPr lang="en-US" dirty="0" smtClean="0"/>
              <a:t>…</a:t>
            </a:r>
            <a:endParaRPr lang="en-US" dirty="0"/>
          </a:p>
        </p:txBody>
      </p:sp>
      <p:cxnSp>
        <p:nvCxnSpPr>
          <p:cNvPr id="22" name="直接连接符 21"/>
          <p:cNvCxnSpPr/>
          <p:nvPr/>
        </p:nvCxnSpPr>
        <p:spPr bwMode="auto">
          <a:xfrm>
            <a:off x="1066800" y="6385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矩形 22"/>
          <p:cNvSpPr/>
          <p:nvPr/>
        </p:nvSpPr>
        <p:spPr bwMode="auto">
          <a:xfrm>
            <a:off x="16764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4" name="矩形 23"/>
          <p:cNvSpPr/>
          <p:nvPr/>
        </p:nvSpPr>
        <p:spPr bwMode="auto">
          <a:xfrm>
            <a:off x="25146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5" name="矩形 24"/>
          <p:cNvSpPr/>
          <p:nvPr/>
        </p:nvSpPr>
        <p:spPr bwMode="auto">
          <a:xfrm>
            <a:off x="3352800"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矩形 25"/>
          <p:cNvSpPr/>
          <p:nvPr/>
        </p:nvSpPr>
        <p:spPr bwMode="auto">
          <a:xfrm>
            <a:off x="4648200" y="6156615"/>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7" name="矩形 26"/>
          <p:cNvSpPr/>
          <p:nvPr/>
        </p:nvSpPr>
        <p:spPr bwMode="auto">
          <a:xfrm>
            <a:off x="5409407"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8" name="文本框 27"/>
          <p:cNvSpPr txBox="1"/>
          <p:nvPr/>
        </p:nvSpPr>
        <p:spPr>
          <a:xfrm>
            <a:off x="6629400" y="6004215"/>
            <a:ext cx="338554" cy="276999"/>
          </a:xfrm>
          <a:prstGeom prst="rect">
            <a:avLst/>
          </a:prstGeom>
          <a:noFill/>
        </p:spPr>
        <p:txBody>
          <a:bodyPr wrap="square" rtlCol="0">
            <a:spAutoFit/>
          </a:bodyPr>
          <a:lstStyle/>
          <a:p>
            <a:r>
              <a:rPr lang="en-US" dirty="0" smtClean="0"/>
              <a:t>…</a:t>
            </a:r>
            <a:endParaRPr lang="en-US" dirty="0"/>
          </a:p>
        </p:txBody>
      </p:sp>
      <p:sp>
        <p:nvSpPr>
          <p:cNvPr id="29" name="文本框 28"/>
          <p:cNvSpPr txBox="1"/>
          <p:nvPr/>
        </p:nvSpPr>
        <p:spPr>
          <a:xfrm>
            <a:off x="430908" y="4697517"/>
            <a:ext cx="648493" cy="276999"/>
          </a:xfrm>
          <a:prstGeom prst="rect">
            <a:avLst/>
          </a:prstGeom>
          <a:noFill/>
        </p:spPr>
        <p:txBody>
          <a:bodyPr wrap="square" rtlCol="0">
            <a:spAutoFit/>
          </a:bodyPr>
          <a:lstStyle/>
          <a:p>
            <a:r>
              <a:rPr lang="en-US" dirty="0" smtClean="0"/>
              <a:t>Link 1</a:t>
            </a:r>
            <a:endParaRPr lang="en-US" dirty="0"/>
          </a:p>
        </p:txBody>
      </p:sp>
      <p:sp>
        <p:nvSpPr>
          <p:cNvPr id="32" name="文本框 31"/>
          <p:cNvSpPr txBox="1"/>
          <p:nvPr/>
        </p:nvSpPr>
        <p:spPr>
          <a:xfrm>
            <a:off x="457200" y="5735733"/>
            <a:ext cx="648493" cy="276999"/>
          </a:xfrm>
          <a:prstGeom prst="rect">
            <a:avLst/>
          </a:prstGeom>
          <a:noFill/>
        </p:spPr>
        <p:txBody>
          <a:bodyPr wrap="square" rtlCol="0">
            <a:spAutoFit/>
          </a:bodyPr>
          <a:lstStyle/>
          <a:p>
            <a:r>
              <a:rPr lang="en-US" dirty="0" smtClean="0"/>
              <a:t>Link 2</a:t>
            </a:r>
            <a:endParaRPr lang="en-US" dirty="0"/>
          </a:p>
        </p:txBody>
      </p:sp>
      <p:cxnSp>
        <p:nvCxnSpPr>
          <p:cNvPr id="33" name="直接连接符 32"/>
          <p:cNvCxnSpPr/>
          <p:nvPr/>
        </p:nvCxnSpPr>
        <p:spPr bwMode="auto">
          <a:xfrm>
            <a:off x="2286000" y="39624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直接连接符 33"/>
          <p:cNvCxnSpPr/>
          <p:nvPr/>
        </p:nvCxnSpPr>
        <p:spPr bwMode="auto">
          <a:xfrm>
            <a:off x="7391400" y="3962400"/>
            <a:ext cx="0" cy="242281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2286000" y="40386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36" name="文本框 35"/>
          <p:cNvSpPr txBox="1"/>
          <p:nvPr/>
        </p:nvSpPr>
        <p:spPr>
          <a:xfrm>
            <a:off x="4533107" y="4038600"/>
            <a:ext cx="648493" cy="276999"/>
          </a:xfrm>
          <a:prstGeom prst="rect">
            <a:avLst/>
          </a:prstGeom>
          <a:noFill/>
        </p:spPr>
        <p:txBody>
          <a:bodyPr wrap="square" rtlCol="0">
            <a:spAutoFit/>
          </a:bodyPr>
          <a:lstStyle/>
          <a:p>
            <a:r>
              <a:rPr lang="en-US" dirty="0" smtClean="0"/>
              <a:t>TXOP</a:t>
            </a:r>
            <a:endParaRPr lang="en-US" dirty="0"/>
          </a:p>
        </p:txBody>
      </p:sp>
      <p:sp>
        <p:nvSpPr>
          <p:cNvPr id="39" name="矩形 38"/>
          <p:cNvSpPr/>
          <p:nvPr/>
        </p:nvSpPr>
        <p:spPr bwMode="auto">
          <a:xfrm>
            <a:off x="1670217" y="474058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矩形 39"/>
          <p:cNvSpPr/>
          <p:nvPr/>
        </p:nvSpPr>
        <p:spPr bwMode="auto">
          <a:xfrm>
            <a:off x="1670217" y="446755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1" name="矩形 40"/>
          <p:cNvSpPr/>
          <p:nvPr/>
        </p:nvSpPr>
        <p:spPr bwMode="auto">
          <a:xfrm>
            <a:off x="1670217" y="41754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2" name="矩形 41"/>
          <p:cNvSpPr/>
          <p:nvPr/>
        </p:nvSpPr>
        <p:spPr bwMode="auto">
          <a:xfrm>
            <a:off x="2514600" y="4732541"/>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3" name="直接连接符 42"/>
          <p:cNvCxnSpPr/>
          <p:nvPr/>
        </p:nvCxnSpPr>
        <p:spPr bwMode="auto">
          <a:xfrm>
            <a:off x="2286000" y="5382108"/>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5" name="矩形 44"/>
          <p:cNvSpPr/>
          <p:nvPr/>
        </p:nvSpPr>
        <p:spPr bwMode="auto">
          <a:xfrm>
            <a:off x="1670217" y="587202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矩形 45"/>
          <p:cNvSpPr/>
          <p:nvPr/>
        </p:nvSpPr>
        <p:spPr bwMode="auto">
          <a:xfrm>
            <a:off x="1670217" y="559899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7" name="矩形 46"/>
          <p:cNvSpPr/>
          <p:nvPr/>
        </p:nvSpPr>
        <p:spPr bwMode="auto">
          <a:xfrm>
            <a:off x="1670217" y="530685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8" name="文本框 47"/>
          <p:cNvSpPr txBox="1"/>
          <p:nvPr/>
        </p:nvSpPr>
        <p:spPr>
          <a:xfrm>
            <a:off x="993359" y="4972786"/>
            <a:ext cx="873541" cy="276999"/>
          </a:xfrm>
          <a:prstGeom prst="rect">
            <a:avLst/>
          </a:prstGeom>
          <a:noFill/>
        </p:spPr>
        <p:txBody>
          <a:bodyPr wrap="square" rtlCol="0">
            <a:spAutoFit/>
          </a:bodyPr>
          <a:lstStyle/>
          <a:p>
            <a:r>
              <a:rPr lang="en-US" dirty="0" smtClean="0"/>
              <a:t>P 20MHz</a:t>
            </a:r>
            <a:endParaRPr lang="en-US" dirty="0"/>
          </a:p>
        </p:txBody>
      </p:sp>
      <p:sp>
        <p:nvSpPr>
          <p:cNvPr id="49" name="文本框 48"/>
          <p:cNvSpPr txBox="1"/>
          <p:nvPr/>
        </p:nvSpPr>
        <p:spPr>
          <a:xfrm>
            <a:off x="985892" y="6123801"/>
            <a:ext cx="873541" cy="276999"/>
          </a:xfrm>
          <a:prstGeom prst="rect">
            <a:avLst/>
          </a:prstGeom>
          <a:noFill/>
        </p:spPr>
        <p:txBody>
          <a:bodyPr wrap="square" rtlCol="0">
            <a:spAutoFit/>
          </a:bodyPr>
          <a:lstStyle/>
          <a:p>
            <a:r>
              <a:rPr lang="en-US" dirty="0" smtClean="0"/>
              <a:t>P 20MHz</a:t>
            </a:r>
            <a:endParaRPr 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3124199"/>
          </a:xfrm>
        </p:spPr>
        <p:txBody>
          <a:bodyPr/>
          <a:lstStyle/>
          <a:p>
            <a:r>
              <a:rPr lang="en-US" sz="2000" dirty="0" smtClean="0"/>
              <a:t>Example:</a:t>
            </a:r>
          </a:p>
          <a:p>
            <a:pPr lvl="1"/>
            <a:r>
              <a:rPr lang="en-US" sz="1600" dirty="0" smtClean="0"/>
              <a:t>Non-AP ML device (MLD)1 only obtains link 1 after </a:t>
            </a:r>
            <a:r>
              <a:rPr lang="en-US" sz="1600" dirty="0" err="1" smtClean="0"/>
              <a:t>backoff</a:t>
            </a:r>
            <a:r>
              <a:rPr lang="en-US" sz="1600" dirty="0" smtClean="0"/>
              <a:t> finished, and transmits PPDU 1 to AP MLD; Later, non-AP MLD 2 sends PPDU2 on link 2 to the same AP MLD during the transmission period of PPDU1; </a:t>
            </a:r>
            <a:endParaRPr lang="en-US" sz="1600" dirty="0"/>
          </a:p>
          <a:p>
            <a:pPr lvl="1"/>
            <a:r>
              <a:rPr lang="en-US" sz="1600" dirty="0"/>
              <a:t>AP MLD can not replies BA for PPDU 1 in link 1 in this </a:t>
            </a:r>
            <a:r>
              <a:rPr lang="en-US" sz="1600" dirty="0" smtClean="0"/>
              <a:t>case</a:t>
            </a:r>
          </a:p>
          <a:p>
            <a:r>
              <a:rPr lang="en-US" sz="2000" dirty="0" smtClean="0"/>
              <a:t>A simple solution is single primary channel for </a:t>
            </a:r>
            <a:r>
              <a:rPr lang="en-US" sz="2000" dirty="0"/>
              <a:t>synchronized ML</a:t>
            </a:r>
            <a:r>
              <a:rPr lang="en-US" sz="2000" dirty="0" smtClean="0"/>
              <a:t>, which we more preferred;</a:t>
            </a:r>
          </a:p>
          <a:p>
            <a:r>
              <a:rPr lang="en-US" sz="2000" dirty="0" smtClean="0"/>
              <a:t>For multiple primary channels in synchronized ML, several solutions are shared for discussion in following slides.</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Problem Statement</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201098"/>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286000" y="4821362"/>
            <a:ext cx="2590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5181600" y="4821361"/>
            <a:ext cx="608012"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73762"/>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86099"/>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200400" y="5306363"/>
            <a:ext cx="28194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58763"/>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43600"/>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25741"/>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25741"/>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67608"/>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5972006"/>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5990463"/>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28" name="文本框 27"/>
          <p:cNvSpPr txBox="1"/>
          <p:nvPr/>
        </p:nvSpPr>
        <p:spPr>
          <a:xfrm>
            <a:off x="6185580" y="4585056"/>
            <a:ext cx="253596" cy="276999"/>
          </a:xfrm>
          <a:prstGeom prst="rect">
            <a:avLst/>
          </a:prstGeom>
          <a:noFill/>
        </p:spPr>
        <p:txBody>
          <a:bodyPr wrap="none" rtlCol="0">
            <a:spAutoFit/>
          </a:bodyPr>
          <a:lstStyle/>
          <a:p>
            <a:r>
              <a:rPr lang="en-US" altLang="zh-CN" smtClean="0"/>
              <a:t>?</a:t>
            </a:r>
            <a:endParaRPr lang="zh-CN" altLang="en-US"/>
          </a:p>
        </p:txBody>
      </p:sp>
      <p:cxnSp>
        <p:nvCxnSpPr>
          <p:cNvPr id="30" name="直接连接符 29"/>
          <p:cNvCxnSpPr>
            <a:stCxn id="15" idx="3"/>
            <a:endCxn id="28" idx="1"/>
          </p:cNvCxnSpPr>
          <p:nvPr/>
        </p:nvCxnSpPr>
        <p:spPr bwMode="auto">
          <a:xfrm flipV="1">
            <a:off x="5789612" y="4723556"/>
            <a:ext cx="395968" cy="28551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849129" y="5306363"/>
            <a:ext cx="762000" cy="3810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Busy</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95420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sz="2000" dirty="0" smtClean="0"/>
              <a:t>When non-AP MLD2 receives PPDU 1 on link 1 and identifies it as an intra-BSS PPDU, the non-AP MLE2 defers EDCA contention on link 2 after the TXOP set by PPDU 1;</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084790" y="4807995"/>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6477000" y="5292043"/>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5958950"/>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5977407"/>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3" name="矩形 2"/>
          <p:cNvSpPr/>
          <p:nvPr/>
        </p:nvSpPr>
        <p:spPr bwMode="auto">
          <a:xfrm>
            <a:off x="6386030"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6293560"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6208204"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6115734"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5741926"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5670586" y="527658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5727551" y="462458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flipV="1">
            <a:off x="3758244" y="4728097"/>
            <a:ext cx="1969307" cy="5751"/>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728214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154988" cy="2494073"/>
          </a:xfrm>
        </p:spPr>
        <p:txBody>
          <a:bodyPr/>
          <a:lstStyle/>
          <a:p>
            <a:r>
              <a:rPr lang="en-US" sz="2000" dirty="0" smtClean="0"/>
              <a:t>When non-AP MLD2 receives PPDU11 and identifies it as an intra-BSS PPDU, the non-AP MLD2 immediately start EDCA contention on link 2. When transmits PPDU21 on link2, its end time should be aligned with the end time of PPDU11;</a:t>
            </a:r>
          </a:p>
          <a:p>
            <a:r>
              <a:rPr lang="en-US" sz="2000" dirty="0" smtClean="0"/>
              <a:t>Non-AP MLD2 doesn’t know the end time of PPDU12, so it needs to first decode the preamble of PPDU12 to get the PPDU length, and then aligns the end times of PPDU22 and PPDU12.</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1798095" y="4807995"/>
            <a:ext cx="1963095"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848630" y="5292043"/>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PPDU 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5958950"/>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5977407"/>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3" name="矩形 2"/>
          <p:cNvSpPr/>
          <p:nvPr/>
        </p:nvSpPr>
        <p:spPr bwMode="auto">
          <a:xfrm>
            <a:off x="2754308"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2661838"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2576482"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2484012"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110204"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046605" y="525780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8001006" y="464820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a:off x="3758244" y="4733849"/>
            <a:ext cx="4257137" cy="11539"/>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2" name="矩形 31"/>
          <p:cNvSpPr/>
          <p:nvPr/>
        </p:nvSpPr>
        <p:spPr bwMode="auto">
          <a:xfrm>
            <a:off x="4841105" y="4814316"/>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6812505" y="4800600"/>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9" name="矩形 38"/>
          <p:cNvSpPr/>
          <p:nvPr/>
        </p:nvSpPr>
        <p:spPr bwMode="auto">
          <a:xfrm>
            <a:off x="4038584" y="529051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矩形 39"/>
          <p:cNvSpPr/>
          <p:nvPr/>
        </p:nvSpPr>
        <p:spPr bwMode="auto">
          <a:xfrm>
            <a:off x="5615084" y="5283678"/>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矩形 41"/>
          <p:cNvSpPr/>
          <p:nvPr/>
        </p:nvSpPr>
        <p:spPr bwMode="auto">
          <a:xfrm>
            <a:off x="6809101" y="5297357"/>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09345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sz="2000" dirty="0" smtClean="0"/>
              <a:t>When non-AP MLD2 receives PPDU 1 and identifies it as an inter-BSS PPDU, the non-AP MLD2 starts EDCA contention immediately;</a:t>
            </a:r>
          </a:p>
          <a:p>
            <a:r>
              <a:rPr lang="en-US" sz="2000" dirty="0" smtClean="0"/>
              <a:t>The time that identifies PPDU1 as an inter-BSS PPDU could be</a:t>
            </a:r>
          </a:p>
          <a:p>
            <a:pPr lvl="1"/>
            <a:r>
              <a:rPr lang="en-US" sz="1800" dirty="0" smtClean="0"/>
              <a:t>The end time of PHY preamble of PPDU1, or</a:t>
            </a:r>
          </a:p>
          <a:p>
            <a:pPr lvl="1"/>
            <a:r>
              <a:rPr lang="en-US" sz="1800" dirty="0" smtClean="0"/>
              <a:t>The end time of first MPDU in PPDU1, or;</a:t>
            </a:r>
          </a:p>
          <a:p>
            <a:pPr lvl="1"/>
            <a:r>
              <a:rPr lang="en-US" sz="1800" dirty="0" smtClean="0"/>
              <a:t>others.</a:t>
            </a:r>
          </a:p>
          <a:p>
            <a:pPr lvl="1"/>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Inter BSS solution</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277298"/>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694390" y="4897251"/>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648200" y="4897561"/>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5049962"/>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762299"/>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429000" y="5381299"/>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534963"/>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6019800"/>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6001941"/>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6001941"/>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6043808"/>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6048206"/>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6066663"/>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3" name="矩形 2"/>
          <p:cNvSpPr/>
          <p:nvPr/>
        </p:nvSpPr>
        <p:spPr bwMode="auto">
          <a:xfrm>
            <a:off x="3338030" y="5380035"/>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3245560" y="5380035"/>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3160204" y="5380126"/>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3067734" y="5380126"/>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693926" y="5636038"/>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622586" y="5365836"/>
            <a:ext cx="516488" cy="276999"/>
          </a:xfrm>
          <a:prstGeom prst="rect">
            <a:avLst/>
          </a:prstGeom>
          <a:noFill/>
        </p:spPr>
        <p:txBody>
          <a:bodyPr wrap="none" rtlCol="0">
            <a:spAutoFit/>
          </a:bodyPr>
          <a:lstStyle/>
          <a:p>
            <a:r>
              <a:rPr lang="en-US" altLang="zh-CN"/>
              <a:t>AIFS</a:t>
            </a:r>
            <a:endParaRPr lang="zh-CN" altLang="en-US"/>
          </a:p>
        </p:txBody>
      </p:sp>
      <p:sp>
        <p:nvSpPr>
          <p:cNvPr id="32" name="矩形 31"/>
          <p:cNvSpPr/>
          <p:nvPr/>
        </p:nvSpPr>
        <p:spPr bwMode="auto">
          <a:xfrm>
            <a:off x="2098577" y="4894141"/>
            <a:ext cx="590682"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Pre-amble</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311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91629</TotalTime>
  <Words>1028</Words>
  <Application>Microsoft Office PowerPoint</Application>
  <PresentationFormat>全屏显示(4:3)</PresentationFormat>
  <Paragraphs>242</Paragraphs>
  <Slides>12</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Qualcomm Office Regular</vt:lpstr>
      <vt:lpstr>Qualcomm Regular</vt:lpstr>
      <vt:lpstr>Arial</vt:lpstr>
      <vt:lpstr>Times New Roman</vt:lpstr>
      <vt:lpstr>802-11-Submission</vt:lpstr>
      <vt:lpstr>Channel Access Design for Synchronized Multi-Links</vt:lpstr>
      <vt:lpstr>Introduction</vt:lpstr>
      <vt:lpstr>TXOP setup</vt:lpstr>
      <vt:lpstr>TXOP setup</vt:lpstr>
      <vt:lpstr>Primary 20MHz sub-channel and BW on each link</vt:lpstr>
      <vt:lpstr>Problem Statement</vt:lpstr>
      <vt:lpstr>Intra BSS solution 1</vt:lpstr>
      <vt:lpstr>Intra BSS solution 2</vt:lpstr>
      <vt:lpstr>Inter BSS solution</vt:lpstr>
      <vt:lpstr>Summary</vt:lpstr>
      <vt:lpstr>Straw Poll 1</vt:lpstr>
      <vt:lpstr>Straw Poll 2</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1916</cp:revision>
  <cp:lastPrinted>1998-02-10T13:28:06Z</cp:lastPrinted>
  <dcterms:created xsi:type="dcterms:W3CDTF">2004-12-02T14:01:45Z</dcterms:created>
  <dcterms:modified xsi:type="dcterms:W3CDTF">2020-01-16T07:08:52Z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(3)hcGMPbDiugddOd4xxWw+JoUJPoiR/IsFDJPW24dJuoeU+UAdOKZ2r9neFfuF/nPd0MThW93o
xRYQv2tOBmVU9cCRMTWgh38uFnqFGlgWOld1V7mtvUmXfyj/0PDhsUm5atsbj2raNRDZ2LDS
uYu/P2Ec7HjKwQaB3lrR5/JuoxCOVD1TAAJCJ9NVmhoWJtN/8ItlgSVTn7FnGHcu6OZdlmtO
fXtDG+zgSU/m+SkhvM</vt:lpwstr>
  </property>
  <property fmtid="{D5CDD505-2E9C-101B-9397-08002B2CF9AE}" pid="4" name="_2015_ms_pID_7253431">
    <vt:lpwstr>UU3Kg848oOYXewVQCQSbq0d5blGlITKbBCf+lmeimWBlKKuTwxu4c1
jyckYOk2hG/RbXTON4TrGFkjbxXGBvSfTMUUo+RZBHF0Cbdf6Sh9AsIiH/qUa5a8XHgyuIZ/
u1uBJXVNbIIbK7fZQ258tr/WYYCON341qe6xJp4ax+m1ZyJgx7S6GPQw8mpWpSHdSgCNSZXG
VZSAMLjuRC/0MVeO6gg2mj6d0mHAHQiO4E7c</vt:lpwstr>
  </property>
  <property fmtid="{D5CDD505-2E9C-101B-9397-08002B2CF9AE}" pid="5" name="_2015_ms_pID_7253432">
    <vt:lpwstr>yADHFaYliTymLbg/r0k7pSQ=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1578884108</vt:lpwstr>
  </property>
</Properties>
</file>