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1" r:id="rId2"/>
    <p:sldId id="910" r:id="rId3"/>
    <p:sldId id="937" r:id="rId4"/>
    <p:sldId id="939" r:id="rId5"/>
    <p:sldId id="925" r:id="rId6"/>
    <p:sldId id="940" r:id="rId7"/>
    <p:sldId id="941" r:id="rId8"/>
    <p:sldId id="942" r:id="rId9"/>
    <p:sldId id="943" r:id="rId10"/>
    <p:sldId id="944" r:id="rId11"/>
    <p:sldId id="933" r:id="rId1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746" autoAdjust="0"/>
    <p:restoredTop sz="96649" autoAdjust="0"/>
  </p:normalViewPr>
  <p:slideViewPr>
    <p:cSldViewPr>
      <p:cViewPr varScale="1">
        <p:scale>
          <a:sx n="100" d="100"/>
          <a:sy n="100" d="100"/>
        </p:scale>
        <p:origin x="1478" y="7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1/14/2020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951222" cy="276999"/>
          </a:xfrm>
        </p:spPr>
        <p:txBody>
          <a:bodyPr/>
          <a:lstStyle>
            <a:lvl1pPr>
              <a:defRPr/>
            </a:lvl1pPr>
          </a:lstStyle>
          <a:p>
            <a:pPr>
              <a:defRPr/>
            </a:pPr>
            <a:r>
              <a:rPr lang="en-US" altLang="en-US" dirty="0" smtClean="0"/>
              <a:t>Mar 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January 2019</a:t>
            </a:r>
            <a:endParaRPr lang="en-GB" altLang="en-US"/>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802.11-19/1548r2</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Channel Access Design for Synchronized Multi-Links</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2019-09-07</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545470040"/>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algn="ctr"/>
                      <a:r>
                        <a:rPr lang="en-US" sz="1100" dirty="0" smtClean="0"/>
                        <a:t>Yunbo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algn="ctr"/>
                      <a:r>
                        <a:rPr lang="en-US" sz="1100" dirty="0" err="1" smtClean="0"/>
                        <a:t>Guogang</a:t>
                      </a:r>
                      <a:r>
                        <a:rPr lang="en-US" sz="1100" dirty="0" smtClean="0"/>
                        <a:t> Huang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Yuchen Guo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Yifan</a:t>
                      </a:r>
                      <a:r>
                        <a:rPr lang="en-US" sz="1100" dirty="0" smtClean="0"/>
                        <a:t> Zhou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Yiqing</a:t>
                      </a:r>
                      <a:r>
                        <a:rPr lang="en-US" sz="1100" dirty="0" smtClean="0"/>
                        <a:t>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r>
              <a:rPr lang="en-US" sz="2000" dirty="0" smtClean="0"/>
              <a:t>Some rules for TXOP setup in synchronized ML are discussed;</a:t>
            </a:r>
          </a:p>
          <a:p>
            <a:r>
              <a:rPr lang="en-US" sz="2000" dirty="0" smtClean="0"/>
              <a:t>One problem of multi-link transmission is showed, and several potential solutions are prepared for discussion.</a:t>
            </a:r>
            <a:endParaRPr lang="en-US" sz="2000"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solidFill>
                  <a:schemeClr val="tx1"/>
                </a:solidFill>
              </a:rPr>
              <a:t>Summary</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spTree>
    <p:extLst>
      <p:ext uri="{BB962C8B-B14F-4D97-AF65-F5344CB8AC3E}">
        <p14:creationId xmlns:p14="http://schemas.microsoft.com/office/powerpoint/2010/main" val="39678668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that there is a primary 20MHz sub-channel in each </a:t>
            </a:r>
            <a:r>
              <a:rPr lang="en-US" sz="2000" dirty="0" smtClean="0"/>
              <a:t>of the multiple </a:t>
            </a:r>
            <a:r>
              <a:rPr lang="en-US" sz="2000" dirty="0" smtClean="0"/>
              <a:t>links to support dynamic bandwidth negotiation?</a:t>
            </a:r>
          </a:p>
          <a:p>
            <a:pPr lvl="1"/>
            <a:r>
              <a:rPr lang="en-US" sz="1600" dirty="0" smtClean="0"/>
              <a:t>Note: There is a primary 20MHz sub-channel in </a:t>
            </a:r>
            <a:r>
              <a:rPr lang="en-US" sz="1600" dirty="0" smtClean="0"/>
              <a:t>a </a:t>
            </a:r>
            <a:r>
              <a:rPr lang="en-US" sz="1600" dirty="0" smtClean="0"/>
              <a:t>link doesn’t imply </a:t>
            </a:r>
            <a:r>
              <a:rPr lang="en-US" sz="1600" dirty="0" err="1" smtClean="0"/>
              <a:t>backoff</a:t>
            </a:r>
            <a:r>
              <a:rPr lang="en-US" sz="1600" dirty="0" smtClean="0"/>
              <a:t> in the link.</a:t>
            </a:r>
            <a:endParaRPr lang="en-US" sz="1600" dirty="0"/>
          </a:p>
          <a:p>
            <a:pPr lvl="1"/>
            <a:endParaRPr lang="en-US" sz="1600" dirty="0" smtClean="0"/>
          </a:p>
          <a:p>
            <a:pPr lvl="1"/>
            <a:endParaRPr lang="en-US" sz="1600" dirty="0"/>
          </a:p>
          <a:p>
            <a:pPr lvl="1"/>
            <a:endParaRPr lang="en-US" sz="1600" dirty="0" smtClean="0"/>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spTree>
    <p:extLst>
      <p:ext uri="{BB962C8B-B14F-4D97-AF65-F5344CB8AC3E}">
        <p14:creationId xmlns:p14="http://schemas.microsoft.com/office/powerpoint/2010/main" val="17163578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r>
              <a:rPr lang="en-US" sz="2000" dirty="0" smtClean="0"/>
              <a:t>There are two types of multi-links (ML) base on the capability of simultaneous TX/RX on different links</a:t>
            </a:r>
          </a:p>
          <a:p>
            <a:pPr lvl="1"/>
            <a:r>
              <a:rPr lang="en-US" dirty="0" smtClean="0"/>
              <a:t>Synchronized ML</a:t>
            </a:r>
          </a:p>
          <a:p>
            <a:pPr lvl="1"/>
            <a:r>
              <a:rPr lang="en-US" dirty="0" err="1" smtClean="0"/>
              <a:t>Asynchronized</a:t>
            </a:r>
            <a:r>
              <a:rPr lang="en-US" dirty="0" smtClean="0"/>
              <a:t> ML</a:t>
            </a:r>
          </a:p>
          <a:p>
            <a:r>
              <a:rPr lang="en-US" sz="2000" dirty="0" smtClean="0"/>
              <a:t>Q-</a:t>
            </a:r>
            <a:r>
              <a:rPr lang="en-US" sz="2000" dirty="0" err="1" smtClean="0"/>
              <a:t>async</a:t>
            </a:r>
            <a:r>
              <a:rPr lang="en-US" sz="2000" dirty="0" smtClean="0"/>
              <a:t> or similar concept is mentioned in other presentations. The concept is more complex, for simplicity we didn’t discuss it here;</a:t>
            </a:r>
          </a:p>
          <a:p>
            <a:r>
              <a:rPr lang="en-US" sz="2000" dirty="0" smtClean="0"/>
              <a:t>The channel access in </a:t>
            </a:r>
            <a:r>
              <a:rPr lang="en-US" sz="2000" dirty="0" err="1" smtClean="0"/>
              <a:t>asynchronized</a:t>
            </a:r>
            <a:r>
              <a:rPr lang="en-US" sz="2000" dirty="0" smtClean="0"/>
              <a:t> MLs could be independent, it is simple to design;</a:t>
            </a:r>
          </a:p>
          <a:p>
            <a:r>
              <a:rPr lang="en-US" altLang="zh-CN" sz="2000" dirty="0" smtClean="0"/>
              <a:t>The transmissions </a:t>
            </a:r>
            <a:r>
              <a:rPr lang="en-US" altLang="zh-CN" sz="2000" dirty="0"/>
              <a:t>in multiple links are need to be </a:t>
            </a:r>
            <a:r>
              <a:rPr lang="en-US" altLang="zh-CN" sz="2000" dirty="0" smtClean="0"/>
              <a:t>synchronized </a:t>
            </a:r>
            <a:r>
              <a:rPr lang="en-US" altLang="zh-CN" sz="2000" dirty="0"/>
              <a:t>in synchronized MLs</a:t>
            </a:r>
            <a:r>
              <a:rPr lang="en-US" altLang="zh-CN" sz="2000" dirty="0" smtClean="0"/>
              <a:t>, and many </a:t>
            </a:r>
            <a:r>
              <a:rPr lang="en-US" altLang="zh-CN" sz="2000" dirty="0"/>
              <a:t>issues</a:t>
            </a:r>
            <a:r>
              <a:rPr lang="en-US" altLang="zh-CN" sz="2000" dirty="0" smtClean="0"/>
              <a:t> need to be considered for channel access</a:t>
            </a:r>
            <a:r>
              <a:rPr lang="en-US" altLang="zh-CN" sz="2000" dirty="0"/>
              <a:t>;</a:t>
            </a:r>
            <a:endParaRPr lang="en-US" sz="2000" dirty="0" smtClean="0"/>
          </a:p>
          <a:p>
            <a:r>
              <a:rPr lang="en-US" sz="2000" dirty="0" smtClean="0"/>
              <a:t>All the following slides are discussed for synchronized ML.</a:t>
            </a:r>
          </a:p>
          <a:p>
            <a:endParaRPr lang="en-US" dirty="0" smtClean="0"/>
          </a:p>
          <a:p>
            <a:endParaRPr lang="en-US" dirty="0" smtClean="0"/>
          </a:p>
        </p:txBody>
      </p:sp>
      <p:sp>
        <p:nvSpPr>
          <p:cNvPr id="3" name="Date Placeholder 2"/>
          <p:cNvSpPr>
            <a:spLocks noGrp="1"/>
          </p:cNvSpPr>
          <p:nvPr>
            <p:ph type="dt" sz="half" idx="10"/>
          </p:nvPr>
        </p:nvSpPr>
        <p:spPr>
          <a:xfrm>
            <a:off x="696913" y="332601"/>
            <a:ext cx="878446" cy="276999"/>
          </a:xfrm>
        </p:spPr>
        <p:txBody>
          <a:bodyPr/>
          <a:lstStyle/>
          <a:p>
            <a:pPr>
              <a:defRPr/>
            </a:pPr>
            <a:r>
              <a:rPr lang="en-US" altLang="en-US" dirty="0" smtClean="0"/>
              <a:t>Sep 2019</a:t>
            </a:r>
            <a:endParaRPr lang="en-GB" altLang="en-US"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Introduction</a:t>
            </a:r>
            <a:endParaRPr 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r>
              <a:rPr lang="en-US" sz="2000" dirty="0" smtClean="0"/>
              <a:t>A ML device transmits TXOP initial frames (e.g. RTS) on the links that are idle at the time when </a:t>
            </a:r>
            <a:r>
              <a:rPr lang="en-US" sz="2000" dirty="0" err="1" smtClean="0"/>
              <a:t>backoff</a:t>
            </a:r>
            <a:r>
              <a:rPr lang="en-US" sz="2000" dirty="0" smtClean="0"/>
              <a:t> is finished;</a:t>
            </a:r>
          </a:p>
          <a:p>
            <a:pPr lvl="1"/>
            <a:r>
              <a:rPr lang="en-US" sz="1600" dirty="0" smtClean="0"/>
              <a:t>It doesn’t touch the channel access details. E.g. single primary channel or multiple primary channels; and how to </a:t>
            </a:r>
            <a:r>
              <a:rPr lang="en-US" sz="1600" dirty="0" err="1" smtClean="0"/>
              <a:t>backoff</a:t>
            </a:r>
            <a:r>
              <a:rPr lang="en-US" sz="1600" dirty="0" smtClean="0"/>
              <a:t>.</a:t>
            </a:r>
          </a:p>
          <a:p>
            <a:r>
              <a:rPr lang="en-US" sz="2000" dirty="0" smtClean="0"/>
              <a:t>TXOP could only be set up on the links that successfully get response frames (e.g. CTS) when the responses are needed;  </a:t>
            </a:r>
          </a:p>
          <a:p>
            <a:pPr lvl="1"/>
            <a:r>
              <a:rPr lang="en-US" sz="1600" dirty="0" smtClean="0"/>
              <a:t>In below example, RTS send on 3 links, but TXOP only set up successfully on  link1 and 4.</a:t>
            </a: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TXOP setup</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a:off x="1066800" y="52197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矩形 8"/>
          <p:cNvSpPr/>
          <p:nvPr/>
        </p:nvSpPr>
        <p:spPr bwMode="auto">
          <a:xfrm>
            <a:off x="1676400" y="49149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1" name="矩形 10"/>
          <p:cNvSpPr/>
          <p:nvPr/>
        </p:nvSpPr>
        <p:spPr bwMode="auto">
          <a:xfrm>
            <a:off x="2514600" y="49149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矩形 11"/>
          <p:cNvSpPr/>
          <p:nvPr/>
        </p:nvSpPr>
        <p:spPr bwMode="auto">
          <a:xfrm>
            <a:off x="3352800" y="4914900"/>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3" name="矩形 12"/>
          <p:cNvSpPr/>
          <p:nvPr/>
        </p:nvSpPr>
        <p:spPr bwMode="auto">
          <a:xfrm>
            <a:off x="4648200" y="4914900"/>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 name="矩形 13"/>
          <p:cNvSpPr/>
          <p:nvPr/>
        </p:nvSpPr>
        <p:spPr bwMode="auto">
          <a:xfrm>
            <a:off x="5409407" y="4914900"/>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6" name="文本框 15"/>
          <p:cNvSpPr txBox="1"/>
          <p:nvPr/>
        </p:nvSpPr>
        <p:spPr>
          <a:xfrm>
            <a:off x="6629400" y="4838700"/>
            <a:ext cx="338554" cy="276999"/>
          </a:xfrm>
          <a:prstGeom prst="rect">
            <a:avLst/>
          </a:prstGeom>
          <a:noFill/>
        </p:spPr>
        <p:txBody>
          <a:bodyPr wrap="square" rtlCol="0">
            <a:spAutoFit/>
          </a:bodyPr>
          <a:lstStyle/>
          <a:p>
            <a:r>
              <a:rPr lang="en-US" dirty="0" smtClean="0"/>
              <a:t>…</a:t>
            </a:r>
            <a:endParaRPr lang="en-US" dirty="0"/>
          </a:p>
        </p:txBody>
      </p:sp>
      <p:cxnSp>
        <p:nvCxnSpPr>
          <p:cNvPr id="17" name="直接连接符 16"/>
          <p:cNvCxnSpPr/>
          <p:nvPr/>
        </p:nvCxnSpPr>
        <p:spPr bwMode="auto">
          <a:xfrm>
            <a:off x="1066800" y="56007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1676400" y="52959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9" name="矩形 18"/>
          <p:cNvSpPr/>
          <p:nvPr/>
        </p:nvSpPr>
        <p:spPr bwMode="auto">
          <a:xfrm>
            <a:off x="2514600" y="5295900"/>
            <a:ext cx="609600" cy="3048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4" name="直接连接符 23"/>
          <p:cNvCxnSpPr/>
          <p:nvPr/>
        </p:nvCxnSpPr>
        <p:spPr bwMode="auto">
          <a:xfrm>
            <a:off x="1066800" y="59817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5" name="矩形 24"/>
          <p:cNvSpPr/>
          <p:nvPr/>
        </p:nvSpPr>
        <p:spPr bwMode="auto">
          <a:xfrm>
            <a:off x="1219200" y="5676900"/>
            <a:ext cx="914400" cy="304800"/>
          </a:xfrm>
          <a:prstGeom prst="rect">
            <a:avLst/>
          </a:prstGeom>
          <a:pattFill prst="lt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0" name="文本框 29"/>
          <p:cNvSpPr txBox="1"/>
          <p:nvPr/>
        </p:nvSpPr>
        <p:spPr>
          <a:xfrm>
            <a:off x="6629400" y="5600700"/>
            <a:ext cx="338554" cy="276999"/>
          </a:xfrm>
          <a:prstGeom prst="rect">
            <a:avLst/>
          </a:prstGeom>
          <a:noFill/>
        </p:spPr>
        <p:txBody>
          <a:bodyPr wrap="square" rtlCol="0">
            <a:spAutoFit/>
          </a:bodyPr>
          <a:lstStyle/>
          <a:p>
            <a:r>
              <a:rPr lang="en-US" dirty="0" smtClean="0"/>
              <a:t>…</a:t>
            </a:r>
            <a:endParaRPr lang="en-US" dirty="0"/>
          </a:p>
        </p:txBody>
      </p:sp>
      <p:cxnSp>
        <p:nvCxnSpPr>
          <p:cNvPr id="31" name="直接连接符 30"/>
          <p:cNvCxnSpPr/>
          <p:nvPr/>
        </p:nvCxnSpPr>
        <p:spPr bwMode="auto">
          <a:xfrm>
            <a:off x="1066800" y="63627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矩形 31"/>
          <p:cNvSpPr/>
          <p:nvPr/>
        </p:nvSpPr>
        <p:spPr bwMode="auto">
          <a:xfrm>
            <a:off x="1676400" y="60579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3" name="矩形 32"/>
          <p:cNvSpPr/>
          <p:nvPr/>
        </p:nvSpPr>
        <p:spPr bwMode="auto">
          <a:xfrm>
            <a:off x="2514600" y="60579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4" name="矩形 33"/>
          <p:cNvSpPr/>
          <p:nvPr/>
        </p:nvSpPr>
        <p:spPr bwMode="auto">
          <a:xfrm>
            <a:off x="3352800" y="6057900"/>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5" name="矩形 34"/>
          <p:cNvSpPr/>
          <p:nvPr/>
        </p:nvSpPr>
        <p:spPr bwMode="auto">
          <a:xfrm>
            <a:off x="4648200" y="6057900"/>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6" name="矩形 35"/>
          <p:cNvSpPr/>
          <p:nvPr/>
        </p:nvSpPr>
        <p:spPr bwMode="auto">
          <a:xfrm>
            <a:off x="5409407" y="6057900"/>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7" name="文本框 36"/>
          <p:cNvSpPr txBox="1"/>
          <p:nvPr/>
        </p:nvSpPr>
        <p:spPr>
          <a:xfrm>
            <a:off x="6629400" y="5981700"/>
            <a:ext cx="338554" cy="276999"/>
          </a:xfrm>
          <a:prstGeom prst="rect">
            <a:avLst/>
          </a:prstGeom>
          <a:noFill/>
        </p:spPr>
        <p:txBody>
          <a:bodyPr wrap="square" rtlCol="0">
            <a:spAutoFit/>
          </a:bodyPr>
          <a:lstStyle/>
          <a:p>
            <a:r>
              <a:rPr lang="en-US" dirty="0" smtClean="0"/>
              <a:t>…</a:t>
            </a:r>
            <a:endParaRPr lang="en-US" dirty="0"/>
          </a:p>
        </p:txBody>
      </p:sp>
      <p:sp>
        <p:nvSpPr>
          <p:cNvPr id="38" name="文本框 37"/>
          <p:cNvSpPr txBox="1"/>
          <p:nvPr/>
        </p:nvSpPr>
        <p:spPr>
          <a:xfrm>
            <a:off x="494507" y="4942701"/>
            <a:ext cx="648493" cy="276999"/>
          </a:xfrm>
          <a:prstGeom prst="rect">
            <a:avLst/>
          </a:prstGeom>
          <a:noFill/>
        </p:spPr>
        <p:txBody>
          <a:bodyPr wrap="square" rtlCol="0">
            <a:spAutoFit/>
          </a:bodyPr>
          <a:lstStyle/>
          <a:p>
            <a:r>
              <a:rPr lang="en-US" dirty="0" smtClean="0"/>
              <a:t>Link 1</a:t>
            </a:r>
            <a:endParaRPr lang="en-US" dirty="0"/>
          </a:p>
        </p:txBody>
      </p:sp>
      <p:sp>
        <p:nvSpPr>
          <p:cNvPr id="39" name="文本框 38"/>
          <p:cNvSpPr txBox="1"/>
          <p:nvPr/>
        </p:nvSpPr>
        <p:spPr>
          <a:xfrm>
            <a:off x="494507" y="5323701"/>
            <a:ext cx="648493" cy="276999"/>
          </a:xfrm>
          <a:prstGeom prst="rect">
            <a:avLst/>
          </a:prstGeom>
          <a:noFill/>
        </p:spPr>
        <p:txBody>
          <a:bodyPr wrap="square" rtlCol="0">
            <a:spAutoFit/>
          </a:bodyPr>
          <a:lstStyle/>
          <a:p>
            <a:r>
              <a:rPr lang="en-US" dirty="0" smtClean="0"/>
              <a:t>Link 2</a:t>
            </a:r>
            <a:endParaRPr lang="en-US" dirty="0"/>
          </a:p>
        </p:txBody>
      </p:sp>
      <p:sp>
        <p:nvSpPr>
          <p:cNvPr id="40" name="文本框 39"/>
          <p:cNvSpPr txBox="1"/>
          <p:nvPr/>
        </p:nvSpPr>
        <p:spPr>
          <a:xfrm>
            <a:off x="494507" y="5676900"/>
            <a:ext cx="648493" cy="276999"/>
          </a:xfrm>
          <a:prstGeom prst="rect">
            <a:avLst/>
          </a:prstGeom>
          <a:noFill/>
        </p:spPr>
        <p:txBody>
          <a:bodyPr wrap="square" rtlCol="0">
            <a:spAutoFit/>
          </a:bodyPr>
          <a:lstStyle/>
          <a:p>
            <a:r>
              <a:rPr lang="en-US" dirty="0" smtClean="0"/>
              <a:t>Link 3</a:t>
            </a:r>
            <a:endParaRPr lang="en-US" dirty="0"/>
          </a:p>
        </p:txBody>
      </p:sp>
      <p:sp>
        <p:nvSpPr>
          <p:cNvPr id="41" name="文本框 40"/>
          <p:cNvSpPr txBox="1"/>
          <p:nvPr/>
        </p:nvSpPr>
        <p:spPr>
          <a:xfrm>
            <a:off x="494507" y="6057900"/>
            <a:ext cx="648493" cy="276999"/>
          </a:xfrm>
          <a:prstGeom prst="rect">
            <a:avLst/>
          </a:prstGeom>
          <a:noFill/>
        </p:spPr>
        <p:txBody>
          <a:bodyPr wrap="square" rtlCol="0">
            <a:spAutoFit/>
          </a:bodyPr>
          <a:lstStyle/>
          <a:p>
            <a:r>
              <a:rPr lang="en-US" dirty="0" smtClean="0"/>
              <a:t>Link 4</a:t>
            </a:r>
            <a:endParaRPr lang="en-US" dirty="0"/>
          </a:p>
        </p:txBody>
      </p:sp>
      <p:cxnSp>
        <p:nvCxnSpPr>
          <p:cNvPr id="43" name="直接连接符 42"/>
          <p:cNvCxnSpPr/>
          <p:nvPr/>
        </p:nvCxnSpPr>
        <p:spPr bwMode="auto">
          <a:xfrm>
            <a:off x="2286000" y="4686300"/>
            <a:ext cx="0" cy="2286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5" name="直接连接符 44"/>
          <p:cNvCxnSpPr/>
          <p:nvPr/>
        </p:nvCxnSpPr>
        <p:spPr bwMode="auto">
          <a:xfrm>
            <a:off x="7391400" y="4686300"/>
            <a:ext cx="0" cy="16764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7" name="直接连接符 46"/>
          <p:cNvCxnSpPr/>
          <p:nvPr/>
        </p:nvCxnSpPr>
        <p:spPr bwMode="auto">
          <a:xfrm>
            <a:off x="2286000" y="4800600"/>
            <a:ext cx="5105400" cy="38100"/>
          </a:xfrm>
          <a:prstGeom prst="line">
            <a:avLst/>
          </a:prstGeom>
          <a:solidFill>
            <a:schemeClr val="accent1"/>
          </a:solidFill>
          <a:ln w="12700" cap="flat" cmpd="sng" algn="ctr">
            <a:solidFill>
              <a:schemeClr val="tx1"/>
            </a:solidFill>
            <a:prstDash val="solid"/>
            <a:round/>
            <a:headEnd type="arrow" w="sm" len="sm"/>
            <a:tailEnd type="arrow" w="sm" len="sm"/>
          </a:ln>
          <a:effectLst/>
        </p:spPr>
      </p:cxnSp>
      <p:sp>
        <p:nvSpPr>
          <p:cNvPr id="48" name="文本框 47"/>
          <p:cNvSpPr txBox="1"/>
          <p:nvPr/>
        </p:nvSpPr>
        <p:spPr>
          <a:xfrm>
            <a:off x="4419600" y="4534847"/>
            <a:ext cx="648493" cy="276999"/>
          </a:xfrm>
          <a:prstGeom prst="rect">
            <a:avLst/>
          </a:prstGeom>
          <a:noFill/>
        </p:spPr>
        <p:txBody>
          <a:bodyPr wrap="square" rtlCol="0">
            <a:spAutoFit/>
          </a:bodyPr>
          <a:lstStyle/>
          <a:p>
            <a:r>
              <a:rPr lang="en-US" dirty="0" smtClean="0"/>
              <a:t>TXOP</a:t>
            </a:r>
            <a:endParaRPr lang="en-US" dirty="0"/>
          </a:p>
        </p:txBody>
      </p:sp>
      <p:cxnSp>
        <p:nvCxnSpPr>
          <p:cNvPr id="50" name="直接箭头连接符 49"/>
          <p:cNvCxnSpPr/>
          <p:nvPr/>
        </p:nvCxnSpPr>
        <p:spPr bwMode="auto">
          <a:xfrm>
            <a:off x="1371600" y="4648200"/>
            <a:ext cx="293094" cy="762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1" name="文本框 50"/>
          <p:cNvSpPr txBox="1"/>
          <p:nvPr/>
        </p:nvSpPr>
        <p:spPr>
          <a:xfrm>
            <a:off x="267052" y="4388703"/>
            <a:ext cx="1256948" cy="276999"/>
          </a:xfrm>
          <a:prstGeom prst="rect">
            <a:avLst/>
          </a:prstGeom>
          <a:noFill/>
        </p:spPr>
        <p:txBody>
          <a:bodyPr wrap="square" rtlCol="0">
            <a:spAutoFit/>
          </a:bodyPr>
          <a:lstStyle/>
          <a:p>
            <a:r>
              <a:rPr lang="en-US" dirty="0" err="1" smtClean="0"/>
              <a:t>Backoff</a:t>
            </a:r>
            <a:r>
              <a:rPr lang="en-US" dirty="0" smtClean="0"/>
              <a:t> finished</a:t>
            </a:r>
            <a:endParaRPr lang="en-US" dirty="0"/>
          </a:p>
        </p:txBody>
      </p:sp>
      <p:cxnSp>
        <p:nvCxnSpPr>
          <p:cNvPr id="42" name="直接连接符 41"/>
          <p:cNvCxnSpPr/>
          <p:nvPr/>
        </p:nvCxnSpPr>
        <p:spPr bwMode="auto">
          <a:xfrm>
            <a:off x="1676400" y="4648200"/>
            <a:ext cx="0" cy="1676400"/>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2369199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676400"/>
            <a:ext cx="8458200" cy="4486275"/>
          </a:xfrm>
        </p:spPr>
        <p:txBody>
          <a:bodyPr/>
          <a:lstStyle/>
          <a:p>
            <a:r>
              <a:rPr lang="en-US" sz="2000" dirty="0" smtClean="0"/>
              <a:t>Different TXOP initial frames may be sent on different links;</a:t>
            </a:r>
          </a:p>
          <a:p>
            <a:pPr lvl="1"/>
            <a:r>
              <a:rPr lang="en-US" sz="1600" dirty="0" smtClean="0"/>
              <a:t>The end times of initial data should be aligned if responses are needed.</a:t>
            </a: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TXOP setup</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a:off x="1600200" y="3580453"/>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矩形 8"/>
          <p:cNvSpPr/>
          <p:nvPr/>
        </p:nvSpPr>
        <p:spPr bwMode="auto">
          <a:xfrm>
            <a:off x="2209800" y="3275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1" name="矩形 10"/>
          <p:cNvSpPr/>
          <p:nvPr/>
        </p:nvSpPr>
        <p:spPr bwMode="auto">
          <a:xfrm>
            <a:off x="3048000" y="3275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矩形 11"/>
          <p:cNvSpPr/>
          <p:nvPr/>
        </p:nvSpPr>
        <p:spPr bwMode="auto">
          <a:xfrm>
            <a:off x="3886200" y="3275653"/>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3" name="矩形 12"/>
          <p:cNvSpPr/>
          <p:nvPr/>
        </p:nvSpPr>
        <p:spPr bwMode="auto">
          <a:xfrm>
            <a:off x="5181600" y="3275653"/>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 name="矩形 13"/>
          <p:cNvSpPr/>
          <p:nvPr/>
        </p:nvSpPr>
        <p:spPr bwMode="auto">
          <a:xfrm>
            <a:off x="5942807" y="3275653"/>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6" name="文本框 15"/>
          <p:cNvSpPr txBox="1"/>
          <p:nvPr/>
        </p:nvSpPr>
        <p:spPr>
          <a:xfrm>
            <a:off x="7162800" y="3199453"/>
            <a:ext cx="338554" cy="276999"/>
          </a:xfrm>
          <a:prstGeom prst="rect">
            <a:avLst/>
          </a:prstGeom>
          <a:noFill/>
        </p:spPr>
        <p:txBody>
          <a:bodyPr wrap="square" rtlCol="0">
            <a:spAutoFit/>
          </a:bodyPr>
          <a:lstStyle/>
          <a:p>
            <a:r>
              <a:rPr lang="en-US" dirty="0" smtClean="0"/>
              <a:t>…</a:t>
            </a:r>
            <a:endParaRPr lang="en-US" dirty="0"/>
          </a:p>
        </p:txBody>
      </p:sp>
      <p:cxnSp>
        <p:nvCxnSpPr>
          <p:cNvPr id="17" name="直接连接符 16"/>
          <p:cNvCxnSpPr/>
          <p:nvPr/>
        </p:nvCxnSpPr>
        <p:spPr bwMode="auto">
          <a:xfrm>
            <a:off x="1600200" y="3961453"/>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2209800" y="3656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9" name="矩形 18"/>
          <p:cNvSpPr/>
          <p:nvPr/>
        </p:nvSpPr>
        <p:spPr bwMode="auto">
          <a:xfrm>
            <a:off x="3048000" y="3656653"/>
            <a:ext cx="609600" cy="3048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4" name="直接连接符 23"/>
          <p:cNvCxnSpPr/>
          <p:nvPr/>
        </p:nvCxnSpPr>
        <p:spPr bwMode="auto">
          <a:xfrm>
            <a:off x="1600200" y="4342453"/>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0" name="文本框 29"/>
          <p:cNvSpPr txBox="1"/>
          <p:nvPr/>
        </p:nvSpPr>
        <p:spPr>
          <a:xfrm>
            <a:off x="7162800" y="3961453"/>
            <a:ext cx="338554" cy="276999"/>
          </a:xfrm>
          <a:prstGeom prst="rect">
            <a:avLst/>
          </a:prstGeom>
          <a:noFill/>
        </p:spPr>
        <p:txBody>
          <a:bodyPr wrap="square" rtlCol="0">
            <a:spAutoFit/>
          </a:bodyPr>
          <a:lstStyle/>
          <a:p>
            <a:r>
              <a:rPr lang="en-US" dirty="0" smtClean="0"/>
              <a:t>…</a:t>
            </a:r>
            <a:endParaRPr lang="en-US" dirty="0"/>
          </a:p>
        </p:txBody>
      </p:sp>
      <p:cxnSp>
        <p:nvCxnSpPr>
          <p:cNvPr id="31" name="直接连接符 30"/>
          <p:cNvCxnSpPr/>
          <p:nvPr/>
        </p:nvCxnSpPr>
        <p:spPr bwMode="auto">
          <a:xfrm>
            <a:off x="1600200" y="5104453"/>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矩形 31"/>
          <p:cNvSpPr/>
          <p:nvPr/>
        </p:nvSpPr>
        <p:spPr bwMode="auto">
          <a:xfrm>
            <a:off x="2209800" y="4799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900" dirty="0"/>
              <a:t>Data (ACK)</a:t>
            </a:r>
          </a:p>
        </p:txBody>
      </p:sp>
      <p:sp>
        <p:nvSpPr>
          <p:cNvPr id="33" name="矩形 32"/>
          <p:cNvSpPr/>
          <p:nvPr/>
        </p:nvSpPr>
        <p:spPr bwMode="auto">
          <a:xfrm>
            <a:off x="3048000" y="4799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4" name="矩形 33"/>
          <p:cNvSpPr/>
          <p:nvPr/>
        </p:nvSpPr>
        <p:spPr bwMode="auto">
          <a:xfrm>
            <a:off x="3886200" y="4799653"/>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5" name="矩形 34"/>
          <p:cNvSpPr/>
          <p:nvPr/>
        </p:nvSpPr>
        <p:spPr bwMode="auto">
          <a:xfrm>
            <a:off x="5181600" y="4799653"/>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6" name="矩形 35"/>
          <p:cNvSpPr/>
          <p:nvPr/>
        </p:nvSpPr>
        <p:spPr bwMode="auto">
          <a:xfrm>
            <a:off x="5942807" y="4799653"/>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7" name="文本框 36"/>
          <p:cNvSpPr txBox="1"/>
          <p:nvPr/>
        </p:nvSpPr>
        <p:spPr>
          <a:xfrm>
            <a:off x="7162800" y="4723453"/>
            <a:ext cx="338554" cy="276999"/>
          </a:xfrm>
          <a:prstGeom prst="rect">
            <a:avLst/>
          </a:prstGeom>
          <a:noFill/>
        </p:spPr>
        <p:txBody>
          <a:bodyPr wrap="square" rtlCol="0">
            <a:spAutoFit/>
          </a:bodyPr>
          <a:lstStyle/>
          <a:p>
            <a:r>
              <a:rPr lang="en-US" dirty="0" smtClean="0"/>
              <a:t>…</a:t>
            </a:r>
            <a:endParaRPr lang="en-US" dirty="0"/>
          </a:p>
        </p:txBody>
      </p:sp>
      <p:sp>
        <p:nvSpPr>
          <p:cNvPr id="38" name="文本框 37"/>
          <p:cNvSpPr txBox="1"/>
          <p:nvPr/>
        </p:nvSpPr>
        <p:spPr>
          <a:xfrm>
            <a:off x="1027907" y="3303454"/>
            <a:ext cx="648493" cy="276999"/>
          </a:xfrm>
          <a:prstGeom prst="rect">
            <a:avLst/>
          </a:prstGeom>
          <a:noFill/>
        </p:spPr>
        <p:txBody>
          <a:bodyPr wrap="square" rtlCol="0">
            <a:spAutoFit/>
          </a:bodyPr>
          <a:lstStyle/>
          <a:p>
            <a:r>
              <a:rPr lang="en-US" dirty="0" smtClean="0"/>
              <a:t>Link 1</a:t>
            </a:r>
            <a:endParaRPr lang="en-US" dirty="0"/>
          </a:p>
        </p:txBody>
      </p:sp>
      <p:sp>
        <p:nvSpPr>
          <p:cNvPr id="39" name="文本框 38"/>
          <p:cNvSpPr txBox="1"/>
          <p:nvPr/>
        </p:nvSpPr>
        <p:spPr>
          <a:xfrm>
            <a:off x="1027907" y="3684454"/>
            <a:ext cx="648493" cy="276999"/>
          </a:xfrm>
          <a:prstGeom prst="rect">
            <a:avLst/>
          </a:prstGeom>
          <a:noFill/>
        </p:spPr>
        <p:txBody>
          <a:bodyPr wrap="square" rtlCol="0">
            <a:spAutoFit/>
          </a:bodyPr>
          <a:lstStyle/>
          <a:p>
            <a:r>
              <a:rPr lang="en-US" dirty="0" smtClean="0"/>
              <a:t>Link 2</a:t>
            </a:r>
            <a:endParaRPr lang="en-US" dirty="0"/>
          </a:p>
        </p:txBody>
      </p:sp>
      <p:sp>
        <p:nvSpPr>
          <p:cNvPr id="40" name="文本框 39"/>
          <p:cNvSpPr txBox="1"/>
          <p:nvPr/>
        </p:nvSpPr>
        <p:spPr>
          <a:xfrm>
            <a:off x="1027907" y="4037653"/>
            <a:ext cx="648493" cy="276999"/>
          </a:xfrm>
          <a:prstGeom prst="rect">
            <a:avLst/>
          </a:prstGeom>
          <a:noFill/>
        </p:spPr>
        <p:txBody>
          <a:bodyPr wrap="square" rtlCol="0">
            <a:spAutoFit/>
          </a:bodyPr>
          <a:lstStyle/>
          <a:p>
            <a:r>
              <a:rPr lang="en-US" dirty="0" smtClean="0"/>
              <a:t>Link 3</a:t>
            </a:r>
            <a:endParaRPr lang="en-US" dirty="0"/>
          </a:p>
        </p:txBody>
      </p:sp>
      <p:sp>
        <p:nvSpPr>
          <p:cNvPr id="41" name="文本框 40"/>
          <p:cNvSpPr txBox="1"/>
          <p:nvPr/>
        </p:nvSpPr>
        <p:spPr>
          <a:xfrm>
            <a:off x="1027907" y="4799653"/>
            <a:ext cx="648493" cy="276999"/>
          </a:xfrm>
          <a:prstGeom prst="rect">
            <a:avLst/>
          </a:prstGeom>
          <a:noFill/>
        </p:spPr>
        <p:txBody>
          <a:bodyPr wrap="square" rtlCol="0">
            <a:spAutoFit/>
          </a:bodyPr>
          <a:lstStyle/>
          <a:p>
            <a:r>
              <a:rPr lang="en-US" dirty="0" smtClean="0"/>
              <a:t>Link 4</a:t>
            </a:r>
            <a:endParaRPr lang="en-US" dirty="0"/>
          </a:p>
        </p:txBody>
      </p:sp>
      <p:cxnSp>
        <p:nvCxnSpPr>
          <p:cNvPr id="43" name="直接连接符 42"/>
          <p:cNvCxnSpPr/>
          <p:nvPr/>
        </p:nvCxnSpPr>
        <p:spPr bwMode="auto">
          <a:xfrm>
            <a:off x="2819400" y="3047053"/>
            <a:ext cx="0" cy="2286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5" name="直接连接符 44"/>
          <p:cNvCxnSpPr/>
          <p:nvPr/>
        </p:nvCxnSpPr>
        <p:spPr bwMode="auto">
          <a:xfrm>
            <a:off x="7924800" y="3060953"/>
            <a:ext cx="0" cy="315964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7" name="直接连接符 46"/>
          <p:cNvCxnSpPr/>
          <p:nvPr/>
        </p:nvCxnSpPr>
        <p:spPr bwMode="auto">
          <a:xfrm>
            <a:off x="2819400" y="3161353"/>
            <a:ext cx="5105400" cy="38100"/>
          </a:xfrm>
          <a:prstGeom prst="line">
            <a:avLst/>
          </a:prstGeom>
          <a:solidFill>
            <a:schemeClr val="accent1"/>
          </a:solidFill>
          <a:ln w="12700" cap="flat" cmpd="sng" algn="ctr">
            <a:solidFill>
              <a:schemeClr val="tx1"/>
            </a:solidFill>
            <a:prstDash val="solid"/>
            <a:round/>
            <a:headEnd type="arrow" w="sm" len="sm"/>
            <a:tailEnd type="arrow" w="sm" len="sm"/>
          </a:ln>
          <a:effectLst/>
        </p:spPr>
      </p:cxnSp>
      <p:sp>
        <p:nvSpPr>
          <p:cNvPr id="48" name="文本框 47"/>
          <p:cNvSpPr txBox="1"/>
          <p:nvPr/>
        </p:nvSpPr>
        <p:spPr>
          <a:xfrm>
            <a:off x="4953000" y="2895600"/>
            <a:ext cx="648493" cy="276999"/>
          </a:xfrm>
          <a:prstGeom prst="rect">
            <a:avLst/>
          </a:prstGeom>
          <a:noFill/>
        </p:spPr>
        <p:txBody>
          <a:bodyPr wrap="square" rtlCol="0">
            <a:spAutoFit/>
          </a:bodyPr>
          <a:lstStyle/>
          <a:p>
            <a:r>
              <a:rPr lang="en-US" dirty="0" smtClean="0"/>
              <a:t>TXOP</a:t>
            </a:r>
            <a:endParaRPr lang="en-US" dirty="0"/>
          </a:p>
        </p:txBody>
      </p:sp>
      <p:cxnSp>
        <p:nvCxnSpPr>
          <p:cNvPr id="50" name="直接箭头连接符 49"/>
          <p:cNvCxnSpPr>
            <a:stCxn id="51" idx="2"/>
          </p:cNvCxnSpPr>
          <p:nvPr/>
        </p:nvCxnSpPr>
        <p:spPr bwMode="auto">
          <a:xfrm>
            <a:off x="1969493" y="3199453"/>
            <a:ext cx="240307" cy="2425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1" name="文本框 50"/>
          <p:cNvSpPr txBox="1"/>
          <p:nvPr/>
        </p:nvSpPr>
        <p:spPr>
          <a:xfrm>
            <a:off x="1271986" y="2922454"/>
            <a:ext cx="1395014" cy="276999"/>
          </a:xfrm>
          <a:prstGeom prst="rect">
            <a:avLst/>
          </a:prstGeom>
          <a:noFill/>
        </p:spPr>
        <p:txBody>
          <a:bodyPr wrap="square" rtlCol="0">
            <a:spAutoFit/>
          </a:bodyPr>
          <a:lstStyle/>
          <a:p>
            <a:r>
              <a:rPr lang="en-US" dirty="0" err="1" smtClean="0"/>
              <a:t>Backoff</a:t>
            </a:r>
            <a:r>
              <a:rPr lang="en-US" dirty="0" smtClean="0"/>
              <a:t> finished</a:t>
            </a:r>
            <a:endParaRPr lang="en-US" dirty="0"/>
          </a:p>
        </p:txBody>
      </p:sp>
      <p:sp>
        <p:nvSpPr>
          <p:cNvPr id="42" name="矩形 41"/>
          <p:cNvSpPr/>
          <p:nvPr/>
        </p:nvSpPr>
        <p:spPr bwMode="auto">
          <a:xfrm>
            <a:off x="2209800" y="4031636"/>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CTS to Self</a:t>
            </a:r>
            <a:endParaRPr kumimoji="0" lang="en-US" sz="900" b="0" i="0" u="none" strike="noStrike" cap="none" normalizeH="0" baseline="0" dirty="0" smtClean="0">
              <a:ln>
                <a:noFill/>
              </a:ln>
              <a:solidFill>
                <a:schemeClr val="tx1"/>
              </a:solidFill>
              <a:effectLst/>
            </a:endParaRPr>
          </a:p>
        </p:txBody>
      </p:sp>
      <p:cxnSp>
        <p:nvCxnSpPr>
          <p:cNvPr id="44" name="直接连接符 43"/>
          <p:cNvCxnSpPr/>
          <p:nvPr/>
        </p:nvCxnSpPr>
        <p:spPr bwMode="auto">
          <a:xfrm>
            <a:off x="1600200" y="54864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6" name="矩形 45"/>
          <p:cNvSpPr/>
          <p:nvPr/>
        </p:nvSpPr>
        <p:spPr bwMode="auto">
          <a:xfrm>
            <a:off x="2209800" y="51816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Data (ACK)</a:t>
            </a:r>
            <a:endParaRPr kumimoji="0" lang="en-US" sz="900" b="0" i="0" u="none" strike="noStrike" cap="none" normalizeH="0" baseline="0" dirty="0" smtClean="0">
              <a:ln>
                <a:noFill/>
              </a:ln>
              <a:solidFill>
                <a:schemeClr val="tx1"/>
              </a:solidFill>
              <a:effectLst/>
            </a:endParaRPr>
          </a:p>
        </p:txBody>
      </p:sp>
      <p:sp>
        <p:nvSpPr>
          <p:cNvPr id="49" name="矩形 48"/>
          <p:cNvSpPr/>
          <p:nvPr/>
        </p:nvSpPr>
        <p:spPr bwMode="auto">
          <a:xfrm>
            <a:off x="3048000" y="5181600"/>
            <a:ext cx="609600" cy="3048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52" name="直接连接符 51"/>
          <p:cNvCxnSpPr/>
          <p:nvPr/>
        </p:nvCxnSpPr>
        <p:spPr bwMode="auto">
          <a:xfrm>
            <a:off x="1600200" y="58674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3" name="文本框 52"/>
          <p:cNvSpPr txBox="1"/>
          <p:nvPr/>
        </p:nvSpPr>
        <p:spPr>
          <a:xfrm>
            <a:off x="7162800" y="5472550"/>
            <a:ext cx="338554" cy="304699"/>
          </a:xfrm>
          <a:prstGeom prst="rect">
            <a:avLst/>
          </a:prstGeom>
          <a:noFill/>
        </p:spPr>
        <p:txBody>
          <a:bodyPr wrap="square" rtlCol="0">
            <a:spAutoFit/>
          </a:bodyPr>
          <a:lstStyle/>
          <a:p>
            <a:r>
              <a:rPr lang="en-US" dirty="0" smtClean="0"/>
              <a:t>…</a:t>
            </a:r>
            <a:endParaRPr lang="en-US" dirty="0"/>
          </a:p>
        </p:txBody>
      </p:sp>
      <p:cxnSp>
        <p:nvCxnSpPr>
          <p:cNvPr id="54" name="直接连接符 53"/>
          <p:cNvCxnSpPr/>
          <p:nvPr/>
        </p:nvCxnSpPr>
        <p:spPr bwMode="auto">
          <a:xfrm>
            <a:off x="1600200" y="62484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5" name="矩形 54"/>
          <p:cNvSpPr/>
          <p:nvPr/>
        </p:nvSpPr>
        <p:spPr bwMode="auto">
          <a:xfrm>
            <a:off x="2209800" y="5558025"/>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900" dirty="0"/>
              <a:t>Data </a:t>
            </a:r>
            <a:r>
              <a:rPr lang="en-US" sz="900" dirty="0" smtClean="0"/>
              <a:t>(No ACK</a:t>
            </a:r>
            <a:r>
              <a:rPr lang="en-US" sz="900" dirty="0"/>
              <a:t>)</a:t>
            </a:r>
          </a:p>
        </p:txBody>
      </p:sp>
      <p:sp>
        <p:nvSpPr>
          <p:cNvPr id="61" name="文本框 60"/>
          <p:cNvSpPr txBox="1"/>
          <p:nvPr/>
        </p:nvSpPr>
        <p:spPr>
          <a:xfrm>
            <a:off x="1027907" y="5209401"/>
            <a:ext cx="648493" cy="276999"/>
          </a:xfrm>
          <a:prstGeom prst="rect">
            <a:avLst/>
          </a:prstGeom>
          <a:noFill/>
        </p:spPr>
        <p:txBody>
          <a:bodyPr wrap="square" rtlCol="0">
            <a:spAutoFit/>
          </a:bodyPr>
          <a:lstStyle/>
          <a:p>
            <a:r>
              <a:rPr lang="en-US" dirty="0" smtClean="0"/>
              <a:t>Link 5</a:t>
            </a:r>
            <a:endParaRPr lang="en-US" dirty="0"/>
          </a:p>
        </p:txBody>
      </p:sp>
      <p:sp>
        <p:nvSpPr>
          <p:cNvPr id="62" name="文本框 61"/>
          <p:cNvSpPr txBox="1"/>
          <p:nvPr/>
        </p:nvSpPr>
        <p:spPr>
          <a:xfrm>
            <a:off x="1027907" y="5562600"/>
            <a:ext cx="648493" cy="276999"/>
          </a:xfrm>
          <a:prstGeom prst="rect">
            <a:avLst/>
          </a:prstGeom>
          <a:noFill/>
        </p:spPr>
        <p:txBody>
          <a:bodyPr wrap="square" rtlCol="0">
            <a:spAutoFit/>
          </a:bodyPr>
          <a:lstStyle/>
          <a:p>
            <a:r>
              <a:rPr lang="en-US" dirty="0" smtClean="0"/>
              <a:t>Link 6</a:t>
            </a:r>
            <a:endParaRPr lang="en-US" dirty="0"/>
          </a:p>
        </p:txBody>
      </p:sp>
      <p:sp>
        <p:nvSpPr>
          <p:cNvPr id="63" name="文本框 62"/>
          <p:cNvSpPr txBox="1"/>
          <p:nvPr/>
        </p:nvSpPr>
        <p:spPr>
          <a:xfrm>
            <a:off x="1027907" y="5943600"/>
            <a:ext cx="648493" cy="276999"/>
          </a:xfrm>
          <a:prstGeom prst="rect">
            <a:avLst/>
          </a:prstGeom>
          <a:noFill/>
        </p:spPr>
        <p:txBody>
          <a:bodyPr wrap="square" rtlCol="0">
            <a:spAutoFit/>
          </a:bodyPr>
          <a:lstStyle/>
          <a:p>
            <a:r>
              <a:rPr lang="en-US" dirty="0" smtClean="0"/>
              <a:t>Link 7</a:t>
            </a:r>
            <a:endParaRPr lang="en-US" dirty="0"/>
          </a:p>
        </p:txBody>
      </p:sp>
      <p:sp>
        <p:nvSpPr>
          <p:cNvPr id="65" name="矩形 64"/>
          <p:cNvSpPr/>
          <p:nvPr/>
        </p:nvSpPr>
        <p:spPr bwMode="auto">
          <a:xfrm>
            <a:off x="3891261" y="4035366"/>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6" name="矩形 65"/>
          <p:cNvSpPr/>
          <p:nvPr/>
        </p:nvSpPr>
        <p:spPr bwMode="auto">
          <a:xfrm>
            <a:off x="5186661" y="4035366"/>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7" name="矩形 66"/>
          <p:cNvSpPr/>
          <p:nvPr/>
        </p:nvSpPr>
        <p:spPr bwMode="auto">
          <a:xfrm>
            <a:off x="5947868" y="4035366"/>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8" name="文本框 67"/>
          <p:cNvSpPr txBox="1"/>
          <p:nvPr/>
        </p:nvSpPr>
        <p:spPr>
          <a:xfrm>
            <a:off x="7167861" y="3959166"/>
            <a:ext cx="338554" cy="276999"/>
          </a:xfrm>
          <a:prstGeom prst="rect">
            <a:avLst/>
          </a:prstGeom>
          <a:noFill/>
        </p:spPr>
        <p:txBody>
          <a:bodyPr wrap="square" rtlCol="0">
            <a:spAutoFit/>
          </a:bodyPr>
          <a:lstStyle/>
          <a:p>
            <a:r>
              <a:rPr lang="en-US" dirty="0" smtClean="0"/>
              <a:t>…</a:t>
            </a:r>
            <a:endParaRPr lang="en-US" dirty="0"/>
          </a:p>
        </p:txBody>
      </p:sp>
      <p:sp>
        <p:nvSpPr>
          <p:cNvPr id="69" name="矩形 68"/>
          <p:cNvSpPr/>
          <p:nvPr/>
        </p:nvSpPr>
        <p:spPr bwMode="auto">
          <a:xfrm>
            <a:off x="3886200" y="5533460"/>
            <a:ext cx="1066800" cy="3352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0" name="矩形 69"/>
          <p:cNvSpPr/>
          <p:nvPr/>
        </p:nvSpPr>
        <p:spPr bwMode="auto">
          <a:xfrm>
            <a:off x="5181600" y="5533460"/>
            <a:ext cx="533400" cy="3352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1" name="矩形 70"/>
          <p:cNvSpPr/>
          <p:nvPr/>
        </p:nvSpPr>
        <p:spPr bwMode="auto">
          <a:xfrm>
            <a:off x="5942807" y="5533460"/>
            <a:ext cx="1066800" cy="3352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2" name="文本框 71"/>
          <p:cNvSpPr txBox="1"/>
          <p:nvPr/>
        </p:nvSpPr>
        <p:spPr>
          <a:xfrm>
            <a:off x="7162800" y="5458650"/>
            <a:ext cx="338554" cy="304699"/>
          </a:xfrm>
          <a:prstGeom prst="rect">
            <a:avLst/>
          </a:prstGeom>
          <a:noFill/>
        </p:spPr>
        <p:txBody>
          <a:bodyPr wrap="square" rtlCol="0">
            <a:spAutoFit/>
          </a:bodyPr>
          <a:lstStyle/>
          <a:p>
            <a:r>
              <a:rPr lang="en-US" dirty="0" smtClean="0"/>
              <a:t>…</a:t>
            </a:r>
            <a:endParaRPr lang="en-US" dirty="0"/>
          </a:p>
        </p:txBody>
      </p:sp>
      <p:sp>
        <p:nvSpPr>
          <p:cNvPr id="73" name="文本框 72"/>
          <p:cNvSpPr txBox="1"/>
          <p:nvPr/>
        </p:nvSpPr>
        <p:spPr>
          <a:xfrm>
            <a:off x="2337253" y="5943701"/>
            <a:ext cx="338554" cy="304699"/>
          </a:xfrm>
          <a:prstGeom prst="rect">
            <a:avLst/>
          </a:prstGeom>
          <a:noFill/>
        </p:spPr>
        <p:txBody>
          <a:bodyPr wrap="square" rtlCol="0">
            <a:spAutoFit/>
          </a:bodyPr>
          <a:lstStyle/>
          <a:p>
            <a:r>
              <a:rPr lang="en-US" dirty="0" smtClean="0"/>
              <a:t>…</a:t>
            </a:r>
            <a:endParaRPr lang="en-US" dirty="0"/>
          </a:p>
        </p:txBody>
      </p:sp>
      <p:sp>
        <p:nvSpPr>
          <p:cNvPr id="10" name="文本框 9"/>
          <p:cNvSpPr txBox="1"/>
          <p:nvPr/>
        </p:nvSpPr>
        <p:spPr>
          <a:xfrm>
            <a:off x="897534" y="4419600"/>
            <a:ext cx="397866" cy="276999"/>
          </a:xfrm>
          <a:prstGeom prst="rect">
            <a:avLst/>
          </a:prstGeom>
          <a:noFill/>
        </p:spPr>
        <p:txBody>
          <a:bodyPr wrap="none" rtlCol="0">
            <a:spAutoFit/>
          </a:bodyPr>
          <a:lstStyle/>
          <a:p>
            <a:r>
              <a:rPr lang="en-US" dirty="0" smtClean="0"/>
              <a:t>OR</a:t>
            </a:r>
            <a:endParaRPr lang="en-US" dirty="0"/>
          </a:p>
        </p:txBody>
      </p:sp>
    </p:spTree>
    <p:extLst>
      <p:ext uri="{BB962C8B-B14F-4D97-AF65-F5344CB8AC3E}">
        <p14:creationId xmlns:p14="http://schemas.microsoft.com/office/powerpoint/2010/main" val="3853870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7926387" cy="4114800"/>
          </a:xfrm>
        </p:spPr>
        <p:txBody>
          <a:bodyPr/>
          <a:lstStyle/>
          <a:p>
            <a:r>
              <a:rPr lang="en-US" altLang="zh-CN" sz="2000" dirty="0"/>
              <a:t>No matter single primary </a:t>
            </a:r>
            <a:r>
              <a:rPr lang="en-US" altLang="zh-CN" sz="2000" dirty="0" smtClean="0"/>
              <a:t>channel, or multiple </a:t>
            </a:r>
            <a:r>
              <a:rPr lang="en-US" altLang="zh-CN" sz="2000" dirty="0"/>
              <a:t>primary </a:t>
            </a:r>
            <a:r>
              <a:rPr lang="en-US" altLang="zh-CN" sz="2000" dirty="0" smtClean="0"/>
              <a:t>channels for </a:t>
            </a:r>
            <a:r>
              <a:rPr lang="en-US" altLang="zh-CN" sz="2000" dirty="0"/>
              <a:t>ML, each link may has a primary 20MHz sub-channel</a:t>
            </a:r>
            <a:r>
              <a:rPr lang="en-US" sz="2000" dirty="0" smtClean="0"/>
              <a:t>;</a:t>
            </a:r>
          </a:p>
          <a:p>
            <a:pPr lvl="1"/>
            <a:r>
              <a:rPr lang="en-US" sz="1800" dirty="0" smtClean="0"/>
              <a:t>It will be convenient to support dynamic bandwidth negotiation, otherwise receiver side will needs multiple decoder in each link</a:t>
            </a:r>
          </a:p>
          <a:p>
            <a:r>
              <a:rPr lang="en-US" sz="2000" dirty="0" smtClean="0"/>
              <a:t>TXOP bandwidth on each link is base on bandwidth negotiation on its own link;</a:t>
            </a:r>
          </a:p>
          <a:p>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Primary 20MHz sub-channel and BW on each link</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9" name="直接连接符 8"/>
          <p:cNvCxnSpPr/>
          <p:nvPr/>
        </p:nvCxnSpPr>
        <p:spPr bwMode="auto">
          <a:xfrm>
            <a:off x="1066800" y="5242215"/>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矩形 9"/>
          <p:cNvSpPr/>
          <p:nvPr/>
        </p:nvSpPr>
        <p:spPr bwMode="auto">
          <a:xfrm>
            <a:off x="1676400" y="50136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1" name="矩形 10"/>
          <p:cNvSpPr/>
          <p:nvPr/>
        </p:nvSpPr>
        <p:spPr bwMode="auto">
          <a:xfrm>
            <a:off x="2514600" y="50136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矩形 11"/>
          <p:cNvSpPr/>
          <p:nvPr/>
        </p:nvSpPr>
        <p:spPr bwMode="auto">
          <a:xfrm>
            <a:off x="3352800" y="4732541"/>
            <a:ext cx="1066800" cy="50967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3" name="矩形 12"/>
          <p:cNvSpPr/>
          <p:nvPr/>
        </p:nvSpPr>
        <p:spPr bwMode="auto">
          <a:xfrm>
            <a:off x="4648200" y="4732541"/>
            <a:ext cx="533400" cy="50967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 name="矩形 13"/>
          <p:cNvSpPr/>
          <p:nvPr/>
        </p:nvSpPr>
        <p:spPr bwMode="auto">
          <a:xfrm>
            <a:off x="5409407" y="4740585"/>
            <a:ext cx="1066800" cy="50163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5" name="文本框 14"/>
          <p:cNvSpPr txBox="1"/>
          <p:nvPr/>
        </p:nvSpPr>
        <p:spPr>
          <a:xfrm>
            <a:off x="6668833" y="4814994"/>
            <a:ext cx="338554" cy="276999"/>
          </a:xfrm>
          <a:prstGeom prst="rect">
            <a:avLst/>
          </a:prstGeom>
          <a:noFill/>
        </p:spPr>
        <p:txBody>
          <a:bodyPr wrap="square" rtlCol="0">
            <a:spAutoFit/>
          </a:bodyPr>
          <a:lstStyle/>
          <a:p>
            <a:r>
              <a:rPr lang="en-US" dirty="0" smtClean="0"/>
              <a:t>…</a:t>
            </a:r>
            <a:endParaRPr lang="en-US" dirty="0"/>
          </a:p>
        </p:txBody>
      </p:sp>
      <p:cxnSp>
        <p:nvCxnSpPr>
          <p:cNvPr id="22" name="直接连接符 21"/>
          <p:cNvCxnSpPr/>
          <p:nvPr/>
        </p:nvCxnSpPr>
        <p:spPr bwMode="auto">
          <a:xfrm>
            <a:off x="1066800" y="6385215"/>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3" name="矩形 22"/>
          <p:cNvSpPr/>
          <p:nvPr/>
        </p:nvSpPr>
        <p:spPr bwMode="auto">
          <a:xfrm>
            <a:off x="1676400" y="61566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4" name="矩形 23"/>
          <p:cNvSpPr/>
          <p:nvPr/>
        </p:nvSpPr>
        <p:spPr bwMode="auto">
          <a:xfrm>
            <a:off x="2514600" y="61566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5" name="矩形 24"/>
          <p:cNvSpPr/>
          <p:nvPr/>
        </p:nvSpPr>
        <p:spPr bwMode="auto">
          <a:xfrm>
            <a:off x="3352800" y="6156615"/>
            <a:ext cx="10668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6" name="矩形 25"/>
          <p:cNvSpPr/>
          <p:nvPr/>
        </p:nvSpPr>
        <p:spPr bwMode="auto">
          <a:xfrm>
            <a:off x="4648200" y="6156615"/>
            <a:ext cx="5334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7" name="矩形 26"/>
          <p:cNvSpPr/>
          <p:nvPr/>
        </p:nvSpPr>
        <p:spPr bwMode="auto">
          <a:xfrm>
            <a:off x="5409407" y="6156615"/>
            <a:ext cx="10668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8" name="文本框 27"/>
          <p:cNvSpPr txBox="1"/>
          <p:nvPr/>
        </p:nvSpPr>
        <p:spPr>
          <a:xfrm>
            <a:off x="6629400" y="6004215"/>
            <a:ext cx="338554" cy="276999"/>
          </a:xfrm>
          <a:prstGeom prst="rect">
            <a:avLst/>
          </a:prstGeom>
          <a:noFill/>
        </p:spPr>
        <p:txBody>
          <a:bodyPr wrap="square" rtlCol="0">
            <a:spAutoFit/>
          </a:bodyPr>
          <a:lstStyle/>
          <a:p>
            <a:r>
              <a:rPr lang="en-US" dirty="0" smtClean="0"/>
              <a:t>…</a:t>
            </a:r>
            <a:endParaRPr lang="en-US" dirty="0"/>
          </a:p>
        </p:txBody>
      </p:sp>
      <p:sp>
        <p:nvSpPr>
          <p:cNvPr id="29" name="文本框 28"/>
          <p:cNvSpPr txBox="1"/>
          <p:nvPr/>
        </p:nvSpPr>
        <p:spPr>
          <a:xfrm>
            <a:off x="430908" y="4697517"/>
            <a:ext cx="648493" cy="276999"/>
          </a:xfrm>
          <a:prstGeom prst="rect">
            <a:avLst/>
          </a:prstGeom>
          <a:noFill/>
        </p:spPr>
        <p:txBody>
          <a:bodyPr wrap="square" rtlCol="0">
            <a:spAutoFit/>
          </a:bodyPr>
          <a:lstStyle/>
          <a:p>
            <a:r>
              <a:rPr lang="en-US" dirty="0" smtClean="0"/>
              <a:t>Link 1</a:t>
            </a:r>
            <a:endParaRPr lang="en-US" dirty="0"/>
          </a:p>
        </p:txBody>
      </p:sp>
      <p:sp>
        <p:nvSpPr>
          <p:cNvPr id="32" name="文本框 31"/>
          <p:cNvSpPr txBox="1"/>
          <p:nvPr/>
        </p:nvSpPr>
        <p:spPr>
          <a:xfrm>
            <a:off x="457200" y="5735733"/>
            <a:ext cx="648493" cy="276999"/>
          </a:xfrm>
          <a:prstGeom prst="rect">
            <a:avLst/>
          </a:prstGeom>
          <a:noFill/>
        </p:spPr>
        <p:txBody>
          <a:bodyPr wrap="square" rtlCol="0">
            <a:spAutoFit/>
          </a:bodyPr>
          <a:lstStyle/>
          <a:p>
            <a:r>
              <a:rPr lang="en-US" dirty="0" smtClean="0"/>
              <a:t>Link 2</a:t>
            </a:r>
            <a:endParaRPr lang="en-US" dirty="0"/>
          </a:p>
        </p:txBody>
      </p:sp>
      <p:cxnSp>
        <p:nvCxnSpPr>
          <p:cNvPr id="33" name="直接连接符 32"/>
          <p:cNvCxnSpPr/>
          <p:nvPr/>
        </p:nvCxnSpPr>
        <p:spPr bwMode="auto">
          <a:xfrm>
            <a:off x="2286000" y="3962400"/>
            <a:ext cx="0" cy="2286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4" name="直接连接符 33"/>
          <p:cNvCxnSpPr/>
          <p:nvPr/>
        </p:nvCxnSpPr>
        <p:spPr bwMode="auto">
          <a:xfrm>
            <a:off x="7391400" y="3962400"/>
            <a:ext cx="0" cy="2422815"/>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a:off x="2286000" y="4038600"/>
            <a:ext cx="5105400" cy="38100"/>
          </a:xfrm>
          <a:prstGeom prst="line">
            <a:avLst/>
          </a:prstGeom>
          <a:solidFill>
            <a:schemeClr val="accent1"/>
          </a:solidFill>
          <a:ln w="12700" cap="flat" cmpd="sng" algn="ctr">
            <a:solidFill>
              <a:schemeClr val="tx1"/>
            </a:solidFill>
            <a:prstDash val="solid"/>
            <a:round/>
            <a:headEnd type="arrow" w="sm" len="sm"/>
            <a:tailEnd type="arrow" w="sm" len="sm"/>
          </a:ln>
          <a:effectLst/>
        </p:spPr>
      </p:cxnSp>
      <p:sp>
        <p:nvSpPr>
          <p:cNvPr id="36" name="文本框 35"/>
          <p:cNvSpPr txBox="1"/>
          <p:nvPr/>
        </p:nvSpPr>
        <p:spPr>
          <a:xfrm>
            <a:off x="4533107" y="4038600"/>
            <a:ext cx="648493" cy="276999"/>
          </a:xfrm>
          <a:prstGeom prst="rect">
            <a:avLst/>
          </a:prstGeom>
          <a:noFill/>
        </p:spPr>
        <p:txBody>
          <a:bodyPr wrap="square" rtlCol="0">
            <a:spAutoFit/>
          </a:bodyPr>
          <a:lstStyle/>
          <a:p>
            <a:r>
              <a:rPr lang="en-US" dirty="0" smtClean="0"/>
              <a:t>TXOP</a:t>
            </a:r>
            <a:endParaRPr lang="en-US" dirty="0"/>
          </a:p>
        </p:txBody>
      </p:sp>
      <p:sp>
        <p:nvSpPr>
          <p:cNvPr id="39" name="矩形 38"/>
          <p:cNvSpPr/>
          <p:nvPr/>
        </p:nvSpPr>
        <p:spPr bwMode="auto">
          <a:xfrm>
            <a:off x="1670217" y="474058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0" name="矩形 39"/>
          <p:cNvSpPr/>
          <p:nvPr/>
        </p:nvSpPr>
        <p:spPr bwMode="auto">
          <a:xfrm>
            <a:off x="1670217" y="446755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1" name="矩形 40"/>
          <p:cNvSpPr/>
          <p:nvPr/>
        </p:nvSpPr>
        <p:spPr bwMode="auto">
          <a:xfrm>
            <a:off x="1670217" y="41754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2" name="矩形 41"/>
          <p:cNvSpPr/>
          <p:nvPr/>
        </p:nvSpPr>
        <p:spPr bwMode="auto">
          <a:xfrm>
            <a:off x="2514600" y="4732541"/>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43" name="直接连接符 42"/>
          <p:cNvCxnSpPr/>
          <p:nvPr/>
        </p:nvCxnSpPr>
        <p:spPr bwMode="auto">
          <a:xfrm>
            <a:off x="2286000" y="5382108"/>
            <a:ext cx="0" cy="2286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5" name="矩形 44"/>
          <p:cNvSpPr/>
          <p:nvPr/>
        </p:nvSpPr>
        <p:spPr bwMode="auto">
          <a:xfrm>
            <a:off x="1670217" y="587202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6" name="矩形 45"/>
          <p:cNvSpPr/>
          <p:nvPr/>
        </p:nvSpPr>
        <p:spPr bwMode="auto">
          <a:xfrm>
            <a:off x="1670217" y="5598995"/>
            <a:ext cx="609600" cy="2286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7" name="矩形 46"/>
          <p:cNvSpPr/>
          <p:nvPr/>
        </p:nvSpPr>
        <p:spPr bwMode="auto">
          <a:xfrm>
            <a:off x="1670217" y="5306855"/>
            <a:ext cx="609600" cy="2286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8" name="文本框 47"/>
          <p:cNvSpPr txBox="1"/>
          <p:nvPr/>
        </p:nvSpPr>
        <p:spPr>
          <a:xfrm>
            <a:off x="993359" y="4972786"/>
            <a:ext cx="873541" cy="276999"/>
          </a:xfrm>
          <a:prstGeom prst="rect">
            <a:avLst/>
          </a:prstGeom>
          <a:noFill/>
        </p:spPr>
        <p:txBody>
          <a:bodyPr wrap="square" rtlCol="0">
            <a:spAutoFit/>
          </a:bodyPr>
          <a:lstStyle/>
          <a:p>
            <a:r>
              <a:rPr lang="en-US" dirty="0" smtClean="0"/>
              <a:t>P 20MHz</a:t>
            </a:r>
            <a:endParaRPr lang="en-US" dirty="0"/>
          </a:p>
        </p:txBody>
      </p:sp>
      <p:sp>
        <p:nvSpPr>
          <p:cNvPr id="49" name="文本框 48"/>
          <p:cNvSpPr txBox="1"/>
          <p:nvPr/>
        </p:nvSpPr>
        <p:spPr>
          <a:xfrm>
            <a:off x="985892" y="6123801"/>
            <a:ext cx="873541" cy="276999"/>
          </a:xfrm>
          <a:prstGeom prst="rect">
            <a:avLst/>
          </a:prstGeom>
          <a:noFill/>
        </p:spPr>
        <p:txBody>
          <a:bodyPr wrap="square" rtlCol="0">
            <a:spAutoFit/>
          </a:bodyPr>
          <a:lstStyle/>
          <a:p>
            <a:r>
              <a:rPr lang="en-US" dirty="0" smtClean="0"/>
              <a:t>P 20MHz</a:t>
            </a:r>
            <a:endParaRPr lang="en-US" dirty="0"/>
          </a:p>
        </p:txBody>
      </p:sp>
    </p:spTree>
    <p:extLst>
      <p:ext uri="{BB962C8B-B14F-4D97-AF65-F5344CB8AC3E}">
        <p14:creationId xmlns:p14="http://schemas.microsoft.com/office/powerpoint/2010/main" val="994985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3124199"/>
          </a:xfrm>
        </p:spPr>
        <p:txBody>
          <a:bodyPr/>
          <a:lstStyle/>
          <a:p>
            <a:r>
              <a:rPr lang="en-US" sz="2000" dirty="0" smtClean="0"/>
              <a:t>Example:</a:t>
            </a:r>
          </a:p>
          <a:p>
            <a:pPr lvl="1"/>
            <a:r>
              <a:rPr lang="en-US" sz="1600" dirty="0" smtClean="0"/>
              <a:t>Non-AP ML device (MLD)1 only obtains link 1 after </a:t>
            </a:r>
            <a:r>
              <a:rPr lang="en-US" sz="1600" dirty="0" err="1" smtClean="0"/>
              <a:t>backoff</a:t>
            </a:r>
            <a:r>
              <a:rPr lang="en-US" sz="1600" dirty="0" smtClean="0"/>
              <a:t> finished, and transmits PPDU 1 to AP MLD; Later, non-AP MLD 2 sends PPDU2 on link 2 to the same AP MLD during the transmission period of PPDU1; </a:t>
            </a:r>
            <a:endParaRPr lang="en-US" sz="1600" dirty="0"/>
          </a:p>
          <a:p>
            <a:pPr lvl="1"/>
            <a:r>
              <a:rPr lang="en-US" sz="1600" dirty="0"/>
              <a:t>AP MLD can not replies BA for PPDU 1 in link 1 in this </a:t>
            </a:r>
            <a:r>
              <a:rPr lang="en-US" sz="1600" dirty="0" smtClean="0"/>
              <a:t>case</a:t>
            </a:r>
          </a:p>
          <a:p>
            <a:r>
              <a:rPr lang="en-US" sz="2000" dirty="0" smtClean="0"/>
              <a:t>A simple solution is single primary channel for </a:t>
            </a:r>
            <a:r>
              <a:rPr lang="en-US" sz="2000" dirty="0"/>
              <a:t>synchronized ML</a:t>
            </a:r>
            <a:r>
              <a:rPr lang="en-US" sz="2000" dirty="0" smtClean="0"/>
              <a:t>, which we more preferred;</a:t>
            </a:r>
          </a:p>
          <a:p>
            <a:r>
              <a:rPr lang="en-US" sz="2000" dirty="0" smtClean="0"/>
              <a:t>For multiple primary channels in synchronized ML, several solutions are shared for discussion in following slides.</a:t>
            </a:r>
            <a:endParaRPr lang="en-US" sz="2000"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solidFill>
                  <a:schemeClr val="tx1"/>
                </a:solidFill>
              </a:rPr>
              <a:t>Problem Statement</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flipV="1">
            <a:off x="1600200" y="5201098"/>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矩形 10"/>
          <p:cNvSpPr/>
          <p:nvPr/>
        </p:nvSpPr>
        <p:spPr bwMode="auto">
          <a:xfrm>
            <a:off x="2286000" y="4821362"/>
            <a:ext cx="2590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5181600" y="4821361"/>
            <a:ext cx="608012"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文本框 15"/>
          <p:cNvSpPr txBox="1"/>
          <p:nvPr/>
        </p:nvSpPr>
        <p:spPr>
          <a:xfrm>
            <a:off x="914400" y="4973762"/>
            <a:ext cx="591829" cy="276999"/>
          </a:xfrm>
          <a:prstGeom prst="rect">
            <a:avLst/>
          </a:prstGeom>
          <a:noFill/>
        </p:spPr>
        <p:txBody>
          <a:bodyPr wrap="none" rtlCol="0">
            <a:spAutoFit/>
          </a:bodyPr>
          <a:lstStyle/>
          <a:p>
            <a:r>
              <a:rPr lang="en-US" altLang="zh-CN" smtClean="0"/>
              <a:t>Link 1</a:t>
            </a:r>
            <a:endParaRPr lang="zh-CN" altLang="en-US"/>
          </a:p>
        </p:txBody>
      </p:sp>
      <p:cxnSp>
        <p:nvCxnSpPr>
          <p:cNvPr id="17" name="直接连接符 16"/>
          <p:cNvCxnSpPr/>
          <p:nvPr/>
        </p:nvCxnSpPr>
        <p:spPr bwMode="auto">
          <a:xfrm flipV="1">
            <a:off x="1600200" y="5686099"/>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3200400" y="5306363"/>
            <a:ext cx="2819400"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0" name="文本框 19"/>
          <p:cNvSpPr txBox="1"/>
          <p:nvPr/>
        </p:nvSpPr>
        <p:spPr>
          <a:xfrm>
            <a:off x="914400" y="5458763"/>
            <a:ext cx="591829" cy="276999"/>
          </a:xfrm>
          <a:prstGeom prst="rect">
            <a:avLst/>
          </a:prstGeom>
          <a:noFill/>
        </p:spPr>
        <p:txBody>
          <a:bodyPr wrap="none" rtlCol="0">
            <a:spAutoFit/>
          </a:bodyPr>
          <a:lstStyle/>
          <a:p>
            <a:r>
              <a:rPr lang="en-US" altLang="zh-CN" smtClean="0"/>
              <a:t>Link 2</a:t>
            </a:r>
            <a:endParaRPr lang="zh-CN" altLang="en-US"/>
          </a:p>
        </p:txBody>
      </p:sp>
      <p:sp>
        <p:nvSpPr>
          <p:cNvPr id="21" name="矩形 20"/>
          <p:cNvSpPr/>
          <p:nvPr/>
        </p:nvSpPr>
        <p:spPr bwMode="auto">
          <a:xfrm>
            <a:off x="1447800" y="5943600"/>
            <a:ext cx="48387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3744530" y="5925741"/>
            <a:ext cx="496094"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6185580" y="5925741"/>
            <a:ext cx="493444"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1969422" y="5967608"/>
            <a:ext cx="1185646" cy="276999"/>
          </a:xfrm>
          <a:prstGeom prst="rect">
            <a:avLst/>
          </a:prstGeom>
          <a:noFill/>
        </p:spPr>
        <p:txBody>
          <a:bodyPr wrap="none" rtlCol="0">
            <a:spAutoFit/>
          </a:bodyPr>
          <a:lstStyle/>
          <a:p>
            <a:r>
              <a:rPr lang="en-US" altLang="zh-CN" dirty="0" smtClean="0"/>
              <a:t>Non-AP MLD 1</a:t>
            </a:r>
            <a:endParaRPr lang="zh-CN" altLang="en-US" dirty="0"/>
          </a:p>
        </p:txBody>
      </p:sp>
      <p:sp>
        <p:nvSpPr>
          <p:cNvPr id="26" name="文本框 25"/>
          <p:cNvSpPr txBox="1"/>
          <p:nvPr/>
        </p:nvSpPr>
        <p:spPr>
          <a:xfrm>
            <a:off x="4202609" y="5972006"/>
            <a:ext cx="1185646" cy="276999"/>
          </a:xfrm>
          <a:prstGeom prst="rect">
            <a:avLst/>
          </a:prstGeom>
          <a:noFill/>
        </p:spPr>
        <p:txBody>
          <a:bodyPr wrap="none" rtlCol="0">
            <a:spAutoFit/>
          </a:bodyPr>
          <a:lstStyle/>
          <a:p>
            <a:r>
              <a:rPr lang="en-US" altLang="zh-CN" dirty="0" smtClean="0"/>
              <a:t>Non-AP MLD 2</a:t>
            </a:r>
            <a:endParaRPr lang="zh-CN" altLang="en-US" dirty="0"/>
          </a:p>
        </p:txBody>
      </p:sp>
      <p:sp>
        <p:nvSpPr>
          <p:cNvPr id="27" name="文本框 26"/>
          <p:cNvSpPr txBox="1"/>
          <p:nvPr/>
        </p:nvSpPr>
        <p:spPr>
          <a:xfrm>
            <a:off x="6755224" y="5990463"/>
            <a:ext cx="754437" cy="276999"/>
          </a:xfrm>
          <a:prstGeom prst="rect">
            <a:avLst/>
          </a:prstGeom>
          <a:noFill/>
        </p:spPr>
        <p:txBody>
          <a:bodyPr wrap="none" rtlCol="0">
            <a:spAutoFit/>
          </a:bodyPr>
          <a:lstStyle/>
          <a:p>
            <a:r>
              <a:rPr lang="en-US" altLang="zh-CN" dirty="0" smtClean="0"/>
              <a:t>AP MLD</a:t>
            </a:r>
            <a:endParaRPr lang="zh-CN" altLang="en-US" dirty="0"/>
          </a:p>
        </p:txBody>
      </p:sp>
      <p:sp>
        <p:nvSpPr>
          <p:cNvPr id="28" name="文本框 27"/>
          <p:cNvSpPr txBox="1"/>
          <p:nvPr/>
        </p:nvSpPr>
        <p:spPr>
          <a:xfrm>
            <a:off x="6185580" y="4585056"/>
            <a:ext cx="253596" cy="276999"/>
          </a:xfrm>
          <a:prstGeom prst="rect">
            <a:avLst/>
          </a:prstGeom>
          <a:noFill/>
        </p:spPr>
        <p:txBody>
          <a:bodyPr wrap="none" rtlCol="0">
            <a:spAutoFit/>
          </a:bodyPr>
          <a:lstStyle/>
          <a:p>
            <a:r>
              <a:rPr lang="en-US" altLang="zh-CN" smtClean="0"/>
              <a:t>?</a:t>
            </a:r>
            <a:endParaRPr lang="zh-CN" altLang="en-US"/>
          </a:p>
        </p:txBody>
      </p:sp>
      <p:cxnSp>
        <p:nvCxnSpPr>
          <p:cNvPr id="30" name="直接连接符 29"/>
          <p:cNvCxnSpPr>
            <a:stCxn id="15" idx="3"/>
            <a:endCxn id="28" idx="1"/>
          </p:cNvCxnSpPr>
          <p:nvPr/>
        </p:nvCxnSpPr>
        <p:spPr bwMode="auto">
          <a:xfrm flipV="1">
            <a:off x="5789612" y="4723556"/>
            <a:ext cx="395968" cy="28551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矩形 31"/>
          <p:cNvSpPr/>
          <p:nvPr/>
        </p:nvSpPr>
        <p:spPr bwMode="auto">
          <a:xfrm>
            <a:off x="1849129" y="5306363"/>
            <a:ext cx="762000" cy="381000"/>
          </a:xfrm>
          <a:prstGeom prst="rect">
            <a:avLst/>
          </a:prstGeom>
          <a:pattFill prst="lt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Busy</a:t>
            </a: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954202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1912705"/>
          </a:xfrm>
        </p:spPr>
        <p:txBody>
          <a:bodyPr/>
          <a:lstStyle/>
          <a:p>
            <a:r>
              <a:rPr lang="en-US" sz="2000" dirty="0" smtClean="0"/>
              <a:t>When non-AP MLD2 receives PPDU 1 on link 1 and identifies it as an intra-BSS PPDU, the non-AP MLE2 defers EDCA contention on link 2 after the TXOP set by PPDU 1;</a:t>
            </a:r>
            <a:endParaRPr lang="en-US" sz="2000"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solidFill>
                  <a:schemeClr val="tx1"/>
                </a:solidFill>
              </a:rPr>
              <a:t>Intra BSS solution 1</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flipV="1">
            <a:off x="1600200" y="5188042"/>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矩形 10"/>
          <p:cNvSpPr/>
          <p:nvPr/>
        </p:nvSpPr>
        <p:spPr bwMode="auto">
          <a:xfrm>
            <a:off x="2084790" y="4807995"/>
            <a:ext cx="16764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4038600" y="4808305"/>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文本框 15"/>
          <p:cNvSpPr txBox="1"/>
          <p:nvPr/>
        </p:nvSpPr>
        <p:spPr>
          <a:xfrm>
            <a:off x="914400" y="4960706"/>
            <a:ext cx="591829" cy="276999"/>
          </a:xfrm>
          <a:prstGeom prst="rect">
            <a:avLst/>
          </a:prstGeom>
          <a:noFill/>
        </p:spPr>
        <p:txBody>
          <a:bodyPr wrap="none" rtlCol="0">
            <a:spAutoFit/>
          </a:bodyPr>
          <a:lstStyle/>
          <a:p>
            <a:r>
              <a:rPr lang="en-US" altLang="zh-CN" smtClean="0"/>
              <a:t>Link 1</a:t>
            </a:r>
            <a:endParaRPr lang="zh-CN" altLang="en-US"/>
          </a:p>
        </p:txBody>
      </p:sp>
      <p:cxnSp>
        <p:nvCxnSpPr>
          <p:cNvPr id="17" name="直接连接符 16"/>
          <p:cNvCxnSpPr/>
          <p:nvPr/>
        </p:nvCxnSpPr>
        <p:spPr bwMode="auto">
          <a:xfrm flipV="1">
            <a:off x="1600200" y="5673043"/>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6477000" y="5292043"/>
            <a:ext cx="1447800"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0" name="文本框 19"/>
          <p:cNvSpPr txBox="1"/>
          <p:nvPr/>
        </p:nvSpPr>
        <p:spPr>
          <a:xfrm>
            <a:off x="914400" y="5445707"/>
            <a:ext cx="591829" cy="276999"/>
          </a:xfrm>
          <a:prstGeom prst="rect">
            <a:avLst/>
          </a:prstGeom>
          <a:noFill/>
        </p:spPr>
        <p:txBody>
          <a:bodyPr wrap="none" rtlCol="0">
            <a:spAutoFit/>
          </a:bodyPr>
          <a:lstStyle/>
          <a:p>
            <a:r>
              <a:rPr lang="en-US" altLang="zh-CN" smtClean="0"/>
              <a:t>Link 2</a:t>
            </a:r>
            <a:endParaRPr lang="zh-CN" altLang="en-US"/>
          </a:p>
        </p:txBody>
      </p:sp>
      <p:sp>
        <p:nvSpPr>
          <p:cNvPr id="21" name="矩形 20"/>
          <p:cNvSpPr/>
          <p:nvPr/>
        </p:nvSpPr>
        <p:spPr bwMode="auto">
          <a:xfrm>
            <a:off x="1447800" y="5930544"/>
            <a:ext cx="48387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3744530" y="5912685"/>
            <a:ext cx="496094"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6185580" y="5912685"/>
            <a:ext cx="493444"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1969422" y="5954552"/>
            <a:ext cx="1185646" cy="276999"/>
          </a:xfrm>
          <a:prstGeom prst="rect">
            <a:avLst/>
          </a:prstGeom>
          <a:noFill/>
        </p:spPr>
        <p:txBody>
          <a:bodyPr wrap="none" rtlCol="0">
            <a:spAutoFit/>
          </a:bodyPr>
          <a:lstStyle/>
          <a:p>
            <a:r>
              <a:rPr lang="en-US" altLang="zh-CN" dirty="0" smtClean="0"/>
              <a:t>Non-AP MLD 1</a:t>
            </a:r>
            <a:endParaRPr lang="zh-CN" altLang="en-US" dirty="0"/>
          </a:p>
        </p:txBody>
      </p:sp>
      <p:sp>
        <p:nvSpPr>
          <p:cNvPr id="26" name="文本框 25"/>
          <p:cNvSpPr txBox="1"/>
          <p:nvPr/>
        </p:nvSpPr>
        <p:spPr>
          <a:xfrm>
            <a:off x="4202609" y="5958950"/>
            <a:ext cx="1185646" cy="276999"/>
          </a:xfrm>
          <a:prstGeom prst="rect">
            <a:avLst/>
          </a:prstGeom>
          <a:noFill/>
        </p:spPr>
        <p:txBody>
          <a:bodyPr wrap="none" rtlCol="0">
            <a:spAutoFit/>
          </a:bodyPr>
          <a:lstStyle/>
          <a:p>
            <a:r>
              <a:rPr lang="en-US" altLang="zh-CN" dirty="0" smtClean="0"/>
              <a:t>Non-AP MLD 2</a:t>
            </a:r>
            <a:endParaRPr lang="zh-CN" altLang="en-US" dirty="0"/>
          </a:p>
        </p:txBody>
      </p:sp>
      <p:sp>
        <p:nvSpPr>
          <p:cNvPr id="27" name="文本框 26"/>
          <p:cNvSpPr txBox="1"/>
          <p:nvPr/>
        </p:nvSpPr>
        <p:spPr>
          <a:xfrm>
            <a:off x="6755224" y="5977407"/>
            <a:ext cx="754437" cy="276999"/>
          </a:xfrm>
          <a:prstGeom prst="rect">
            <a:avLst/>
          </a:prstGeom>
          <a:noFill/>
        </p:spPr>
        <p:txBody>
          <a:bodyPr wrap="none" rtlCol="0">
            <a:spAutoFit/>
          </a:bodyPr>
          <a:lstStyle/>
          <a:p>
            <a:r>
              <a:rPr lang="en-US" altLang="zh-CN" dirty="0" smtClean="0"/>
              <a:t>AP MLD</a:t>
            </a:r>
            <a:endParaRPr lang="zh-CN" altLang="en-US" dirty="0"/>
          </a:p>
        </p:txBody>
      </p:sp>
      <p:sp>
        <p:nvSpPr>
          <p:cNvPr id="3" name="矩形 2"/>
          <p:cNvSpPr/>
          <p:nvPr/>
        </p:nvSpPr>
        <p:spPr bwMode="auto">
          <a:xfrm>
            <a:off x="6386030" y="5290779"/>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6293560" y="5290779"/>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6208204" y="5290870"/>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3" name="矩形 32"/>
          <p:cNvSpPr/>
          <p:nvPr/>
        </p:nvSpPr>
        <p:spPr bwMode="auto">
          <a:xfrm>
            <a:off x="6115734" y="5290870"/>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 name="直接箭头连接符 9"/>
          <p:cNvCxnSpPr/>
          <p:nvPr/>
        </p:nvCxnSpPr>
        <p:spPr bwMode="auto">
          <a:xfrm>
            <a:off x="5741926" y="5546782"/>
            <a:ext cx="3810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4" name="文本框 33"/>
          <p:cNvSpPr txBox="1"/>
          <p:nvPr/>
        </p:nvSpPr>
        <p:spPr>
          <a:xfrm>
            <a:off x="5670586" y="5276580"/>
            <a:ext cx="516488" cy="276999"/>
          </a:xfrm>
          <a:prstGeom prst="rect">
            <a:avLst/>
          </a:prstGeom>
          <a:noFill/>
        </p:spPr>
        <p:txBody>
          <a:bodyPr wrap="none" rtlCol="0">
            <a:spAutoFit/>
          </a:bodyPr>
          <a:lstStyle/>
          <a:p>
            <a:r>
              <a:rPr lang="en-US" altLang="zh-CN"/>
              <a:t>AIFS</a:t>
            </a:r>
            <a:endParaRPr lang="zh-CN" altLang="en-US"/>
          </a:p>
        </p:txBody>
      </p:sp>
      <p:cxnSp>
        <p:nvCxnSpPr>
          <p:cNvPr id="19" name="直接连接符 18"/>
          <p:cNvCxnSpPr/>
          <p:nvPr/>
        </p:nvCxnSpPr>
        <p:spPr bwMode="auto">
          <a:xfrm>
            <a:off x="3758244" y="4648200"/>
            <a:ext cx="0" cy="159795"/>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a:off x="5727551" y="4624580"/>
            <a:ext cx="14375" cy="1047198"/>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7" name="文本框 36"/>
          <p:cNvSpPr txBox="1"/>
          <p:nvPr/>
        </p:nvSpPr>
        <p:spPr>
          <a:xfrm>
            <a:off x="4572000" y="4495800"/>
            <a:ext cx="585417" cy="276999"/>
          </a:xfrm>
          <a:prstGeom prst="rect">
            <a:avLst/>
          </a:prstGeom>
          <a:noFill/>
        </p:spPr>
        <p:txBody>
          <a:bodyPr wrap="none" rtlCol="0">
            <a:spAutoFit/>
          </a:bodyPr>
          <a:lstStyle/>
          <a:p>
            <a:r>
              <a:rPr lang="en-US" altLang="zh-CN" smtClean="0"/>
              <a:t>TXOP</a:t>
            </a:r>
            <a:endParaRPr lang="zh-CN" altLang="en-US"/>
          </a:p>
        </p:txBody>
      </p:sp>
      <p:cxnSp>
        <p:nvCxnSpPr>
          <p:cNvPr id="38" name="直接箭头连接符 37"/>
          <p:cNvCxnSpPr/>
          <p:nvPr/>
        </p:nvCxnSpPr>
        <p:spPr bwMode="auto">
          <a:xfrm flipV="1">
            <a:off x="3758244" y="4728097"/>
            <a:ext cx="1969307" cy="5751"/>
          </a:xfrm>
          <a:prstGeom prst="straightConnector1">
            <a:avLst/>
          </a:prstGeom>
          <a:solidFill>
            <a:schemeClr val="accent1"/>
          </a:solidFill>
          <a:ln w="12700"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728214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154988" cy="2494073"/>
          </a:xfrm>
        </p:spPr>
        <p:txBody>
          <a:bodyPr/>
          <a:lstStyle/>
          <a:p>
            <a:r>
              <a:rPr lang="en-US" sz="2000" dirty="0" smtClean="0"/>
              <a:t>When non-AP MLD2 receives PPDU11 and identifies it as an intra-BSS PPDU, the non-AP MLD2 immediately start EDCA contention on link 2. When transmits PPDU21 on link2, its end time should be aligned with the end time of PPDU11;</a:t>
            </a:r>
          </a:p>
          <a:p>
            <a:r>
              <a:rPr lang="en-US" sz="2000" dirty="0" smtClean="0"/>
              <a:t>Non-AP MLD2 doesn’t know the end time of PPDU12, so it needs to first decode the preamble of PPDU12 to get the PPDU length, and then aligns the end times of PPDU22 and PPDU12.</a:t>
            </a:r>
            <a:endParaRPr lang="en-US" sz="2000"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solidFill>
                  <a:schemeClr val="tx1"/>
                </a:solidFill>
              </a:rPr>
              <a:t>Intra BSS solution 2</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flipV="1">
            <a:off x="1600200" y="5188042"/>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矩形 10"/>
          <p:cNvSpPr/>
          <p:nvPr/>
        </p:nvSpPr>
        <p:spPr bwMode="auto">
          <a:xfrm>
            <a:off x="1798095" y="4807995"/>
            <a:ext cx="1963095"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11</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4038600" y="4808305"/>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文本框 15"/>
          <p:cNvSpPr txBox="1"/>
          <p:nvPr/>
        </p:nvSpPr>
        <p:spPr>
          <a:xfrm>
            <a:off x="914400" y="4960706"/>
            <a:ext cx="591829" cy="276999"/>
          </a:xfrm>
          <a:prstGeom prst="rect">
            <a:avLst/>
          </a:prstGeom>
          <a:noFill/>
        </p:spPr>
        <p:txBody>
          <a:bodyPr wrap="none" rtlCol="0">
            <a:spAutoFit/>
          </a:bodyPr>
          <a:lstStyle/>
          <a:p>
            <a:r>
              <a:rPr lang="en-US" altLang="zh-CN" smtClean="0"/>
              <a:t>Link 1</a:t>
            </a:r>
            <a:endParaRPr lang="zh-CN" altLang="en-US"/>
          </a:p>
        </p:txBody>
      </p:sp>
      <p:cxnSp>
        <p:nvCxnSpPr>
          <p:cNvPr id="17" name="直接连接符 16"/>
          <p:cNvCxnSpPr/>
          <p:nvPr/>
        </p:nvCxnSpPr>
        <p:spPr bwMode="auto">
          <a:xfrm flipV="1">
            <a:off x="1600200" y="5673043"/>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2848630" y="5292043"/>
            <a:ext cx="902421"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PPDU 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0" name="文本框 19"/>
          <p:cNvSpPr txBox="1"/>
          <p:nvPr/>
        </p:nvSpPr>
        <p:spPr>
          <a:xfrm>
            <a:off x="914400" y="5445707"/>
            <a:ext cx="591829" cy="276999"/>
          </a:xfrm>
          <a:prstGeom prst="rect">
            <a:avLst/>
          </a:prstGeom>
          <a:noFill/>
        </p:spPr>
        <p:txBody>
          <a:bodyPr wrap="none" rtlCol="0">
            <a:spAutoFit/>
          </a:bodyPr>
          <a:lstStyle/>
          <a:p>
            <a:r>
              <a:rPr lang="en-US" altLang="zh-CN" smtClean="0"/>
              <a:t>Link 2</a:t>
            </a:r>
            <a:endParaRPr lang="zh-CN" altLang="en-US"/>
          </a:p>
        </p:txBody>
      </p:sp>
      <p:sp>
        <p:nvSpPr>
          <p:cNvPr id="21" name="矩形 20"/>
          <p:cNvSpPr/>
          <p:nvPr/>
        </p:nvSpPr>
        <p:spPr bwMode="auto">
          <a:xfrm>
            <a:off x="1447800" y="5930544"/>
            <a:ext cx="48387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3744530" y="5912685"/>
            <a:ext cx="496094"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6185580" y="5912685"/>
            <a:ext cx="493444"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1969422" y="5954552"/>
            <a:ext cx="1185646" cy="276999"/>
          </a:xfrm>
          <a:prstGeom prst="rect">
            <a:avLst/>
          </a:prstGeom>
          <a:noFill/>
        </p:spPr>
        <p:txBody>
          <a:bodyPr wrap="none" rtlCol="0">
            <a:spAutoFit/>
          </a:bodyPr>
          <a:lstStyle/>
          <a:p>
            <a:r>
              <a:rPr lang="en-US" altLang="zh-CN" dirty="0" smtClean="0"/>
              <a:t>Non-AP MLD 1</a:t>
            </a:r>
            <a:endParaRPr lang="zh-CN" altLang="en-US" dirty="0"/>
          </a:p>
        </p:txBody>
      </p:sp>
      <p:sp>
        <p:nvSpPr>
          <p:cNvPr id="26" name="文本框 25"/>
          <p:cNvSpPr txBox="1"/>
          <p:nvPr/>
        </p:nvSpPr>
        <p:spPr>
          <a:xfrm>
            <a:off x="4202609" y="5958950"/>
            <a:ext cx="1185646" cy="276999"/>
          </a:xfrm>
          <a:prstGeom prst="rect">
            <a:avLst/>
          </a:prstGeom>
          <a:noFill/>
        </p:spPr>
        <p:txBody>
          <a:bodyPr wrap="none" rtlCol="0">
            <a:spAutoFit/>
          </a:bodyPr>
          <a:lstStyle/>
          <a:p>
            <a:r>
              <a:rPr lang="en-US" altLang="zh-CN" dirty="0" smtClean="0"/>
              <a:t>Non-AP MLD 2</a:t>
            </a:r>
            <a:endParaRPr lang="zh-CN" altLang="en-US" dirty="0"/>
          </a:p>
        </p:txBody>
      </p:sp>
      <p:sp>
        <p:nvSpPr>
          <p:cNvPr id="27" name="文本框 26"/>
          <p:cNvSpPr txBox="1"/>
          <p:nvPr/>
        </p:nvSpPr>
        <p:spPr>
          <a:xfrm>
            <a:off x="6755224" y="5977407"/>
            <a:ext cx="754437" cy="276999"/>
          </a:xfrm>
          <a:prstGeom prst="rect">
            <a:avLst/>
          </a:prstGeom>
          <a:noFill/>
        </p:spPr>
        <p:txBody>
          <a:bodyPr wrap="none" rtlCol="0">
            <a:spAutoFit/>
          </a:bodyPr>
          <a:lstStyle/>
          <a:p>
            <a:r>
              <a:rPr lang="en-US" altLang="zh-CN" dirty="0" smtClean="0"/>
              <a:t>AP MLD</a:t>
            </a:r>
            <a:endParaRPr lang="zh-CN" altLang="en-US" dirty="0"/>
          </a:p>
        </p:txBody>
      </p:sp>
      <p:sp>
        <p:nvSpPr>
          <p:cNvPr id="3" name="矩形 2"/>
          <p:cNvSpPr/>
          <p:nvPr/>
        </p:nvSpPr>
        <p:spPr bwMode="auto">
          <a:xfrm>
            <a:off x="2754308" y="5290779"/>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2661838" y="5290779"/>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2576482" y="5290870"/>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3" name="矩形 32"/>
          <p:cNvSpPr/>
          <p:nvPr/>
        </p:nvSpPr>
        <p:spPr bwMode="auto">
          <a:xfrm>
            <a:off x="2484012" y="5290870"/>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 name="直接箭头连接符 9"/>
          <p:cNvCxnSpPr/>
          <p:nvPr/>
        </p:nvCxnSpPr>
        <p:spPr bwMode="auto">
          <a:xfrm>
            <a:off x="2110204" y="5546782"/>
            <a:ext cx="3810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4" name="文本框 33"/>
          <p:cNvSpPr txBox="1"/>
          <p:nvPr/>
        </p:nvSpPr>
        <p:spPr>
          <a:xfrm>
            <a:off x="2046605" y="5257800"/>
            <a:ext cx="516488" cy="276999"/>
          </a:xfrm>
          <a:prstGeom prst="rect">
            <a:avLst/>
          </a:prstGeom>
          <a:noFill/>
        </p:spPr>
        <p:txBody>
          <a:bodyPr wrap="none" rtlCol="0">
            <a:spAutoFit/>
          </a:bodyPr>
          <a:lstStyle/>
          <a:p>
            <a:r>
              <a:rPr lang="en-US" altLang="zh-CN"/>
              <a:t>AIFS</a:t>
            </a:r>
            <a:endParaRPr lang="zh-CN" altLang="en-US"/>
          </a:p>
        </p:txBody>
      </p:sp>
      <p:cxnSp>
        <p:nvCxnSpPr>
          <p:cNvPr id="19" name="直接连接符 18"/>
          <p:cNvCxnSpPr/>
          <p:nvPr/>
        </p:nvCxnSpPr>
        <p:spPr bwMode="auto">
          <a:xfrm>
            <a:off x="3758244" y="4648200"/>
            <a:ext cx="0" cy="159795"/>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a:off x="8001006" y="4648200"/>
            <a:ext cx="14375" cy="1047198"/>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7" name="文本框 36"/>
          <p:cNvSpPr txBox="1"/>
          <p:nvPr/>
        </p:nvSpPr>
        <p:spPr>
          <a:xfrm>
            <a:off x="4572000" y="4495800"/>
            <a:ext cx="585417" cy="276999"/>
          </a:xfrm>
          <a:prstGeom prst="rect">
            <a:avLst/>
          </a:prstGeom>
          <a:noFill/>
        </p:spPr>
        <p:txBody>
          <a:bodyPr wrap="none" rtlCol="0">
            <a:spAutoFit/>
          </a:bodyPr>
          <a:lstStyle/>
          <a:p>
            <a:r>
              <a:rPr lang="en-US" altLang="zh-CN" smtClean="0"/>
              <a:t>TXOP</a:t>
            </a:r>
            <a:endParaRPr lang="zh-CN" altLang="en-US"/>
          </a:p>
        </p:txBody>
      </p:sp>
      <p:cxnSp>
        <p:nvCxnSpPr>
          <p:cNvPr id="38" name="直接箭头连接符 37"/>
          <p:cNvCxnSpPr/>
          <p:nvPr/>
        </p:nvCxnSpPr>
        <p:spPr bwMode="auto">
          <a:xfrm>
            <a:off x="3758244" y="4733849"/>
            <a:ext cx="4257137" cy="11539"/>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2" name="矩形 31"/>
          <p:cNvSpPr/>
          <p:nvPr/>
        </p:nvSpPr>
        <p:spPr bwMode="auto">
          <a:xfrm>
            <a:off x="4841105" y="4814316"/>
            <a:ext cx="16764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6" name="矩形 35"/>
          <p:cNvSpPr/>
          <p:nvPr/>
        </p:nvSpPr>
        <p:spPr bwMode="auto">
          <a:xfrm>
            <a:off x="6812505" y="4800600"/>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9" name="矩形 38"/>
          <p:cNvSpPr/>
          <p:nvPr/>
        </p:nvSpPr>
        <p:spPr bwMode="auto">
          <a:xfrm>
            <a:off x="4038584" y="5290515"/>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0" name="矩形 39"/>
          <p:cNvSpPr/>
          <p:nvPr/>
        </p:nvSpPr>
        <p:spPr bwMode="auto">
          <a:xfrm>
            <a:off x="5615084" y="5283678"/>
            <a:ext cx="902421"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22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2" name="矩形 41"/>
          <p:cNvSpPr/>
          <p:nvPr/>
        </p:nvSpPr>
        <p:spPr bwMode="auto">
          <a:xfrm>
            <a:off x="6809101" y="5297357"/>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1093453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1912705"/>
          </a:xfrm>
        </p:spPr>
        <p:txBody>
          <a:bodyPr/>
          <a:lstStyle/>
          <a:p>
            <a:r>
              <a:rPr lang="en-US" sz="2000" dirty="0" smtClean="0"/>
              <a:t>When non-AP MLD2 receives PPDU 1 and identifies it as an inter-BSS PPDU, the non-AP MLD2 starts EDCA contention immediately;</a:t>
            </a:r>
          </a:p>
          <a:p>
            <a:r>
              <a:rPr lang="en-US" sz="2000" dirty="0" smtClean="0"/>
              <a:t>The time that identifies PPDU1 as an inter-BSS PPDU could be</a:t>
            </a:r>
          </a:p>
          <a:p>
            <a:pPr lvl="1"/>
            <a:r>
              <a:rPr lang="en-US" sz="1800" dirty="0" smtClean="0"/>
              <a:t>The end time of PHY preamble of PPDU1, or</a:t>
            </a:r>
          </a:p>
          <a:p>
            <a:pPr lvl="1"/>
            <a:r>
              <a:rPr lang="en-US" sz="1800" dirty="0" smtClean="0"/>
              <a:t>The end time of first MPDU in PPDU1, or;</a:t>
            </a:r>
          </a:p>
          <a:p>
            <a:pPr lvl="1"/>
            <a:r>
              <a:rPr lang="en-US" sz="1800" dirty="0" smtClean="0"/>
              <a:t>others.</a:t>
            </a:r>
          </a:p>
          <a:p>
            <a:pPr lvl="1"/>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Inter BSS solution</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flipV="1">
            <a:off x="1600200" y="5277298"/>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矩形 10"/>
          <p:cNvSpPr/>
          <p:nvPr/>
        </p:nvSpPr>
        <p:spPr bwMode="auto">
          <a:xfrm>
            <a:off x="2694390" y="4897251"/>
            <a:ext cx="16764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4648200" y="4897561"/>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文本框 15"/>
          <p:cNvSpPr txBox="1"/>
          <p:nvPr/>
        </p:nvSpPr>
        <p:spPr>
          <a:xfrm>
            <a:off x="914400" y="5049962"/>
            <a:ext cx="591829" cy="276999"/>
          </a:xfrm>
          <a:prstGeom prst="rect">
            <a:avLst/>
          </a:prstGeom>
          <a:noFill/>
        </p:spPr>
        <p:txBody>
          <a:bodyPr wrap="none" rtlCol="0">
            <a:spAutoFit/>
          </a:bodyPr>
          <a:lstStyle/>
          <a:p>
            <a:r>
              <a:rPr lang="en-US" altLang="zh-CN" smtClean="0"/>
              <a:t>Link 1</a:t>
            </a:r>
            <a:endParaRPr lang="zh-CN" altLang="en-US"/>
          </a:p>
        </p:txBody>
      </p:sp>
      <p:cxnSp>
        <p:nvCxnSpPr>
          <p:cNvPr id="17" name="直接连接符 16"/>
          <p:cNvCxnSpPr/>
          <p:nvPr/>
        </p:nvCxnSpPr>
        <p:spPr bwMode="auto">
          <a:xfrm flipV="1">
            <a:off x="1600200" y="5762299"/>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3429000" y="5381299"/>
            <a:ext cx="1447800"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0" name="文本框 19"/>
          <p:cNvSpPr txBox="1"/>
          <p:nvPr/>
        </p:nvSpPr>
        <p:spPr>
          <a:xfrm>
            <a:off x="914400" y="5534963"/>
            <a:ext cx="591829" cy="276999"/>
          </a:xfrm>
          <a:prstGeom prst="rect">
            <a:avLst/>
          </a:prstGeom>
          <a:noFill/>
        </p:spPr>
        <p:txBody>
          <a:bodyPr wrap="none" rtlCol="0">
            <a:spAutoFit/>
          </a:bodyPr>
          <a:lstStyle/>
          <a:p>
            <a:r>
              <a:rPr lang="en-US" altLang="zh-CN" smtClean="0"/>
              <a:t>Link 2</a:t>
            </a:r>
            <a:endParaRPr lang="zh-CN" altLang="en-US"/>
          </a:p>
        </p:txBody>
      </p:sp>
      <p:sp>
        <p:nvSpPr>
          <p:cNvPr id="21" name="矩形 20"/>
          <p:cNvSpPr/>
          <p:nvPr/>
        </p:nvSpPr>
        <p:spPr bwMode="auto">
          <a:xfrm>
            <a:off x="1447800" y="6019800"/>
            <a:ext cx="48387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3744530" y="6001941"/>
            <a:ext cx="496094"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6185580" y="6001941"/>
            <a:ext cx="493444"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1969422" y="6043808"/>
            <a:ext cx="1185646" cy="276999"/>
          </a:xfrm>
          <a:prstGeom prst="rect">
            <a:avLst/>
          </a:prstGeom>
          <a:noFill/>
        </p:spPr>
        <p:txBody>
          <a:bodyPr wrap="none" rtlCol="0">
            <a:spAutoFit/>
          </a:bodyPr>
          <a:lstStyle/>
          <a:p>
            <a:r>
              <a:rPr lang="en-US" altLang="zh-CN" dirty="0" smtClean="0"/>
              <a:t>Non-AP MLD 1</a:t>
            </a:r>
            <a:endParaRPr lang="zh-CN" altLang="en-US" dirty="0"/>
          </a:p>
        </p:txBody>
      </p:sp>
      <p:sp>
        <p:nvSpPr>
          <p:cNvPr id="26" name="文本框 25"/>
          <p:cNvSpPr txBox="1"/>
          <p:nvPr/>
        </p:nvSpPr>
        <p:spPr>
          <a:xfrm>
            <a:off x="4202609" y="6048206"/>
            <a:ext cx="1185646" cy="276999"/>
          </a:xfrm>
          <a:prstGeom prst="rect">
            <a:avLst/>
          </a:prstGeom>
          <a:noFill/>
        </p:spPr>
        <p:txBody>
          <a:bodyPr wrap="none" rtlCol="0">
            <a:spAutoFit/>
          </a:bodyPr>
          <a:lstStyle/>
          <a:p>
            <a:r>
              <a:rPr lang="en-US" altLang="zh-CN" dirty="0" smtClean="0"/>
              <a:t>Non-AP MLD 2</a:t>
            </a:r>
            <a:endParaRPr lang="zh-CN" altLang="en-US" dirty="0"/>
          </a:p>
        </p:txBody>
      </p:sp>
      <p:sp>
        <p:nvSpPr>
          <p:cNvPr id="27" name="文本框 26"/>
          <p:cNvSpPr txBox="1"/>
          <p:nvPr/>
        </p:nvSpPr>
        <p:spPr>
          <a:xfrm>
            <a:off x="6755224" y="6066663"/>
            <a:ext cx="754437" cy="276999"/>
          </a:xfrm>
          <a:prstGeom prst="rect">
            <a:avLst/>
          </a:prstGeom>
          <a:noFill/>
        </p:spPr>
        <p:txBody>
          <a:bodyPr wrap="none" rtlCol="0">
            <a:spAutoFit/>
          </a:bodyPr>
          <a:lstStyle/>
          <a:p>
            <a:r>
              <a:rPr lang="en-US" altLang="zh-CN" dirty="0" smtClean="0"/>
              <a:t>AP MLD</a:t>
            </a:r>
            <a:endParaRPr lang="zh-CN" altLang="en-US" dirty="0"/>
          </a:p>
        </p:txBody>
      </p:sp>
      <p:sp>
        <p:nvSpPr>
          <p:cNvPr id="3" name="矩形 2"/>
          <p:cNvSpPr/>
          <p:nvPr/>
        </p:nvSpPr>
        <p:spPr bwMode="auto">
          <a:xfrm>
            <a:off x="3338030" y="5380035"/>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3245560" y="5380035"/>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3160204" y="5380126"/>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3" name="矩形 32"/>
          <p:cNvSpPr/>
          <p:nvPr/>
        </p:nvSpPr>
        <p:spPr bwMode="auto">
          <a:xfrm>
            <a:off x="3067734" y="5380126"/>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 name="直接箭头连接符 9"/>
          <p:cNvCxnSpPr/>
          <p:nvPr/>
        </p:nvCxnSpPr>
        <p:spPr bwMode="auto">
          <a:xfrm>
            <a:off x="2693926" y="5636038"/>
            <a:ext cx="3810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4" name="文本框 33"/>
          <p:cNvSpPr txBox="1"/>
          <p:nvPr/>
        </p:nvSpPr>
        <p:spPr>
          <a:xfrm>
            <a:off x="2622586" y="5365836"/>
            <a:ext cx="516488" cy="276999"/>
          </a:xfrm>
          <a:prstGeom prst="rect">
            <a:avLst/>
          </a:prstGeom>
          <a:noFill/>
        </p:spPr>
        <p:txBody>
          <a:bodyPr wrap="none" rtlCol="0">
            <a:spAutoFit/>
          </a:bodyPr>
          <a:lstStyle/>
          <a:p>
            <a:r>
              <a:rPr lang="en-US" altLang="zh-CN"/>
              <a:t>AIFS</a:t>
            </a:r>
            <a:endParaRPr lang="zh-CN" altLang="en-US"/>
          </a:p>
        </p:txBody>
      </p:sp>
      <p:sp>
        <p:nvSpPr>
          <p:cNvPr id="32" name="矩形 31"/>
          <p:cNvSpPr/>
          <p:nvPr/>
        </p:nvSpPr>
        <p:spPr bwMode="auto">
          <a:xfrm>
            <a:off x="2098577" y="4894141"/>
            <a:ext cx="590682"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Pre-amble</a:t>
            </a: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13112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90312</TotalTime>
  <Words>975</Words>
  <Application>Microsoft Office PowerPoint</Application>
  <PresentationFormat>全屏显示(4:3)</PresentationFormat>
  <Paragraphs>230</Paragraphs>
  <Slides>11</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Qualcomm Office Regular</vt:lpstr>
      <vt:lpstr>Qualcomm Regular</vt:lpstr>
      <vt:lpstr>Arial</vt:lpstr>
      <vt:lpstr>Times New Roman</vt:lpstr>
      <vt:lpstr>802-11-Submission</vt:lpstr>
      <vt:lpstr>Channel Access Design for Synchronized Multi-Links</vt:lpstr>
      <vt:lpstr>Introduction</vt:lpstr>
      <vt:lpstr>TXOP setup</vt:lpstr>
      <vt:lpstr>TXOP setup</vt:lpstr>
      <vt:lpstr>Primary 20MHz sub-channel and BW on each link</vt:lpstr>
      <vt:lpstr>Problem Statement</vt:lpstr>
      <vt:lpstr>Intra BSS solution 1</vt:lpstr>
      <vt:lpstr>Intra BSS solution 2</vt:lpstr>
      <vt:lpstr>Inter BSS solution</vt:lpstr>
      <vt:lpstr>Summary</vt:lpstr>
      <vt:lpstr>Straw Poll 1</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1910</cp:revision>
  <cp:lastPrinted>1998-02-10T13:28:06Z</cp:lastPrinted>
  <dcterms:created xsi:type="dcterms:W3CDTF">2004-12-02T14:01:45Z</dcterms:created>
  <dcterms:modified xsi:type="dcterms:W3CDTF">2020-01-14T01:37:08Z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(3)umcg90M0ad3lTKCnnjpD2iXfM9JtOASuxCkMlOhIFkseDHpHvrsHU8dqIiXtYjEFnxLB+/qa
C2blq8nKcB6Ms6aRGReIftXLIPb6Eep6bikTRItrEWPh6WG1iHh8Pn51TmOAf7PpPdwSdRgw
25n9YHgfq+hkEf05/NeLktwM04LIxnxO3vOmmdqjTKLz8frDNDbKE6E7ke2CXND79f53f4J/
7zkkQEnN9SQ97oxVVX</vt:lpwstr>
  </property>
  <property fmtid="{D5CDD505-2E9C-101B-9397-08002B2CF9AE}" pid="4" name="_2015_ms_pID_7253431">
    <vt:lpwstr>d7+yehbBwQgAzODy38biwR1hGy8epoBOUVKsc1xyypYw71hMzbkhUX
68ZkuAGq4mNh2k/MKp/vljAX8OgQvzKTUK1RrwB9MhB+Rn1kt6rz+IX2usjfgpfhtIqg0sBc
lmgBTZMG5lbRDDSAFst7mGhyQaLTkSTAz/Z7b3RELcc6cAyJqRoJgIZPFmgECLyy01G/OUKi
+eswjEdWLqF+nxh98rxEp3WO4Y5D4k5wjYOo</vt:lpwstr>
  </property>
  <property fmtid="{D5CDD505-2E9C-101B-9397-08002B2CF9AE}" pid="5" name="_2015_ms_pID_7253432">
    <vt:lpwstr>D25Ut7GXUbhqMWr/EBneAY0=</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1578884108</vt:lpwstr>
  </property>
</Properties>
</file>