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910" r:id="rId3"/>
    <p:sldId id="937" r:id="rId4"/>
    <p:sldId id="939" r:id="rId5"/>
    <p:sldId id="925" r:id="rId6"/>
    <p:sldId id="940" r:id="rId7"/>
    <p:sldId id="941" r:id="rId8"/>
    <p:sldId id="942" r:id="rId9"/>
    <p:sldId id="943" r:id="rId10"/>
    <p:sldId id="944" r:id="rId11"/>
    <p:sldId id="933"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00" d="100"/>
          <a:sy n="100" d="100"/>
        </p:scale>
        <p:origin x="14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9/15/2019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802.11-19/1548r0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Design for Synchronized Multi-Links</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2019-09-07</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545470040"/>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Yiqing</a:t>
                      </a:r>
                      <a:r>
                        <a:rPr lang="en-US" sz="1100" dirty="0" smtClean="0"/>
                        <a:t>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smtClean="0"/>
              <a:t>Some </a:t>
            </a:r>
            <a:r>
              <a:rPr lang="en-US" dirty="0" smtClean="0"/>
              <a:t>rules </a:t>
            </a:r>
            <a:r>
              <a:rPr lang="en-US" dirty="0" smtClean="0"/>
              <a:t>for TXOP setup in synchronized ML are discussed;</a:t>
            </a:r>
          </a:p>
          <a:p>
            <a:r>
              <a:rPr lang="en-US" dirty="0" smtClean="0"/>
              <a:t>One problem of multi-link transmission is showed, and several potential solutions are prepared for discussion.</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3967866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there is a primary 20MHz sub-channel in each link of synchronized multiple links?</a:t>
            </a:r>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smtClean="0"/>
              <a:t>There are two types of multi-links (ML) base on the capability of simultaneous TX/RX on different links</a:t>
            </a:r>
          </a:p>
          <a:p>
            <a:pPr lvl="1"/>
            <a:r>
              <a:rPr lang="en-US" dirty="0" smtClean="0"/>
              <a:t>Synchronized ML</a:t>
            </a:r>
          </a:p>
          <a:p>
            <a:pPr lvl="1"/>
            <a:r>
              <a:rPr lang="en-US" dirty="0" err="1" smtClean="0"/>
              <a:t>Asynchronized</a:t>
            </a:r>
            <a:r>
              <a:rPr lang="en-US" dirty="0" smtClean="0"/>
              <a:t> ML</a:t>
            </a:r>
          </a:p>
          <a:p>
            <a:r>
              <a:rPr lang="en-US" dirty="0" smtClean="0"/>
              <a:t>The channel access in </a:t>
            </a:r>
            <a:r>
              <a:rPr lang="en-US" dirty="0" err="1" smtClean="0"/>
              <a:t>asynchronized</a:t>
            </a:r>
            <a:r>
              <a:rPr lang="en-US" dirty="0" smtClean="0"/>
              <a:t> MLs could be independent, </a:t>
            </a:r>
            <a:r>
              <a:rPr lang="en-US" dirty="0" smtClean="0"/>
              <a:t>it is</a:t>
            </a:r>
            <a:r>
              <a:rPr lang="en-US" dirty="0" smtClean="0"/>
              <a:t> </a:t>
            </a:r>
            <a:r>
              <a:rPr lang="en-US" dirty="0" smtClean="0"/>
              <a:t>simple to design;</a:t>
            </a:r>
          </a:p>
          <a:p>
            <a:r>
              <a:rPr lang="en-US" altLang="zh-CN" dirty="0" smtClean="0"/>
              <a:t>The transmissions </a:t>
            </a:r>
            <a:r>
              <a:rPr lang="en-US" altLang="zh-CN" dirty="0"/>
              <a:t>in multiple links are need to be </a:t>
            </a:r>
            <a:r>
              <a:rPr lang="en-US" altLang="zh-CN" dirty="0" smtClean="0"/>
              <a:t>synchronized </a:t>
            </a:r>
            <a:r>
              <a:rPr lang="en-US" altLang="zh-CN" dirty="0"/>
              <a:t>in synchronized MLs</a:t>
            </a:r>
            <a:r>
              <a:rPr lang="en-US" altLang="zh-CN" dirty="0" smtClean="0"/>
              <a:t>, and many </a:t>
            </a:r>
            <a:r>
              <a:rPr lang="en-US" altLang="zh-CN" dirty="0"/>
              <a:t>issues</a:t>
            </a:r>
            <a:r>
              <a:rPr lang="en-US" altLang="zh-CN" dirty="0" smtClean="0"/>
              <a:t> need to be considered for channel access</a:t>
            </a:r>
            <a:r>
              <a:rPr lang="en-US" dirty="0" smtClean="0"/>
              <a:t>.</a:t>
            </a:r>
            <a:endParaRPr lang="en-US" dirty="0" smtClean="0"/>
          </a:p>
          <a:p>
            <a:endParaRPr lang="en-US" dirty="0" smtClean="0"/>
          </a:p>
          <a:p>
            <a:endParaRPr lang="en-US" dirty="0" smtClean="0"/>
          </a:p>
        </p:txBody>
      </p:sp>
      <p:sp>
        <p:nvSpPr>
          <p:cNvPr id="3" name="Date Placeholder 2"/>
          <p:cNvSpPr>
            <a:spLocks noGrp="1"/>
          </p:cNvSpPr>
          <p:nvPr>
            <p:ph type="dt" sz="half" idx="10"/>
          </p:nvPr>
        </p:nvSpPr>
        <p:spPr>
          <a:xfrm>
            <a:off x="696913" y="332601"/>
            <a:ext cx="878446" cy="276999"/>
          </a:xfrm>
        </p:spPr>
        <p:txBody>
          <a:bodyPr/>
          <a:lstStyle/>
          <a:p>
            <a:pPr>
              <a:defRPr/>
            </a:pPr>
            <a:r>
              <a:rPr lang="en-US" altLang="en-US" dirty="0" smtClean="0"/>
              <a:t>Sep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989137"/>
            <a:ext cx="8002587" cy="4486275"/>
          </a:xfrm>
        </p:spPr>
        <p:txBody>
          <a:bodyPr/>
          <a:lstStyle/>
          <a:p>
            <a:r>
              <a:rPr lang="en-US" dirty="0" smtClean="0"/>
              <a:t>A ML entity transmits TXOP initial frames (e.g. RTS) on the links that are idle at the time when </a:t>
            </a:r>
            <a:r>
              <a:rPr lang="en-US" dirty="0" err="1" smtClean="0"/>
              <a:t>backoff</a:t>
            </a:r>
            <a:r>
              <a:rPr lang="en-US" dirty="0" smtClean="0"/>
              <a:t> </a:t>
            </a:r>
            <a:r>
              <a:rPr lang="en-US" dirty="0" smtClean="0"/>
              <a:t>is finished;</a:t>
            </a:r>
            <a:endParaRPr lang="en-US" dirty="0" smtClean="0"/>
          </a:p>
          <a:p>
            <a:r>
              <a:rPr lang="en-US" dirty="0" smtClean="0"/>
              <a:t>TXOP </a:t>
            </a:r>
            <a:r>
              <a:rPr lang="en-US" dirty="0" smtClean="0"/>
              <a:t>could only </a:t>
            </a:r>
            <a:r>
              <a:rPr lang="en-US" dirty="0" smtClean="0"/>
              <a:t>be set up on the links that successfully get response frames (e.g. CTS) when the responses are needed;  </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066800" y="48768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1676400" y="45720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45720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5720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5720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5720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6629400" y="4495800"/>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066800" y="52578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1676400" y="49530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2514600" y="49530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066800" y="56388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矩形 24"/>
          <p:cNvSpPr/>
          <p:nvPr/>
        </p:nvSpPr>
        <p:spPr bwMode="auto">
          <a:xfrm>
            <a:off x="1219200" y="5334000"/>
            <a:ext cx="914400" cy="3048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0" name="文本框 29"/>
          <p:cNvSpPr txBox="1"/>
          <p:nvPr/>
        </p:nvSpPr>
        <p:spPr>
          <a:xfrm>
            <a:off x="6629400" y="5257800"/>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066800" y="60198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676400" y="57150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3" name="矩形 32"/>
          <p:cNvSpPr/>
          <p:nvPr/>
        </p:nvSpPr>
        <p:spPr bwMode="auto">
          <a:xfrm>
            <a:off x="2514600" y="57150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352800" y="57150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4648200" y="57150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409407" y="57150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6629400" y="5638800"/>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494507" y="4599801"/>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494507" y="4980801"/>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494507" y="5334000"/>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494507" y="5715000"/>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286000" y="43434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391400" y="4343400"/>
            <a:ext cx="0" cy="1676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286000" y="44577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419600" y="4191947"/>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a:stCxn id="51" idx="2"/>
          </p:cNvCxnSpPr>
          <p:nvPr/>
        </p:nvCxnSpPr>
        <p:spPr bwMode="auto">
          <a:xfrm>
            <a:off x="1436093" y="4495800"/>
            <a:ext cx="240307" cy="2425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738586" y="4218801"/>
            <a:ext cx="1395014"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76400"/>
            <a:ext cx="8458200" cy="4486275"/>
          </a:xfrm>
        </p:spPr>
        <p:txBody>
          <a:bodyPr/>
          <a:lstStyle/>
          <a:p>
            <a:r>
              <a:rPr lang="en-US" dirty="0" smtClean="0"/>
              <a:t>Different TXOP initial frames may be sent on different links;</a:t>
            </a:r>
          </a:p>
          <a:p>
            <a:pPr lvl="1"/>
            <a:r>
              <a:rPr lang="en-US" dirty="0" smtClean="0"/>
              <a:t>The end times of initial data should be aligned if responses are needed.</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600200" y="3580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22098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30480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886200"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5181600" y="3275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942807"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7162800" y="3199453"/>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600200" y="3961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209800" y="3656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3048000" y="3656653"/>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600200" y="4342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文本框 29"/>
          <p:cNvSpPr txBox="1"/>
          <p:nvPr/>
        </p:nvSpPr>
        <p:spPr>
          <a:xfrm>
            <a:off x="7162800" y="3961453"/>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600200" y="5104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22098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(ACK)</a:t>
            </a:r>
          </a:p>
        </p:txBody>
      </p:sp>
      <p:sp>
        <p:nvSpPr>
          <p:cNvPr id="33" name="矩形 32"/>
          <p:cNvSpPr/>
          <p:nvPr/>
        </p:nvSpPr>
        <p:spPr bwMode="auto">
          <a:xfrm>
            <a:off x="30480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886200"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5181600" y="4799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942807"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7162800" y="4723453"/>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1027907" y="3303454"/>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1027907" y="3684454"/>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1027907" y="4037653"/>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1027907" y="4799653"/>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819400" y="3047053"/>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924800" y="3060953"/>
            <a:ext cx="0" cy="315964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819400" y="3161353"/>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953000" y="2895600"/>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a:stCxn id="51" idx="2"/>
          </p:cNvCxnSpPr>
          <p:nvPr/>
        </p:nvCxnSpPr>
        <p:spPr bwMode="auto">
          <a:xfrm>
            <a:off x="1969493" y="3199453"/>
            <a:ext cx="240307" cy="2425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1271986" y="2922454"/>
            <a:ext cx="1395014"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sp>
        <p:nvSpPr>
          <p:cNvPr id="42" name="矩形 41"/>
          <p:cNvSpPr/>
          <p:nvPr/>
        </p:nvSpPr>
        <p:spPr bwMode="auto">
          <a:xfrm>
            <a:off x="2209800" y="4031636"/>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CTS to Self</a:t>
            </a:r>
            <a:endParaRPr kumimoji="0" lang="en-US" sz="900" b="0" i="0" u="none" strike="noStrike" cap="none" normalizeH="0" baseline="0" dirty="0" smtClean="0">
              <a:ln>
                <a:noFill/>
              </a:ln>
              <a:solidFill>
                <a:schemeClr val="tx1"/>
              </a:solidFill>
              <a:effectLst/>
            </a:endParaRPr>
          </a:p>
        </p:txBody>
      </p:sp>
      <p:cxnSp>
        <p:nvCxnSpPr>
          <p:cNvPr id="44" name="直接连接符 43"/>
          <p:cNvCxnSpPr/>
          <p:nvPr/>
        </p:nvCxnSpPr>
        <p:spPr bwMode="auto">
          <a:xfrm>
            <a:off x="1600200" y="5486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6" name="矩形 45"/>
          <p:cNvSpPr/>
          <p:nvPr/>
        </p:nvSpPr>
        <p:spPr bwMode="auto">
          <a:xfrm>
            <a:off x="2209800" y="51816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Data (ACK)</a:t>
            </a:r>
            <a:endParaRPr kumimoji="0" lang="en-US" sz="900" b="0" i="0" u="none" strike="noStrike" cap="none" normalizeH="0" baseline="0" dirty="0" smtClean="0">
              <a:ln>
                <a:noFill/>
              </a:ln>
              <a:solidFill>
                <a:schemeClr val="tx1"/>
              </a:solidFill>
              <a:effectLst/>
            </a:endParaRPr>
          </a:p>
        </p:txBody>
      </p:sp>
      <p:sp>
        <p:nvSpPr>
          <p:cNvPr id="49" name="矩形 48"/>
          <p:cNvSpPr/>
          <p:nvPr/>
        </p:nvSpPr>
        <p:spPr bwMode="auto">
          <a:xfrm>
            <a:off x="3048000" y="51816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52" name="直接连接符 51"/>
          <p:cNvCxnSpPr/>
          <p:nvPr/>
        </p:nvCxnSpPr>
        <p:spPr bwMode="auto">
          <a:xfrm>
            <a:off x="1600200" y="5867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文本框 52"/>
          <p:cNvSpPr txBox="1"/>
          <p:nvPr/>
        </p:nvSpPr>
        <p:spPr>
          <a:xfrm>
            <a:off x="7162800" y="5472550"/>
            <a:ext cx="338554" cy="304699"/>
          </a:xfrm>
          <a:prstGeom prst="rect">
            <a:avLst/>
          </a:prstGeom>
          <a:noFill/>
        </p:spPr>
        <p:txBody>
          <a:bodyPr wrap="square" rtlCol="0">
            <a:spAutoFit/>
          </a:bodyPr>
          <a:lstStyle/>
          <a:p>
            <a:r>
              <a:rPr lang="en-US" dirty="0" smtClean="0"/>
              <a:t>…</a:t>
            </a:r>
            <a:endParaRPr lang="en-US" dirty="0"/>
          </a:p>
        </p:txBody>
      </p:sp>
      <p:cxnSp>
        <p:nvCxnSpPr>
          <p:cNvPr id="54" name="直接连接符 53"/>
          <p:cNvCxnSpPr/>
          <p:nvPr/>
        </p:nvCxnSpPr>
        <p:spPr bwMode="auto">
          <a:xfrm>
            <a:off x="1600200" y="6248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5" name="矩形 54"/>
          <p:cNvSpPr/>
          <p:nvPr/>
        </p:nvSpPr>
        <p:spPr bwMode="auto">
          <a:xfrm>
            <a:off x="2209800" y="5558025"/>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t>
            </a:r>
            <a:r>
              <a:rPr lang="en-US" sz="900" dirty="0" smtClean="0"/>
              <a:t>(No ACK</a:t>
            </a:r>
            <a:r>
              <a:rPr lang="en-US" sz="900" dirty="0"/>
              <a:t>)</a:t>
            </a:r>
          </a:p>
        </p:txBody>
      </p:sp>
      <p:sp>
        <p:nvSpPr>
          <p:cNvPr id="61" name="文本框 60"/>
          <p:cNvSpPr txBox="1"/>
          <p:nvPr/>
        </p:nvSpPr>
        <p:spPr>
          <a:xfrm>
            <a:off x="1027907" y="5209401"/>
            <a:ext cx="648493" cy="276999"/>
          </a:xfrm>
          <a:prstGeom prst="rect">
            <a:avLst/>
          </a:prstGeom>
          <a:noFill/>
        </p:spPr>
        <p:txBody>
          <a:bodyPr wrap="square" rtlCol="0">
            <a:spAutoFit/>
          </a:bodyPr>
          <a:lstStyle/>
          <a:p>
            <a:r>
              <a:rPr lang="en-US" dirty="0" smtClean="0"/>
              <a:t>Link 5</a:t>
            </a:r>
            <a:endParaRPr lang="en-US" dirty="0"/>
          </a:p>
        </p:txBody>
      </p:sp>
      <p:sp>
        <p:nvSpPr>
          <p:cNvPr id="62" name="文本框 61"/>
          <p:cNvSpPr txBox="1"/>
          <p:nvPr/>
        </p:nvSpPr>
        <p:spPr>
          <a:xfrm>
            <a:off x="1027907" y="5562600"/>
            <a:ext cx="648493" cy="276999"/>
          </a:xfrm>
          <a:prstGeom prst="rect">
            <a:avLst/>
          </a:prstGeom>
          <a:noFill/>
        </p:spPr>
        <p:txBody>
          <a:bodyPr wrap="square" rtlCol="0">
            <a:spAutoFit/>
          </a:bodyPr>
          <a:lstStyle/>
          <a:p>
            <a:r>
              <a:rPr lang="en-US" dirty="0" smtClean="0"/>
              <a:t>Link 6</a:t>
            </a:r>
            <a:endParaRPr lang="en-US" dirty="0"/>
          </a:p>
        </p:txBody>
      </p:sp>
      <p:sp>
        <p:nvSpPr>
          <p:cNvPr id="63" name="文本框 62"/>
          <p:cNvSpPr txBox="1"/>
          <p:nvPr/>
        </p:nvSpPr>
        <p:spPr>
          <a:xfrm>
            <a:off x="1027907" y="5943600"/>
            <a:ext cx="648493" cy="276999"/>
          </a:xfrm>
          <a:prstGeom prst="rect">
            <a:avLst/>
          </a:prstGeom>
          <a:noFill/>
        </p:spPr>
        <p:txBody>
          <a:bodyPr wrap="square" rtlCol="0">
            <a:spAutoFit/>
          </a:bodyPr>
          <a:lstStyle/>
          <a:p>
            <a:r>
              <a:rPr lang="en-US" dirty="0" smtClean="0"/>
              <a:t>Link 7</a:t>
            </a:r>
            <a:endParaRPr lang="en-US" dirty="0"/>
          </a:p>
        </p:txBody>
      </p:sp>
      <p:sp>
        <p:nvSpPr>
          <p:cNvPr id="65" name="矩形 64"/>
          <p:cNvSpPr/>
          <p:nvPr/>
        </p:nvSpPr>
        <p:spPr bwMode="auto">
          <a:xfrm>
            <a:off x="3891261"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6" name="矩形 65"/>
          <p:cNvSpPr/>
          <p:nvPr/>
        </p:nvSpPr>
        <p:spPr bwMode="auto">
          <a:xfrm>
            <a:off x="5186661" y="4035366"/>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7" name="矩形 66"/>
          <p:cNvSpPr/>
          <p:nvPr/>
        </p:nvSpPr>
        <p:spPr bwMode="auto">
          <a:xfrm>
            <a:off x="5947868"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8" name="文本框 67"/>
          <p:cNvSpPr txBox="1"/>
          <p:nvPr/>
        </p:nvSpPr>
        <p:spPr>
          <a:xfrm>
            <a:off x="7167861" y="3959166"/>
            <a:ext cx="338554" cy="276999"/>
          </a:xfrm>
          <a:prstGeom prst="rect">
            <a:avLst/>
          </a:prstGeom>
          <a:noFill/>
        </p:spPr>
        <p:txBody>
          <a:bodyPr wrap="square" rtlCol="0">
            <a:spAutoFit/>
          </a:bodyPr>
          <a:lstStyle/>
          <a:p>
            <a:r>
              <a:rPr lang="en-US" dirty="0" smtClean="0"/>
              <a:t>…</a:t>
            </a:r>
            <a:endParaRPr lang="en-US" dirty="0"/>
          </a:p>
        </p:txBody>
      </p:sp>
      <p:sp>
        <p:nvSpPr>
          <p:cNvPr id="69" name="矩形 68"/>
          <p:cNvSpPr/>
          <p:nvPr/>
        </p:nvSpPr>
        <p:spPr bwMode="auto">
          <a:xfrm>
            <a:off x="3886200"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0" name="矩形 69"/>
          <p:cNvSpPr/>
          <p:nvPr/>
        </p:nvSpPr>
        <p:spPr bwMode="auto">
          <a:xfrm>
            <a:off x="5181600" y="5533460"/>
            <a:ext cx="5334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1" name="矩形 70"/>
          <p:cNvSpPr/>
          <p:nvPr/>
        </p:nvSpPr>
        <p:spPr bwMode="auto">
          <a:xfrm>
            <a:off x="5942807"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2" name="文本框 71"/>
          <p:cNvSpPr txBox="1"/>
          <p:nvPr/>
        </p:nvSpPr>
        <p:spPr>
          <a:xfrm>
            <a:off x="7162800" y="5458650"/>
            <a:ext cx="338554" cy="304699"/>
          </a:xfrm>
          <a:prstGeom prst="rect">
            <a:avLst/>
          </a:prstGeom>
          <a:noFill/>
        </p:spPr>
        <p:txBody>
          <a:bodyPr wrap="square" rtlCol="0">
            <a:spAutoFit/>
          </a:bodyPr>
          <a:lstStyle/>
          <a:p>
            <a:r>
              <a:rPr lang="en-US" dirty="0" smtClean="0"/>
              <a:t>…</a:t>
            </a:r>
            <a:endParaRPr lang="en-US" dirty="0"/>
          </a:p>
        </p:txBody>
      </p:sp>
      <p:sp>
        <p:nvSpPr>
          <p:cNvPr id="73" name="文本框 72"/>
          <p:cNvSpPr txBox="1"/>
          <p:nvPr/>
        </p:nvSpPr>
        <p:spPr>
          <a:xfrm>
            <a:off x="2337253" y="5943701"/>
            <a:ext cx="338554" cy="304699"/>
          </a:xfrm>
          <a:prstGeom prst="rect">
            <a:avLst/>
          </a:prstGeom>
          <a:noFill/>
        </p:spPr>
        <p:txBody>
          <a:bodyPr wrap="square" rtlCol="0">
            <a:spAutoFit/>
          </a:bodyPr>
          <a:lstStyle/>
          <a:p>
            <a:r>
              <a:rPr lang="en-US" dirty="0" smtClean="0"/>
              <a:t>…</a:t>
            </a:r>
            <a:endParaRPr lang="en-US" dirty="0"/>
          </a:p>
        </p:txBody>
      </p:sp>
      <p:sp>
        <p:nvSpPr>
          <p:cNvPr id="10" name="文本框 9"/>
          <p:cNvSpPr txBox="1"/>
          <p:nvPr/>
        </p:nvSpPr>
        <p:spPr>
          <a:xfrm>
            <a:off x="897534" y="4419600"/>
            <a:ext cx="397866" cy="276999"/>
          </a:xfrm>
          <a:prstGeom prst="rect">
            <a:avLst/>
          </a:prstGeom>
          <a:noFill/>
        </p:spPr>
        <p:txBody>
          <a:bodyPr wrap="none" rtlCol="0">
            <a:spAutoFit/>
          </a:bodyPr>
          <a:lstStyle/>
          <a:p>
            <a:r>
              <a:rPr lang="en-US" dirty="0" smtClean="0"/>
              <a:t>OR</a:t>
            </a:r>
            <a:endParaRPr lang="en-US" dirty="0"/>
          </a:p>
        </p:txBody>
      </p:sp>
    </p:spTree>
    <p:extLst>
      <p:ext uri="{BB962C8B-B14F-4D97-AF65-F5344CB8AC3E}">
        <p14:creationId xmlns:p14="http://schemas.microsoft.com/office/powerpoint/2010/main" val="3853870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7926387" cy="4114800"/>
          </a:xfrm>
        </p:spPr>
        <p:txBody>
          <a:bodyPr/>
          <a:lstStyle/>
          <a:p>
            <a:r>
              <a:rPr lang="en-US" altLang="zh-CN" sz="2000" dirty="0"/>
              <a:t>No matter single primary link, multiple primary links or no primary link for ML, each link may has a primary 20MHz sub-channel</a:t>
            </a:r>
            <a:r>
              <a:rPr lang="en-US" sz="2000" dirty="0" smtClean="0"/>
              <a:t>;</a:t>
            </a:r>
          </a:p>
          <a:p>
            <a:pPr lvl="1"/>
            <a:r>
              <a:rPr lang="en-US" sz="1800" dirty="0" smtClean="0"/>
              <a:t>It will be convenient </a:t>
            </a:r>
            <a:r>
              <a:rPr lang="en-US" sz="1800" dirty="0" smtClean="0"/>
              <a:t>to support dynamic bandwidth, otherwise receiver side </a:t>
            </a:r>
            <a:r>
              <a:rPr lang="en-US" sz="1800" dirty="0" smtClean="0"/>
              <a:t>will needs </a:t>
            </a:r>
            <a:r>
              <a:rPr lang="en-US" sz="1800" dirty="0" smtClean="0"/>
              <a:t>multiple decoder in each link</a:t>
            </a:r>
          </a:p>
          <a:p>
            <a:r>
              <a:rPr lang="en-US" sz="2000" dirty="0" smtClean="0"/>
              <a:t>TXOP bandwidth on each link is </a:t>
            </a:r>
            <a:r>
              <a:rPr lang="en-US" sz="2000" dirty="0" smtClean="0"/>
              <a:t>base on </a:t>
            </a:r>
            <a:r>
              <a:rPr lang="en-US" sz="2000" dirty="0" smtClean="0"/>
              <a:t>bandwidth negotiation on its own link;</a:t>
            </a:r>
          </a:p>
          <a:p>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Primary 20MHz and BW on each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9" name="直接连接符 8"/>
          <p:cNvCxnSpPr/>
          <p:nvPr/>
        </p:nvCxnSpPr>
        <p:spPr bwMode="auto">
          <a:xfrm>
            <a:off x="1066800" y="5242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矩形 9"/>
          <p:cNvSpPr/>
          <p:nvPr/>
        </p:nvSpPr>
        <p:spPr bwMode="auto">
          <a:xfrm>
            <a:off x="16764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732541"/>
            <a:ext cx="10668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732541"/>
            <a:ext cx="5334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740585"/>
            <a:ext cx="1066800" cy="5016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6668833" y="4814994"/>
            <a:ext cx="338554" cy="276999"/>
          </a:xfrm>
          <a:prstGeom prst="rect">
            <a:avLst/>
          </a:prstGeom>
          <a:noFill/>
        </p:spPr>
        <p:txBody>
          <a:bodyPr wrap="square" rtlCol="0">
            <a:spAutoFit/>
          </a:bodyPr>
          <a:lstStyle/>
          <a:p>
            <a:r>
              <a:rPr lang="en-US" dirty="0" smtClean="0"/>
              <a:t>…</a:t>
            </a:r>
            <a:endParaRPr lang="en-US" dirty="0"/>
          </a:p>
        </p:txBody>
      </p:sp>
      <p:cxnSp>
        <p:nvCxnSpPr>
          <p:cNvPr id="22" name="直接连接符 21"/>
          <p:cNvCxnSpPr/>
          <p:nvPr/>
        </p:nvCxnSpPr>
        <p:spPr bwMode="auto">
          <a:xfrm>
            <a:off x="1066800" y="6385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矩形 22"/>
          <p:cNvSpPr/>
          <p:nvPr/>
        </p:nvSpPr>
        <p:spPr bwMode="auto">
          <a:xfrm>
            <a:off x="16764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4" name="矩形 23"/>
          <p:cNvSpPr/>
          <p:nvPr/>
        </p:nvSpPr>
        <p:spPr bwMode="auto">
          <a:xfrm>
            <a:off x="25146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5" name="矩形 24"/>
          <p:cNvSpPr/>
          <p:nvPr/>
        </p:nvSpPr>
        <p:spPr bwMode="auto">
          <a:xfrm>
            <a:off x="3352800"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矩形 25"/>
          <p:cNvSpPr/>
          <p:nvPr/>
        </p:nvSpPr>
        <p:spPr bwMode="auto">
          <a:xfrm>
            <a:off x="4648200" y="6156615"/>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7" name="矩形 26"/>
          <p:cNvSpPr/>
          <p:nvPr/>
        </p:nvSpPr>
        <p:spPr bwMode="auto">
          <a:xfrm>
            <a:off x="5409407"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8" name="文本框 27"/>
          <p:cNvSpPr txBox="1"/>
          <p:nvPr/>
        </p:nvSpPr>
        <p:spPr>
          <a:xfrm>
            <a:off x="6629400" y="6004215"/>
            <a:ext cx="338554" cy="276999"/>
          </a:xfrm>
          <a:prstGeom prst="rect">
            <a:avLst/>
          </a:prstGeom>
          <a:noFill/>
        </p:spPr>
        <p:txBody>
          <a:bodyPr wrap="square" rtlCol="0">
            <a:spAutoFit/>
          </a:bodyPr>
          <a:lstStyle/>
          <a:p>
            <a:r>
              <a:rPr lang="en-US" dirty="0" smtClean="0"/>
              <a:t>…</a:t>
            </a:r>
            <a:endParaRPr lang="en-US" dirty="0"/>
          </a:p>
        </p:txBody>
      </p:sp>
      <p:sp>
        <p:nvSpPr>
          <p:cNvPr id="29" name="文本框 28"/>
          <p:cNvSpPr txBox="1"/>
          <p:nvPr/>
        </p:nvSpPr>
        <p:spPr>
          <a:xfrm>
            <a:off x="430908" y="4697517"/>
            <a:ext cx="648493" cy="276999"/>
          </a:xfrm>
          <a:prstGeom prst="rect">
            <a:avLst/>
          </a:prstGeom>
          <a:noFill/>
        </p:spPr>
        <p:txBody>
          <a:bodyPr wrap="square" rtlCol="0">
            <a:spAutoFit/>
          </a:bodyPr>
          <a:lstStyle/>
          <a:p>
            <a:r>
              <a:rPr lang="en-US" dirty="0" smtClean="0"/>
              <a:t>Link 1</a:t>
            </a:r>
            <a:endParaRPr lang="en-US" dirty="0"/>
          </a:p>
        </p:txBody>
      </p:sp>
      <p:sp>
        <p:nvSpPr>
          <p:cNvPr id="32" name="文本框 31"/>
          <p:cNvSpPr txBox="1"/>
          <p:nvPr/>
        </p:nvSpPr>
        <p:spPr>
          <a:xfrm>
            <a:off x="457200" y="5735733"/>
            <a:ext cx="648493" cy="276999"/>
          </a:xfrm>
          <a:prstGeom prst="rect">
            <a:avLst/>
          </a:prstGeom>
          <a:noFill/>
        </p:spPr>
        <p:txBody>
          <a:bodyPr wrap="square" rtlCol="0">
            <a:spAutoFit/>
          </a:bodyPr>
          <a:lstStyle/>
          <a:p>
            <a:r>
              <a:rPr lang="en-US" dirty="0" smtClean="0"/>
              <a:t>Link 2</a:t>
            </a:r>
            <a:endParaRPr lang="en-US" dirty="0"/>
          </a:p>
        </p:txBody>
      </p:sp>
      <p:cxnSp>
        <p:nvCxnSpPr>
          <p:cNvPr id="33" name="直接连接符 32"/>
          <p:cNvCxnSpPr/>
          <p:nvPr/>
        </p:nvCxnSpPr>
        <p:spPr bwMode="auto">
          <a:xfrm>
            <a:off x="2286000" y="39624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直接连接符 33"/>
          <p:cNvCxnSpPr/>
          <p:nvPr/>
        </p:nvCxnSpPr>
        <p:spPr bwMode="auto">
          <a:xfrm>
            <a:off x="7391400" y="3962400"/>
            <a:ext cx="0" cy="242281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2286000" y="40386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36" name="文本框 35"/>
          <p:cNvSpPr txBox="1"/>
          <p:nvPr/>
        </p:nvSpPr>
        <p:spPr>
          <a:xfrm>
            <a:off x="4533107" y="4038600"/>
            <a:ext cx="648493" cy="276999"/>
          </a:xfrm>
          <a:prstGeom prst="rect">
            <a:avLst/>
          </a:prstGeom>
          <a:noFill/>
        </p:spPr>
        <p:txBody>
          <a:bodyPr wrap="square" rtlCol="0">
            <a:spAutoFit/>
          </a:bodyPr>
          <a:lstStyle/>
          <a:p>
            <a:r>
              <a:rPr lang="en-US" dirty="0" smtClean="0"/>
              <a:t>TXOP</a:t>
            </a:r>
            <a:endParaRPr lang="en-US" dirty="0"/>
          </a:p>
        </p:txBody>
      </p:sp>
      <p:sp>
        <p:nvSpPr>
          <p:cNvPr id="39" name="矩形 38"/>
          <p:cNvSpPr/>
          <p:nvPr/>
        </p:nvSpPr>
        <p:spPr bwMode="auto">
          <a:xfrm>
            <a:off x="1670217" y="474058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矩形 39"/>
          <p:cNvSpPr/>
          <p:nvPr/>
        </p:nvSpPr>
        <p:spPr bwMode="auto">
          <a:xfrm>
            <a:off x="1670217" y="446755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1" name="矩形 40"/>
          <p:cNvSpPr/>
          <p:nvPr/>
        </p:nvSpPr>
        <p:spPr bwMode="auto">
          <a:xfrm>
            <a:off x="1670217" y="41754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2" name="矩形 41"/>
          <p:cNvSpPr/>
          <p:nvPr/>
        </p:nvSpPr>
        <p:spPr bwMode="auto">
          <a:xfrm>
            <a:off x="2514600" y="4732541"/>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3" name="直接连接符 42"/>
          <p:cNvCxnSpPr/>
          <p:nvPr/>
        </p:nvCxnSpPr>
        <p:spPr bwMode="auto">
          <a:xfrm>
            <a:off x="2286000" y="5382108"/>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5" name="矩形 44"/>
          <p:cNvSpPr/>
          <p:nvPr/>
        </p:nvSpPr>
        <p:spPr bwMode="auto">
          <a:xfrm>
            <a:off x="1670217" y="587202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矩形 45"/>
          <p:cNvSpPr/>
          <p:nvPr/>
        </p:nvSpPr>
        <p:spPr bwMode="auto">
          <a:xfrm>
            <a:off x="1670217" y="559899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7" name="矩形 46"/>
          <p:cNvSpPr/>
          <p:nvPr/>
        </p:nvSpPr>
        <p:spPr bwMode="auto">
          <a:xfrm>
            <a:off x="1670217" y="530685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8" name="文本框 47"/>
          <p:cNvSpPr txBox="1"/>
          <p:nvPr/>
        </p:nvSpPr>
        <p:spPr>
          <a:xfrm>
            <a:off x="993359" y="4972786"/>
            <a:ext cx="873541" cy="276999"/>
          </a:xfrm>
          <a:prstGeom prst="rect">
            <a:avLst/>
          </a:prstGeom>
          <a:noFill/>
        </p:spPr>
        <p:txBody>
          <a:bodyPr wrap="square" rtlCol="0">
            <a:spAutoFit/>
          </a:bodyPr>
          <a:lstStyle/>
          <a:p>
            <a:r>
              <a:rPr lang="en-US" dirty="0" smtClean="0"/>
              <a:t>P 20MHz</a:t>
            </a:r>
            <a:endParaRPr lang="en-US" dirty="0"/>
          </a:p>
        </p:txBody>
      </p:sp>
      <p:sp>
        <p:nvSpPr>
          <p:cNvPr id="49" name="文本框 48"/>
          <p:cNvSpPr txBox="1"/>
          <p:nvPr/>
        </p:nvSpPr>
        <p:spPr>
          <a:xfrm>
            <a:off x="985892" y="6123801"/>
            <a:ext cx="873541" cy="276999"/>
          </a:xfrm>
          <a:prstGeom prst="rect">
            <a:avLst/>
          </a:prstGeom>
          <a:noFill/>
        </p:spPr>
        <p:txBody>
          <a:bodyPr wrap="square" rtlCol="0">
            <a:spAutoFit/>
          </a:bodyPr>
          <a:lstStyle/>
          <a:p>
            <a:r>
              <a:rPr lang="en-US" dirty="0" smtClean="0"/>
              <a:t>P 20MHz</a:t>
            </a:r>
            <a:endParaRPr 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1"/>
            <a:ext cx="8078787" cy="1676400"/>
          </a:xfrm>
        </p:spPr>
        <p:txBody>
          <a:bodyPr/>
          <a:lstStyle/>
          <a:p>
            <a:r>
              <a:rPr lang="en-US" dirty="0" smtClean="0"/>
              <a:t>Non-AP ML entity (MLE)1 only obtains link 1 after </a:t>
            </a:r>
            <a:r>
              <a:rPr lang="en-US" dirty="0" err="1" smtClean="0"/>
              <a:t>backoff</a:t>
            </a:r>
            <a:r>
              <a:rPr lang="en-US" dirty="0" smtClean="0"/>
              <a:t> finished, and transmits PPDU 1 to AP MLE; </a:t>
            </a:r>
          </a:p>
          <a:p>
            <a:r>
              <a:rPr lang="en-US" dirty="0" smtClean="0"/>
              <a:t>Later, non-AP MLE 2 sends PPDU2 on link 2 to the same AP MLE during the transmission period of PPDU1; </a:t>
            </a:r>
          </a:p>
          <a:p>
            <a:r>
              <a:rPr lang="en-US" dirty="0" smtClean="0"/>
              <a:t>AP MLE can not replies BA for PPDU 1 in link 1 in this case. How to handle that?</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Problem Statement</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49594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286000" y="4579706"/>
            <a:ext cx="2590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5181600" y="4579705"/>
            <a:ext cx="608012"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7321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4444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200400" y="5064707"/>
            <a:ext cx="28194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2171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7019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6840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6840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725952"/>
            <a:ext cx="1486112" cy="276999"/>
          </a:xfrm>
          <a:prstGeom prst="rect">
            <a:avLst/>
          </a:prstGeom>
          <a:noFill/>
        </p:spPr>
        <p:txBody>
          <a:bodyPr wrap="none" rtlCol="0">
            <a:spAutoFit/>
          </a:bodyPr>
          <a:lstStyle/>
          <a:p>
            <a:r>
              <a:rPr lang="en-US" altLang="zh-CN" smtClean="0"/>
              <a:t>Non-AP ML Entity 1</a:t>
            </a:r>
            <a:endParaRPr lang="zh-CN" altLang="en-US"/>
          </a:p>
        </p:txBody>
      </p:sp>
      <p:sp>
        <p:nvSpPr>
          <p:cNvPr id="26" name="文本框 25"/>
          <p:cNvSpPr txBox="1"/>
          <p:nvPr/>
        </p:nvSpPr>
        <p:spPr>
          <a:xfrm>
            <a:off x="4202609" y="5730350"/>
            <a:ext cx="1486112" cy="276999"/>
          </a:xfrm>
          <a:prstGeom prst="rect">
            <a:avLst/>
          </a:prstGeom>
          <a:noFill/>
        </p:spPr>
        <p:txBody>
          <a:bodyPr wrap="none" rtlCol="0">
            <a:spAutoFit/>
          </a:bodyPr>
          <a:lstStyle/>
          <a:p>
            <a:r>
              <a:rPr lang="en-US" altLang="zh-CN" smtClean="0"/>
              <a:t>Non-AP ML Entity 2</a:t>
            </a:r>
            <a:endParaRPr lang="zh-CN" altLang="en-US"/>
          </a:p>
        </p:txBody>
      </p:sp>
      <p:sp>
        <p:nvSpPr>
          <p:cNvPr id="27" name="文本框 26"/>
          <p:cNvSpPr txBox="1"/>
          <p:nvPr/>
        </p:nvSpPr>
        <p:spPr>
          <a:xfrm>
            <a:off x="6755224" y="5748807"/>
            <a:ext cx="1093376" cy="276999"/>
          </a:xfrm>
          <a:prstGeom prst="rect">
            <a:avLst/>
          </a:prstGeom>
          <a:noFill/>
        </p:spPr>
        <p:txBody>
          <a:bodyPr wrap="none" rtlCol="0">
            <a:spAutoFit/>
          </a:bodyPr>
          <a:lstStyle/>
          <a:p>
            <a:r>
              <a:rPr lang="en-US" altLang="zh-CN" smtClean="0"/>
              <a:t>AP ML Entity</a:t>
            </a:r>
            <a:endParaRPr lang="zh-CN" altLang="en-US"/>
          </a:p>
        </p:txBody>
      </p:sp>
      <p:sp>
        <p:nvSpPr>
          <p:cNvPr id="28" name="文本框 27"/>
          <p:cNvSpPr txBox="1"/>
          <p:nvPr/>
        </p:nvSpPr>
        <p:spPr>
          <a:xfrm>
            <a:off x="6185580" y="4343400"/>
            <a:ext cx="253596" cy="276999"/>
          </a:xfrm>
          <a:prstGeom prst="rect">
            <a:avLst/>
          </a:prstGeom>
          <a:noFill/>
        </p:spPr>
        <p:txBody>
          <a:bodyPr wrap="none" rtlCol="0">
            <a:spAutoFit/>
          </a:bodyPr>
          <a:lstStyle/>
          <a:p>
            <a:r>
              <a:rPr lang="en-US" altLang="zh-CN" smtClean="0"/>
              <a:t>?</a:t>
            </a:r>
            <a:endParaRPr lang="zh-CN" altLang="en-US"/>
          </a:p>
        </p:txBody>
      </p:sp>
      <p:cxnSp>
        <p:nvCxnSpPr>
          <p:cNvPr id="30" name="直接连接符 29"/>
          <p:cNvCxnSpPr>
            <a:stCxn id="15" idx="3"/>
            <a:endCxn id="28" idx="1"/>
          </p:cNvCxnSpPr>
          <p:nvPr/>
        </p:nvCxnSpPr>
        <p:spPr bwMode="auto">
          <a:xfrm flipV="1">
            <a:off x="5789612" y="4481900"/>
            <a:ext cx="395968" cy="28551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849129" y="5064707"/>
            <a:ext cx="762000" cy="3810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Busy</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95420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dirty="0" smtClean="0"/>
              <a:t>When non-AP MLE2 receives PPDU 1 on link 1 and identifies it as an intra-BSS PPDU, the non-AP MLE2 defers EDCA contention on link 2 after the TXOP set by PPDU 1;</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084790" y="4807995"/>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6477000" y="5292043"/>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486112" cy="276999"/>
          </a:xfrm>
          <a:prstGeom prst="rect">
            <a:avLst/>
          </a:prstGeom>
          <a:noFill/>
        </p:spPr>
        <p:txBody>
          <a:bodyPr wrap="none" rtlCol="0">
            <a:spAutoFit/>
          </a:bodyPr>
          <a:lstStyle/>
          <a:p>
            <a:r>
              <a:rPr lang="en-US" altLang="zh-CN" smtClean="0"/>
              <a:t>Non-AP ML Entity 1</a:t>
            </a:r>
            <a:endParaRPr lang="zh-CN" altLang="en-US"/>
          </a:p>
        </p:txBody>
      </p:sp>
      <p:sp>
        <p:nvSpPr>
          <p:cNvPr id="26" name="文本框 25"/>
          <p:cNvSpPr txBox="1"/>
          <p:nvPr/>
        </p:nvSpPr>
        <p:spPr>
          <a:xfrm>
            <a:off x="4202609" y="5958950"/>
            <a:ext cx="1486112" cy="276999"/>
          </a:xfrm>
          <a:prstGeom prst="rect">
            <a:avLst/>
          </a:prstGeom>
          <a:noFill/>
        </p:spPr>
        <p:txBody>
          <a:bodyPr wrap="none" rtlCol="0">
            <a:spAutoFit/>
          </a:bodyPr>
          <a:lstStyle/>
          <a:p>
            <a:r>
              <a:rPr lang="en-US" altLang="zh-CN" smtClean="0"/>
              <a:t>Non-AP ML Entity 2</a:t>
            </a:r>
            <a:endParaRPr lang="zh-CN" altLang="en-US"/>
          </a:p>
        </p:txBody>
      </p:sp>
      <p:sp>
        <p:nvSpPr>
          <p:cNvPr id="27" name="文本框 26"/>
          <p:cNvSpPr txBox="1"/>
          <p:nvPr/>
        </p:nvSpPr>
        <p:spPr>
          <a:xfrm>
            <a:off x="6755224" y="5977407"/>
            <a:ext cx="1093376" cy="276999"/>
          </a:xfrm>
          <a:prstGeom prst="rect">
            <a:avLst/>
          </a:prstGeom>
          <a:noFill/>
        </p:spPr>
        <p:txBody>
          <a:bodyPr wrap="none" rtlCol="0">
            <a:spAutoFit/>
          </a:bodyPr>
          <a:lstStyle/>
          <a:p>
            <a:r>
              <a:rPr lang="en-US" altLang="zh-CN" smtClean="0"/>
              <a:t>AP ML Entity</a:t>
            </a:r>
            <a:endParaRPr lang="zh-CN" altLang="en-US"/>
          </a:p>
        </p:txBody>
      </p:sp>
      <p:sp>
        <p:nvSpPr>
          <p:cNvPr id="3" name="矩形 2"/>
          <p:cNvSpPr/>
          <p:nvPr/>
        </p:nvSpPr>
        <p:spPr bwMode="auto">
          <a:xfrm>
            <a:off x="6386030"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6293560"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6208204"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6115734"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5741926"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5670586" y="527658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5727551" y="462458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flipV="1">
            <a:off x="3758244" y="4728097"/>
            <a:ext cx="1969307" cy="5751"/>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728214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154988" cy="2494073"/>
          </a:xfrm>
        </p:spPr>
        <p:txBody>
          <a:bodyPr/>
          <a:lstStyle/>
          <a:p>
            <a:r>
              <a:rPr lang="en-US" sz="2200" dirty="0" smtClean="0"/>
              <a:t>When non-AP MLE2 receives PPDU11 and identifies it as an intra-BSS PPDU, the non-AP MLE2 immediately start EDCA contention on link 2. When transmits PPDU21 on link2, its end time should be aligned with the end time of PPDU11;</a:t>
            </a:r>
          </a:p>
          <a:p>
            <a:r>
              <a:rPr lang="en-US" sz="2200" dirty="0" smtClean="0"/>
              <a:t>Non-AP MLE2 doesn’t know the end time of PPDU12, so it needs to first decode the preamble of PPDU12 to get the PPDU length, and then aligns the end times of PPDU22 and PPDU12.</a:t>
            </a:r>
            <a:endParaRPr lang="en-US" sz="22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1798095" y="4807995"/>
            <a:ext cx="1963095"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848630" y="5292043"/>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486112" cy="276999"/>
          </a:xfrm>
          <a:prstGeom prst="rect">
            <a:avLst/>
          </a:prstGeom>
          <a:noFill/>
        </p:spPr>
        <p:txBody>
          <a:bodyPr wrap="none" rtlCol="0">
            <a:spAutoFit/>
          </a:bodyPr>
          <a:lstStyle/>
          <a:p>
            <a:r>
              <a:rPr lang="en-US" altLang="zh-CN" smtClean="0"/>
              <a:t>Non-AP ML Entity 1</a:t>
            </a:r>
            <a:endParaRPr lang="zh-CN" altLang="en-US"/>
          </a:p>
        </p:txBody>
      </p:sp>
      <p:sp>
        <p:nvSpPr>
          <p:cNvPr id="26" name="文本框 25"/>
          <p:cNvSpPr txBox="1"/>
          <p:nvPr/>
        </p:nvSpPr>
        <p:spPr>
          <a:xfrm>
            <a:off x="4202609" y="5958950"/>
            <a:ext cx="1486112" cy="276999"/>
          </a:xfrm>
          <a:prstGeom prst="rect">
            <a:avLst/>
          </a:prstGeom>
          <a:noFill/>
        </p:spPr>
        <p:txBody>
          <a:bodyPr wrap="none" rtlCol="0">
            <a:spAutoFit/>
          </a:bodyPr>
          <a:lstStyle/>
          <a:p>
            <a:r>
              <a:rPr lang="en-US" altLang="zh-CN" smtClean="0"/>
              <a:t>Non-AP ML Entity 2</a:t>
            </a:r>
            <a:endParaRPr lang="zh-CN" altLang="en-US"/>
          </a:p>
        </p:txBody>
      </p:sp>
      <p:sp>
        <p:nvSpPr>
          <p:cNvPr id="27" name="文本框 26"/>
          <p:cNvSpPr txBox="1"/>
          <p:nvPr/>
        </p:nvSpPr>
        <p:spPr>
          <a:xfrm>
            <a:off x="6755224" y="5977407"/>
            <a:ext cx="1093376" cy="276999"/>
          </a:xfrm>
          <a:prstGeom prst="rect">
            <a:avLst/>
          </a:prstGeom>
          <a:noFill/>
        </p:spPr>
        <p:txBody>
          <a:bodyPr wrap="none" rtlCol="0">
            <a:spAutoFit/>
          </a:bodyPr>
          <a:lstStyle/>
          <a:p>
            <a:r>
              <a:rPr lang="en-US" altLang="zh-CN" smtClean="0"/>
              <a:t>AP ML Entity</a:t>
            </a:r>
            <a:endParaRPr lang="zh-CN" altLang="en-US"/>
          </a:p>
        </p:txBody>
      </p:sp>
      <p:sp>
        <p:nvSpPr>
          <p:cNvPr id="3" name="矩形 2"/>
          <p:cNvSpPr/>
          <p:nvPr/>
        </p:nvSpPr>
        <p:spPr bwMode="auto">
          <a:xfrm>
            <a:off x="2754308"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2661838"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2576482"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2484012"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110204"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046605" y="525780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8001006" y="464820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a:off x="3758244" y="4733849"/>
            <a:ext cx="4257137" cy="11539"/>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2" name="矩形 31"/>
          <p:cNvSpPr/>
          <p:nvPr/>
        </p:nvSpPr>
        <p:spPr bwMode="auto">
          <a:xfrm>
            <a:off x="4841105" y="4814316"/>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6812505" y="4800600"/>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9" name="矩形 38"/>
          <p:cNvSpPr/>
          <p:nvPr/>
        </p:nvSpPr>
        <p:spPr bwMode="auto">
          <a:xfrm>
            <a:off x="4038584" y="529051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矩形 39"/>
          <p:cNvSpPr/>
          <p:nvPr/>
        </p:nvSpPr>
        <p:spPr bwMode="auto">
          <a:xfrm>
            <a:off x="5615084" y="5283678"/>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矩形 41"/>
          <p:cNvSpPr/>
          <p:nvPr/>
        </p:nvSpPr>
        <p:spPr bwMode="auto">
          <a:xfrm>
            <a:off x="6809101" y="5297357"/>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09345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dirty="0" smtClean="0"/>
              <a:t>When non-AP MLE2 receives PPDU 1 and identifies it as an inter-BSS PPDU, the non-AP MLE2 starts EDCA contention immediately;</a:t>
            </a:r>
          </a:p>
          <a:p>
            <a:r>
              <a:rPr lang="en-US" dirty="0" smtClean="0"/>
              <a:t>The time that identifies PPDU1 as an inter-BSS PPDU could be</a:t>
            </a:r>
          </a:p>
          <a:p>
            <a:pPr lvl="1"/>
            <a:r>
              <a:rPr lang="en-US" dirty="0" smtClean="0"/>
              <a:t>The end time of PHY preamble of PPDU1, or</a:t>
            </a:r>
          </a:p>
          <a:p>
            <a:pPr lvl="1"/>
            <a:r>
              <a:rPr lang="en-US" dirty="0" smtClean="0"/>
              <a:t>The end time of first MPDU in PPDU1, or;</a:t>
            </a:r>
          </a:p>
          <a:p>
            <a:pPr lvl="1"/>
            <a:r>
              <a:rPr lang="en-US" dirty="0" smtClean="0"/>
              <a:t>others.</a:t>
            </a:r>
          </a:p>
          <a:p>
            <a:pPr lvl="1"/>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Inter BSS solution</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277298"/>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694390" y="4897251"/>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648200" y="4897561"/>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5049962"/>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762299"/>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429000" y="5381299"/>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534963"/>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6019800"/>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6001941"/>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6001941"/>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6043808"/>
            <a:ext cx="1486112" cy="276999"/>
          </a:xfrm>
          <a:prstGeom prst="rect">
            <a:avLst/>
          </a:prstGeom>
          <a:noFill/>
        </p:spPr>
        <p:txBody>
          <a:bodyPr wrap="none" rtlCol="0">
            <a:spAutoFit/>
          </a:bodyPr>
          <a:lstStyle/>
          <a:p>
            <a:r>
              <a:rPr lang="en-US" altLang="zh-CN" smtClean="0"/>
              <a:t>Non-AP ML Entity 1</a:t>
            </a:r>
            <a:endParaRPr lang="zh-CN" altLang="en-US"/>
          </a:p>
        </p:txBody>
      </p:sp>
      <p:sp>
        <p:nvSpPr>
          <p:cNvPr id="26" name="文本框 25"/>
          <p:cNvSpPr txBox="1"/>
          <p:nvPr/>
        </p:nvSpPr>
        <p:spPr>
          <a:xfrm>
            <a:off x="4202609" y="6048206"/>
            <a:ext cx="1486112" cy="276999"/>
          </a:xfrm>
          <a:prstGeom prst="rect">
            <a:avLst/>
          </a:prstGeom>
          <a:noFill/>
        </p:spPr>
        <p:txBody>
          <a:bodyPr wrap="none" rtlCol="0">
            <a:spAutoFit/>
          </a:bodyPr>
          <a:lstStyle/>
          <a:p>
            <a:r>
              <a:rPr lang="en-US" altLang="zh-CN" smtClean="0"/>
              <a:t>Non-AP ML Entity 2</a:t>
            </a:r>
            <a:endParaRPr lang="zh-CN" altLang="en-US"/>
          </a:p>
        </p:txBody>
      </p:sp>
      <p:sp>
        <p:nvSpPr>
          <p:cNvPr id="27" name="文本框 26"/>
          <p:cNvSpPr txBox="1"/>
          <p:nvPr/>
        </p:nvSpPr>
        <p:spPr>
          <a:xfrm>
            <a:off x="6755224" y="6066663"/>
            <a:ext cx="1093376" cy="276999"/>
          </a:xfrm>
          <a:prstGeom prst="rect">
            <a:avLst/>
          </a:prstGeom>
          <a:noFill/>
        </p:spPr>
        <p:txBody>
          <a:bodyPr wrap="none" rtlCol="0">
            <a:spAutoFit/>
          </a:bodyPr>
          <a:lstStyle/>
          <a:p>
            <a:r>
              <a:rPr lang="en-US" altLang="zh-CN" smtClean="0"/>
              <a:t>AP ML Entity</a:t>
            </a:r>
            <a:endParaRPr lang="zh-CN" altLang="en-US"/>
          </a:p>
        </p:txBody>
      </p:sp>
      <p:sp>
        <p:nvSpPr>
          <p:cNvPr id="3" name="矩形 2"/>
          <p:cNvSpPr/>
          <p:nvPr/>
        </p:nvSpPr>
        <p:spPr bwMode="auto">
          <a:xfrm>
            <a:off x="3338030" y="5380035"/>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3245560" y="5380035"/>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3160204" y="5380126"/>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3067734" y="5380126"/>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693926" y="5636038"/>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622586" y="5365836"/>
            <a:ext cx="516488" cy="276999"/>
          </a:xfrm>
          <a:prstGeom prst="rect">
            <a:avLst/>
          </a:prstGeom>
          <a:noFill/>
        </p:spPr>
        <p:txBody>
          <a:bodyPr wrap="none" rtlCol="0">
            <a:spAutoFit/>
          </a:bodyPr>
          <a:lstStyle/>
          <a:p>
            <a:r>
              <a:rPr lang="en-US" altLang="zh-CN"/>
              <a:t>AIFS</a:t>
            </a:r>
            <a:endParaRPr lang="zh-CN" altLang="en-US"/>
          </a:p>
        </p:txBody>
      </p:sp>
      <p:sp>
        <p:nvSpPr>
          <p:cNvPr id="32" name="矩形 31"/>
          <p:cNvSpPr/>
          <p:nvPr/>
        </p:nvSpPr>
        <p:spPr bwMode="auto">
          <a:xfrm>
            <a:off x="2098577" y="4894141"/>
            <a:ext cx="590682"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Pre-amble</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311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89971</TotalTime>
  <Words>858</Words>
  <Application>Microsoft Office PowerPoint</Application>
  <PresentationFormat>全屏显示(4:3)</PresentationFormat>
  <Paragraphs>219</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Qualcomm Office Regular</vt:lpstr>
      <vt:lpstr>Qualcomm Regular</vt:lpstr>
      <vt:lpstr>Arial</vt:lpstr>
      <vt:lpstr>Times New Roman</vt:lpstr>
      <vt:lpstr>802-11-Submission</vt:lpstr>
      <vt:lpstr>Channel Access Design for Synchronized Multi-Links</vt:lpstr>
      <vt:lpstr>Introduction</vt:lpstr>
      <vt:lpstr>TXOP setup</vt:lpstr>
      <vt:lpstr>TXOP setup</vt:lpstr>
      <vt:lpstr>Primary 20MHz and BW on each link</vt:lpstr>
      <vt:lpstr>Problem Statement</vt:lpstr>
      <vt:lpstr>Intra BSS solution 1</vt:lpstr>
      <vt:lpstr>Intra BSS solution 2</vt:lpstr>
      <vt:lpstr>Inter BSS solution</vt:lpstr>
      <vt:lpstr>Summary</vt:lpstr>
      <vt:lpstr>Straw Poll 1</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1885</cp:revision>
  <cp:lastPrinted>1998-02-10T13:28:06Z</cp:lastPrinted>
  <dcterms:created xsi:type="dcterms:W3CDTF">2004-12-02T14:01:45Z</dcterms:created>
  <dcterms:modified xsi:type="dcterms:W3CDTF">2019-09-15T14:07:41Z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(3)SFpiNSrZ1giy9rrxdkGvD5CeX4KZjL9WGucaqTmaYWQeViDyr5NxPiT2VNyXslArNg7MKe8F
kWGnxgDJ4o4DqjX/LF5xbmtcP+kCrGi5X4fceDxXuksDZVHIT9w66UUiS5DVdPUWVzPjYoYw
HxMRg+QBgM6lQU5rGuiFvqIPZhGsszXO4wDtVeNagnl4Gr9ho+sbnBd84Y6es0Crt6z6JTQT
7WDcyroLP5mQTlKyZP</vt:lpwstr>
  </property>
  <property fmtid="{D5CDD505-2E9C-101B-9397-08002B2CF9AE}" pid="4" name="_2015_ms_pID_7253431">
    <vt:lpwstr>1JtyvukQH5lkeb58XxBMtJQkOea9NZe2MtiWtLbo9jrjdMIPOMg6EA
njtF2u9ITFpYfRhHLIrhsaXeq4PXrRzeoBE2gCsJTJYsnQU4FRI+hbigVr/TQVOqkPGopCBy
nQB40i8TKVS3XdqXxzYH2n5nSd9cglM9hBINIRd04biZHHzmAEz05akOjAR5YtmoC+DE4mH+
HsMbaa9Ou7Y2r9FaCMS0GGwaLcCUUPZ1SeD3</vt:lpwstr>
  </property>
  <property fmtid="{D5CDD505-2E9C-101B-9397-08002B2CF9AE}" pid="5" name="_2015_ms_pID_7253432">
    <vt:lpwstr>DGSNi9AJOMgpIH4dPCJOgzE=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1566779265</vt:lpwstr>
  </property>
</Properties>
</file>