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91" r:id="rId6"/>
    <p:sldId id="494" r:id="rId7"/>
    <p:sldId id="493" r:id="rId8"/>
    <p:sldId id="495" r:id="rId9"/>
    <p:sldId id="496" r:id="rId10"/>
    <p:sldId id="497" r:id="rId11"/>
    <p:sldId id="498" r:id="rId12"/>
    <p:sldId id="499" r:id="rId13"/>
    <p:sldId id="500" r:id="rId14"/>
    <p:sldId id="505" r:id="rId15"/>
    <p:sldId id="50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0" autoAdjust="0"/>
    <p:restoredTop sz="99548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2601"/>
            <a:ext cx="914400" cy="9151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7086600" y="6415085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802.11-19/1547r5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74-01-00be-multi-link-auxiliary-linkpptx" TargetMode="External"/><Relationship Id="rId2" Type="http://schemas.openxmlformats.org/officeDocument/2006/relationships/hyperlink" Target="https://mentor.ieee.org/802.11/dcn/19/11-19-1574-01-00be-multi-link-auxiliary-link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Operation and Channel Access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198606"/>
              </p:ext>
            </p:extLst>
          </p:nvPr>
        </p:nvGraphicFramePr>
        <p:xfrm>
          <a:off x="536575" y="32607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" name="Document" r:id="rId4" imgW="8337738" imgH="3283832" progId="Word.Document.8">
                  <p:embed/>
                </p:oleObj>
              </mc:Choice>
              <mc:Fallback>
                <p:oleObj name="Document" r:id="rId4" imgW="8337738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2607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that an AP MLD </a:t>
            </a:r>
            <a:r>
              <a:rPr lang="en-US" dirty="0" smtClean="0"/>
              <a:t>may </a:t>
            </a:r>
            <a:r>
              <a:rPr lang="en-US" dirty="0"/>
              <a:t>transmit Beacon only on a subset of multiple links?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Transmit Beacon on one link of a pair of links</a:t>
            </a:r>
          </a:p>
          <a:p>
            <a:pPr lvl="1"/>
            <a:r>
              <a:rPr lang="en-US" dirty="0"/>
              <a:t>How to choose the link to transmit Beacon is </a:t>
            </a:r>
            <a:r>
              <a:rPr lang="en-US" dirty="0" smtClean="0"/>
              <a:t>TBD.</a:t>
            </a:r>
          </a:p>
          <a:p>
            <a:pPr marL="457200" lvl="1" indent="0">
              <a:buNone/>
            </a:pPr>
            <a:r>
              <a:rPr lang="en-US" dirty="0" smtClean="0"/>
              <a:t>Note: when the AP MLD </a:t>
            </a:r>
            <a:r>
              <a:rPr lang="en-US" dirty="0" smtClean="0"/>
              <a:t>has TX/RX constraints.</a:t>
            </a:r>
            <a:endParaRPr lang="en-US" dirty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1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that an AP MLD is capable to enable or disable a contention based channel access for each STA within a non-AP MLD?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1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 smtClean="0"/>
              <a:t>Note: When the AP MLD has TX/RX constraints.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2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sz="1800" dirty="0"/>
              <a:t>[1] </a:t>
            </a: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mentor.ieee.org/802.11/dcn/19/11-19-1574-01-00be-multi-link-auxiliary-link.pptx</a:t>
            </a:r>
            <a:endParaRPr lang="en-US" sz="1800" dirty="0" smtClean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</a:t>
            </a:r>
            <a:r>
              <a:rPr lang="en-US" dirty="0">
                <a:hlinkClick r:id="rId3"/>
              </a:rPr>
              <a:t>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mentor.ieee.org/802.11/dcn/19/11-19-1116-04-00be-channel-access-in-multiband-operation.pptx</a:t>
            </a:r>
            <a:endParaRPr lang="en-US" sz="1800" dirty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0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524000"/>
            <a:ext cx="8153399" cy="4572000"/>
          </a:xfrm>
        </p:spPr>
        <p:txBody>
          <a:bodyPr/>
          <a:lstStyle/>
          <a:p>
            <a:r>
              <a:rPr lang="en-US" sz="2000" dirty="0"/>
              <a:t>A constrained AP MLD supports the multi-link operation but has an in-device coexistence interference when the two links are close to each other</a:t>
            </a:r>
          </a:p>
          <a:p>
            <a:pPr lvl="1"/>
            <a:r>
              <a:rPr lang="en-US" sz="1800" dirty="0"/>
              <a:t>The transmit power leakage from one link will severely interfere the reception of frames on the other link. </a:t>
            </a:r>
            <a:r>
              <a:rPr lang="en-US" sz="1800" dirty="0" err="1"/>
              <a:t>Eg</a:t>
            </a:r>
            <a:r>
              <a:rPr lang="en-US" sz="1800" dirty="0"/>
              <a:t>. DL + UL on two links.</a:t>
            </a:r>
          </a:p>
          <a:p>
            <a:pPr lvl="1"/>
            <a:r>
              <a:rPr lang="en-US" sz="1800" dirty="0"/>
              <a:t>When there are legacy STAs or single link EHT STAs, different STAs contend the channels on different links </a:t>
            </a:r>
            <a:r>
              <a:rPr lang="en-US" sz="1800" dirty="0" smtClean="0"/>
              <a:t>without </a:t>
            </a:r>
            <a:r>
              <a:rPr lang="en-US" sz="1800" dirty="0"/>
              <a:t>knowing the channel status of the other link</a:t>
            </a:r>
          </a:p>
          <a:p>
            <a:pPr marL="342900" lvl="1" indent="-342900">
              <a:buChar char="•"/>
            </a:pPr>
            <a:r>
              <a:rPr lang="en-US" b="1" dirty="0"/>
              <a:t>A simple rule should be considered as the baseline operation for multi-link AP and non-AP devices with IDC </a:t>
            </a:r>
            <a:r>
              <a:rPr lang="en-US" b="1" dirty="0" smtClean="0"/>
              <a:t>constraints to improve the spectrum efficiency</a:t>
            </a:r>
            <a:r>
              <a:rPr lang="en-US" sz="1800" b="1" dirty="0"/>
              <a:t> for multiple links with IDC constraints </a:t>
            </a:r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b="1" dirty="0"/>
              <a:t>Some contributions has discussed the issues [1] [2</a:t>
            </a:r>
            <a:r>
              <a:rPr lang="en-US" b="1" dirty="0" smtClean="0"/>
              <a:t>]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proposal, we discuss the multi-link operation of the AP having an in-device coexistence (IDC) interference between multiple </a:t>
            </a:r>
            <a:r>
              <a:rPr lang="en-US" b="1" dirty="0" smtClean="0"/>
              <a:t>links. 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7" y="443299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762000" y="320287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524000"/>
            <a:ext cx="8153399" cy="4572000"/>
          </a:xfrm>
        </p:spPr>
        <p:txBody>
          <a:bodyPr/>
          <a:lstStyle/>
          <a:p>
            <a:r>
              <a:rPr lang="en-US" dirty="0"/>
              <a:t>A constrained AP MLD which supports the multi-link operation but has an in-device coexistence interference operates as the following: </a:t>
            </a:r>
          </a:p>
          <a:p>
            <a:pPr lvl="1"/>
            <a:r>
              <a:rPr lang="en-US" sz="1800" dirty="0"/>
              <a:t>A STA of the constrained AP MLD performs a contention on the primary channel of link 1 (Single Primary Channel mode).</a:t>
            </a:r>
          </a:p>
          <a:p>
            <a:pPr lvl="2"/>
            <a:r>
              <a:rPr lang="en-US" sz="1600" dirty="0"/>
              <a:t>After obtaining a TXOP on link1 (</a:t>
            </a:r>
            <a:r>
              <a:rPr lang="en-US" sz="1600" dirty="0" err="1"/>
              <a:t>backoff</a:t>
            </a:r>
            <a:r>
              <a:rPr lang="en-US" sz="1600" dirty="0"/>
              <a:t> to 0), the AP MLD checks the channel status of link 2. </a:t>
            </a:r>
          </a:p>
          <a:p>
            <a:pPr lvl="3"/>
            <a:r>
              <a:rPr lang="en-US" dirty="0"/>
              <a:t>If the STA of the AP MLD is not a TXOP responder on link2, the STA of the MLD can transmit frames over link1. </a:t>
            </a:r>
          </a:p>
          <a:p>
            <a:pPr lvl="4"/>
            <a:r>
              <a:rPr lang="en-US" dirty="0"/>
              <a:t>If the channel status of Link 2 is IDLE, </a:t>
            </a:r>
            <a:r>
              <a:rPr lang="en-US" dirty="0" err="1"/>
              <a:t>ie</a:t>
            </a:r>
            <a:r>
              <a:rPr lang="en-US" dirty="0"/>
              <a:t>. Virtual CS idle and/or PIFS CS idle,  the STAs of the MLD can transmit frames over both link 1 and link 2 simultaneously. (Fig.1 case 1)</a:t>
            </a:r>
          </a:p>
          <a:p>
            <a:pPr lvl="4"/>
            <a:r>
              <a:rPr lang="en-US" dirty="0"/>
              <a:t>If the channel status of link 2 is not IDLE,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 the STA of the MLD can transmit frames on link 1 only. (Fig.1 case1 )</a:t>
            </a:r>
          </a:p>
          <a:p>
            <a:pPr lvl="3"/>
            <a:r>
              <a:rPr lang="en-US" dirty="0"/>
              <a:t>Otherwise, the STA of the MLD shall not transmit frames on link 1. (Fig.2 case 2)</a:t>
            </a:r>
          </a:p>
          <a:p>
            <a:pPr marL="342900" lvl="1" indent="-342900">
              <a:buChar char="•"/>
            </a:pPr>
            <a:r>
              <a:rPr lang="en-US" b="1" dirty="0" smtClean="0"/>
              <a:t> 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7" y="443299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Constrained AP MLD operation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762000" y="320287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80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6692" y="975467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Constrained AP MLD operation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Single primary channel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50452" y="3693312"/>
            <a:ext cx="959948" cy="12690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05318" y="4467923"/>
            <a:ext cx="428909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39287" y="4463205"/>
            <a:ext cx="430625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5000" y="3759939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14550" y="4050007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114550" y="4659607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4317229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MLD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838450" y="4227655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76550" y="4838423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81350" y="4049336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3190875" y="4653014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20" name="Rectangle 19"/>
          <p:cNvSpPr/>
          <p:nvPr/>
        </p:nvSpPr>
        <p:spPr>
          <a:xfrm>
            <a:off x="5396375" y="4038240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5574202" y="4038240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5735278" y="4038443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23" name="Rectangle 22"/>
          <p:cNvSpPr/>
          <p:nvPr/>
        </p:nvSpPr>
        <p:spPr>
          <a:xfrm>
            <a:off x="5919428" y="4038443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6113210" y="3867697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39287" y="3864222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40633" y="4490752"/>
            <a:ext cx="1120819" cy="366268"/>
          </a:xfrm>
          <a:prstGeom prst="rect">
            <a:avLst/>
          </a:prstGeom>
          <a:solidFill>
            <a:srgbClr val="FFC00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OBSS </a:t>
            </a:r>
            <a:r>
              <a:rPr lang="en-US" sz="1200" dirty="0" smtClean="0">
                <a:solidFill>
                  <a:schemeClr val="tx1"/>
                </a:solidFill>
              </a:rPr>
              <a:t>busy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31992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4216142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29" name="Rectangle 28"/>
          <p:cNvSpPr/>
          <p:nvPr/>
        </p:nvSpPr>
        <p:spPr>
          <a:xfrm>
            <a:off x="4409924" y="3869620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36001" y="3866145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91356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32" name="Rectangle 31"/>
          <p:cNvSpPr/>
          <p:nvPr/>
        </p:nvSpPr>
        <p:spPr>
          <a:xfrm>
            <a:off x="3869183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4447636" y="3623342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6138197" y="3397415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62" name="Rectangle 61"/>
          <p:cNvSpPr/>
          <p:nvPr/>
        </p:nvSpPr>
        <p:spPr>
          <a:xfrm>
            <a:off x="5771079" y="4510841"/>
            <a:ext cx="292603" cy="366268"/>
          </a:xfrm>
          <a:prstGeom prst="rect">
            <a:avLst/>
          </a:prstGeom>
          <a:solidFill>
            <a:srgbClr val="92D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3384" y="4587727"/>
            <a:ext cx="477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IDLE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4330352" y="569589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Fig.1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29153" y="2303991"/>
            <a:ext cx="7451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1: link 2 is OBSS busy</a:t>
            </a:r>
            <a:endParaRPr lang="en-US" sz="2400" dirty="0"/>
          </a:p>
        </p:txBody>
      </p:sp>
      <p:sp>
        <p:nvSpPr>
          <p:cNvPr id="6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9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24462" y="974929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Constrained AP MLD operation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Single primary channel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24798" y="577209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Fig.2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1314450" y="3849164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24000" y="4139232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1524000" y="4748832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440645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MLD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247900" y="4329732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86000" y="4927648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90800" y="41385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2600325" y="474223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45" name="Rectangle 44"/>
          <p:cNvSpPr/>
          <p:nvPr/>
        </p:nvSpPr>
        <p:spPr>
          <a:xfrm>
            <a:off x="6957999" y="4569173"/>
            <a:ext cx="400050" cy="366268"/>
          </a:xfrm>
          <a:prstGeom prst="rect">
            <a:avLst/>
          </a:prstGeom>
          <a:solidFill>
            <a:srgbClr val="00B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70749" y="4565698"/>
            <a:ext cx="401651" cy="366268"/>
          </a:xfrm>
          <a:prstGeom prst="rect">
            <a:avLst/>
          </a:prstGeom>
          <a:solidFill>
            <a:srgbClr val="00B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75477" y="4956434"/>
            <a:ext cx="122552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UL TXOP</a:t>
            </a:r>
          </a:p>
          <a:p>
            <a:pPr algn="ctr"/>
            <a:r>
              <a:rPr lang="en-US" sz="1050" dirty="0" smtClean="0"/>
              <a:t>of intra BSS</a:t>
            </a:r>
            <a:endParaRPr lang="en-US" sz="1050" dirty="0"/>
          </a:p>
        </p:txBody>
      </p:sp>
      <p:sp>
        <p:nvSpPr>
          <p:cNvPr id="48" name="Rectangle 47"/>
          <p:cNvSpPr/>
          <p:nvPr/>
        </p:nvSpPr>
        <p:spPr>
          <a:xfrm>
            <a:off x="7272516" y="3983508"/>
            <a:ext cx="400050" cy="346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272516" y="3990307"/>
            <a:ext cx="400050" cy="327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272516" y="3990307"/>
            <a:ext cx="377743" cy="3448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542071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52" name="Rectangle 51"/>
          <p:cNvSpPr/>
          <p:nvPr/>
        </p:nvSpPr>
        <p:spPr>
          <a:xfrm>
            <a:off x="671989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53" name="Rectangle 52"/>
          <p:cNvSpPr/>
          <p:nvPr/>
        </p:nvSpPr>
        <p:spPr>
          <a:xfrm>
            <a:off x="690404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54" name="Rectangle 53"/>
          <p:cNvSpPr/>
          <p:nvPr/>
        </p:nvSpPr>
        <p:spPr>
          <a:xfrm>
            <a:off x="708819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6357921" y="4113074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>
          <a:xfrm>
            <a:off x="5364652" y="3766734"/>
            <a:ext cx="959948" cy="12690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419518" y="4541345"/>
            <a:ext cx="428909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853487" y="4536627"/>
            <a:ext cx="430625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710575" y="411166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60" name="Rectangle 59"/>
          <p:cNvSpPr/>
          <p:nvPr/>
        </p:nvSpPr>
        <p:spPr>
          <a:xfrm>
            <a:off x="4888402" y="411166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>
          <a:xfrm>
            <a:off x="5049478" y="4111865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4" name="Rectangle 63"/>
          <p:cNvSpPr/>
          <p:nvPr/>
        </p:nvSpPr>
        <p:spPr>
          <a:xfrm>
            <a:off x="5233628" y="4111865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65" name="Rectangle 64"/>
          <p:cNvSpPr/>
          <p:nvPr/>
        </p:nvSpPr>
        <p:spPr>
          <a:xfrm>
            <a:off x="5427410" y="3941119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53487" y="3937644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81833" y="4564174"/>
            <a:ext cx="1120819" cy="366268"/>
          </a:xfrm>
          <a:prstGeom prst="rect">
            <a:avLst/>
          </a:prstGeom>
          <a:solidFill>
            <a:srgbClr val="FFC00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OBSS busy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473192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9" name="Rectangle 68"/>
          <p:cNvSpPr/>
          <p:nvPr/>
        </p:nvSpPr>
        <p:spPr>
          <a:xfrm>
            <a:off x="3657342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70" name="Rectangle 69"/>
          <p:cNvSpPr/>
          <p:nvPr/>
        </p:nvSpPr>
        <p:spPr>
          <a:xfrm>
            <a:off x="3851124" y="3943042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277201" y="3939567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32556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73" name="Rectangle 72"/>
          <p:cNvSpPr/>
          <p:nvPr/>
        </p:nvSpPr>
        <p:spPr>
          <a:xfrm>
            <a:off x="3310383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5482160" y="3506920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3872849" y="3689126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7018071" y="3522800"/>
            <a:ext cx="136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 </a:t>
            </a:r>
            <a:r>
              <a:rPr lang="en-US" sz="1200" dirty="0" err="1" smtClean="0"/>
              <a:t>Tx</a:t>
            </a:r>
            <a:r>
              <a:rPr lang="en-US" sz="1200" dirty="0" smtClean="0"/>
              <a:t> due to </a:t>
            </a:r>
          </a:p>
          <a:p>
            <a:r>
              <a:rPr lang="en-US" sz="1200" dirty="0" smtClean="0"/>
              <a:t>receiving on link2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1066800" y="2327797"/>
            <a:ext cx="3435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Case </a:t>
            </a:r>
            <a:r>
              <a:rPr lang="en-US" sz="2000" dirty="0" smtClean="0"/>
              <a:t>2: </a:t>
            </a:r>
            <a:r>
              <a:rPr lang="en-US" sz="2000" dirty="0"/>
              <a:t>link 2 is </a:t>
            </a:r>
            <a:r>
              <a:rPr lang="en-US" sz="2000" dirty="0" smtClean="0"/>
              <a:t>intra BSS </a:t>
            </a:r>
            <a:r>
              <a:rPr lang="en-US" sz="2000" dirty="0"/>
              <a:t>busy</a:t>
            </a:r>
          </a:p>
        </p:txBody>
      </p:sp>
      <p:sp>
        <p:nvSpPr>
          <p:cNvPr id="7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0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002" y="589860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 operation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associated with a constrained AP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4113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non-AP STA associated with the constrained AP MLD operates as the following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The AP MLD signaled the primary channel of link 1 to allow contention based channel access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Legacy STAs and </a:t>
            </a:r>
            <a:r>
              <a:rPr lang="en-US" sz="1800" dirty="0"/>
              <a:t>single-link </a:t>
            </a:r>
            <a:r>
              <a:rPr lang="en-US" sz="1800" dirty="0" smtClean="0"/>
              <a:t>non-AP STAs can only operate on link1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A </a:t>
            </a:r>
            <a:r>
              <a:rPr lang="en-US" sz="1800" dirty="0"/>
              <a:t>multi-link </a:t>
            </a:r>
            <a:r>
              <a:rPr lang="en-US" sz="1800" dirty="0" smtClean="0"/>
              <a:t>non-AP MLD STAs </a:t>
            </a:r>
            <a:r>
              <a:rPr lang="en-US" sz="1800" dirty="0"/>
              <a:t>can </a:t>
            </a:r>
            <a:r>
              <a:rPr lang="en-US" sz="1800" dirty="0" smtClean="0"/>
              <a:t>operate on both link 1 and link 2 if the </a:t>
            </a:r>
            <a:r>
              <a:rPr lang="en-US" sz="1800" dirty="0"/>
              <a:t>AP </a:t>
            </a:r>
            <a:r>
              <a:rPr lang="en-US" sz="1800" dirty="0" smtClean="0"/>
              <a:t>MLD allows the operation on the link 2. (see next slides). Otherwise, </a:t>
            </a:r>
            <a:r>
              <a:rPr lang="en-US" sz="1800" dirty="0"/>
              <a:t>it only </a:t>
            </a:r>
            <a:r>
              <a:rPr lang="en-US" sz="1800" dirty="0" smtClean="0"/>
              <a:t>operates </a:t>
            </a:r>
            <a:r>
              <a:rPr lang="en-US" sz="1800" dirty="0"/>
              <a:t>on </a:t>
            </a:r>
            <a:r>
              <a:rPr lang="en-US" sz="1800" dirty="0" smtClean="0"/>
              <a:t>link1.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2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82488" y="329426"/>
            <a:ext cx="1889248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0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002" y="1048628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Non-AP MLD STA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associated with a constrained AP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ctnd</a:t>
            </a:r>
            <a:r>
              <a:rPr lang="en-US" dirty="0">
                <a:solidFill>
                  <a:schemeClr val="tx1"/>
                </a:solidFill>
              </a:rPr>
              <a:t>.)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906726"/>
            <a:ext cx="79248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multi-link channel access for non-AP MLD STAs can be controlled by the AP </a:t>
            </a:r>
            <a:r>
              <a:rPr lang="en-US" sz="2000" dirty="0"/>
              <a:t>(</a:t>
            </a:r>
            <a:r>
              <a:rPr lang="en-US" sz="2000" dirty="0" smtClean="0"/>
              <a:t>Fig.3)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900" dirty="0" smtClean="0"/>
              <a:t>If the AP MLD signaled the primary channel of link 2 to </a:t>
            </a:r>
            <a:r>
              <a:rPr lang="en-US" sz="1900" dirty="0"/>
              <a:t>allow contention based channel </a:t>
            </a:r>
            <a:r>
              <a:rPr lang="en-US" sz="1900" dirty="0" smtClean="0"/>
              <a:t>access on link 2, the STA of the non-AP MLD performs channel contention independently on each primary channel of link 1 and link 2.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Transmits over both link 1 and link 2 simultaneously if </a:t>
            </a:r>
            <a:r>
              <a:rPr lang="en-US" dirty="0" err="1"/>
              <a:t>backoff</a:t>
            </a:r>
            <a:r>
              <a:rPr lang="en-US" dirty="0"/>
              <a:t> to zero on one link with IDLE status on the other link.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Transmit on link 1 only if </a:t>
            </a:r>
            <a:r>
              <a:rPr lang="en-US" dirty="0" err="1"/>
              <a:t>backoff</a:t>
            </a:r>
            <a:r>
              <a:rPr lang="en-US" dirty="0"/>
              <a:t> to zero on link 1 with non IDLE status on link 2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Whether allow transmission on link 2 only is TBD. More restrictions may need to be considered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900" dirty="0"/>
              <a:t>Otherwise, the AP MLD disallows channel contention on </a:t>
            </a:r>
            <a:r>
              <a:rPr lang="en-US" sz="1900" dirty="0" smtClean="0"/>
              <a:t>link 2</a:t>
            </a:r>
            <a:endParaRPr lang="en-US" sz="19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The non-AP </a:t>
            </a:r>
            <a:r>
              <a:rPr lang="en-US" dirty="0" smtClean="0"/>
              <a:t>MLD STA </a:t>
            </a:r>
            <a:r>
              <a:rPr lang="en-US" dirty="0"/>
              <a:t>performs a contention only on the primary channel of link 1 as Single Primary Channel mode</a:t>
            </a:r>
            <a:r>
              <a:rPr lang="en-US" dirty="0" smtClean="0"/>
              <a:t>.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sz="220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52400" y="1180973"/>
            <a:ext cx="9172133" cy="48064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Non-AP </a:t>
            </a:r>
            <a:r>
              <a:rPr lang="en-US" sz="2800" dirty="0" smtClean="0">
                <a:solidFill>
                  <a:schemeClr val="tx1"/>
                </a:solidFill>
              </a:rPr>
              <a:t>MLD STA </a:t>
            </a:r>
            <a:r>
              <a:rPr lang="en-US" sz="2800" dirty="0">
                <a:solidFill>
                  <a:schemeClr val="tx1"/>
                </a:solidFill>
              </a:rPr>
              <a:t>operation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associated with </a:t>
            </a:r>
            <a:r>
              <a:rPr lang="en-US" sz="2800" dirty="0" smtClean="0">
                <a:solidFill>
                  <a:schemeClr val="tx1"/>
                </a:solidFill>
              </a:rPr>
              <a:t>a constrained AP MLD (Example)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611249" y="529745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Fig.3</a:t>
            </a:r>
            <a:endParaRPr lang="en-US" sz="2000" dirty="0"/>
          </a:p>
        </p:txBody>
      </p:sp>
      <p:sp>
        <p:nvSpPr>
          <p:cNvPr id="53" name="Rectangle 52"/>
          <p:cNvSpPr/>
          <p:nvPr/>
        </p:nvSpPr>
        <p:spPr>
          <a:xfrm>
            <a:off x="5605943" y="3116534"/>
            <a:ext cx="914400" cy="1260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187263" y="3096766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396813" y="3386834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1396813" y="3996434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74463" y="3654056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Non-AP MLD</a:t>
            </a:r>
            <a:endParaRPr lang="en-US" sz="1600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120713" y="3577334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158813" y="4175250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92081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64" name="Rectangle 63"/>
          <p:cNvSpPr/>
          <p:nvPr/>
        </p:nvSpPr>
        <p:spPr>
          <a:xfrm>
            <a:off x="310496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65" name="Rectangle 64"/>
          <p:cNvSpPr/>
          <p:nvPr/>
        </p:nvSpPr>
        <p:spPr>
          <a:xfrm>
            <a:off x="328911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6" name="Rectangle 65"/>
          <p:cNvSpPr/>
          <p:nvPr/>
        </p:nvSpPr>
        <p:spPr>
          <a:xfrm>
            <a:off x="347326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2463613" y="3386163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2473138" y="398984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>
          <a:xfrm>
            <a:off x="3630412" y="323443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43162" y="323095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644728" y="3233926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057478" y="3230451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644713" y="2948836"/>
            <a:ext cx="8144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17" name="TextBox 116"/>
          <p:cNvSpPr txBox="1"/>
          <p:nvPr/>
        </p:nvSpPr>
        <p:spPr>
          <a:xfrm>
            <a:off x="5672223" y="2895600"/>
            <a:ext cx="8914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18" name="Rectangle 117"/>
          <p:cNvSpPr/>
          <p:nvPr/>
        </p:nvSpPr>
        <p:spPr>
          <a:xfrm>
            <a:off x="3190688" y="3896866"/>
            <a:ext cx="949325" cy="278384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OBSS busy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289128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21" name="Rectangle 120"/>
          <p:cNvSpPr/>
          <p:nvPr/>
        </p:nvSpPr>
        <p:spPr>
          <a:xfrm>
            <a:off x="5473278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5643127" y="3858766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055877" y="3855291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457782" y="4186934"/>
            <a:ext cx="8144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38" name="Rectangle 137"/>
          <p:cNvSpPr/>
          <p:nvPr/>
        </p:nvSpPr>
        <p:spPr>
          <a:xfrm>
            <a:off x="455540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473955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92370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510785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6629400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6813550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407351" y="3884942"/>
            <a:ext cx="212811" cy="278384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5428" y="3107912"/>
            <a:ext cx="418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IDLE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6990453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50" name="Rectangle 149"/>
          <p:cNvSpPr/>
          <p:nvPr/>
        </p:nvSpPr>
        <p:spPr>
          <a:xfrm>
            <a:off x="7174603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51" name="Rectangle 150"/>
          <p:cNvSpPr/>
          <p:nvPr/>
        </p:nvSpPr>
        <p:spPr>
          <a:xfrm>
            <a:off x="7356661" y="2914532"/>
            <a:ext cx="914400" cy="1260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7395446" y="303192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808196" y="302844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7393845" y="365676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806595" y="365328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7143850" y="3286123"/>
            <a:ext cx="212811" cy="278384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Constrained AP MLD operation and non-AP MLD STAs operation associated with the constrained AP MLD are discussed.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Some restrictions on multi-link channel access may need further considerations.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single primary channel mode for constrained AP MLD operation.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multiple primary channel mode for non-AP MLD STA controlled by AP MLD. </a:t>
            </a:r>
            <a:endParaRPr lang="en-US" dirty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5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136082</TotalTime>
  <Words>999</Words>
  <Application>Microsoft Office PowerPoint</Application>
  <PresentationFormat>On-screen Show (4:3)</PresentationFormat>
  <Paragraphs>188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Courier New</vt:lpstr>
      <vt:lpstr>Times New Roman</vt:lpstr>
      <vt:lpstr>Wingdings</vt:lpstr>
      <vt:lpstr>802-11-Submission</vt:lpstr>
      <vt:lpstr>Document</vt:lpstr>
      <vt:lpstr>Multi-Link Operation and Channel Access Discussion</vt:lpstr>
      <vt:lpstr>Motivation</vt:lpstr>
      <vt:lpstr>Constrained AP MLD operation</vt:lpstr>
      <vt:lpstr>Constrained AP MLD operation - Single primary channel</vt:lpstr>
      <vt:lpstr>Constrained AP MLD operation - Single primary channel</vt:lpstr>
      <vt:lpstr> Non-AP STA operation associated with a constrained AP MLD</vt:lpstr>
      <vt:lpstr> Non-AP MLD STA operation associated with a constrained AP MLD(ctnd.)  </vt:lpstr>
      <vt:lpstr>Non-AP MLD STA operation associated with a constrained AP MLD (Example) </vt:lpstr>
      <vt:lpstr>Conclusion</vt:lpstr>
      <vt:lpstr>Straw Poll 1</vt:lpstr>
      <vt:lpstr>Straw Poll 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1579</cp:revision>
  <cp:lastPrinted>1998-02-10T13:28:06Z</cp:lastPrinted>
  <dcterms:created xsi:type="dcterms:W3CDTF">2007-05-21T21:00:37Z</dcterms:created>
  <dcterms:modified xsi:type="dcterms:W3CDTF">2020-04-20T15:05:36Z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