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338" r:id="rId5"/>
    <p:sldId id="491" r:id="rId6"/>
    <p:sldId id="494" r:id="rId7"/>
    <p:sldId id="493" r:id="rId8"/>
    <p:sldId id="495" r:id="rId9"/>
    <p:sldId id="496" r:id="rId10"/>
    <p:sldId id="497" r:id="rId11"/>
    <p:sldId id="498" r:id="rId12"/>
    <p:sldId id="499" r:id="rId13"/>
    <p:sldId id="500" r:id="rId14"/>
    <p:sldId id="505" r:id="rId15"/>
    <p:sldId id="504" r:id="rId16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ongho Seok" initials="YS" lastIdx="1" clrIdx="0">
    <p:extLst>
      <p:ext uri="{19B8F6BF-5375-455C-9EA6-DF929625EA0E}">
        <p15:presenceInfo xmlns:p15="http://schemas.microsoft.com/office/powerpoint/2012/main" userId="S-1-5-21-3285339950-981350797-2163593329-2877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70" autoAdjust="0"/>
    <p:restoredTop sz="99548" autoAdjust="0"/>
  </p:normalViewPr>
  <p:slideViewPr>
    <p:cSldViewPr>
      <p:cViewPr varScale="1">
        <p:scale>
          <a:sx n="70" d="100"/>
          <a:sy n="70" d="100"/>
        </p:scale>
        <p:origin x="48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916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7907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97567" y="6475413"/>
            <a:ext cx="144635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Kaiying Lu,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97567" y="6475413"/>
            <a:ext cx="14463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Kaiying Lu, </a:t>
            </a:r>
            <a:r>
              <a:rPr lang="en-GB" dirty="0" err="1" smtClean="0"/>
              <a:t>MediaTek</a:t>
            </a:r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97567" y="6475413"/>
            <a:ext cx="14463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Kaiying Lu, </a:t>
            </a:r>
            <a:r>
              <a:rPr lang="en-GB" dirty="0" err="1" smtClean="0"/>
              <a:t>MediaTek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36154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Jan. 2020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136039" y="6475413"/>
            <a:ext cx="1407886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Kaiying Lu,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7848600" y="332601"/>
            <a:ext cx="914400" cy="915174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36154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Jan. 2020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136039" y="6475413"/>
            <a:ext cx="1407886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Kaiying Lu,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 txBox="1">
            <a:spLocks noChangeArrowheads="1"/>
          </p:cNvSpPr>
          <p:nvPr userDrawn="1"/>
        </p:nvSpPr>
        <p:spPr bwMode="auto">
          <a:xfrm>
            <a:off x="7086600" y="6415085"/>
            <a:ext cx="14463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GB" dirty="0" smtClean="0"/>
              <a:t>Kaiying Lu, </a:t>
            </a:r>
            <a:r>
              <a:rPr lang="en-GB" dirty="0" err="1" smtClean="0"/>
              <a:t>MediaTek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7097567" y="6475413"/>
            <a:ext cx="14463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Kaiying Lu, </a:t>
            </a:r>
            <a:r>
              <a:rPr lang="en-GB" dirty="0" err="1" smtClean="0"/>
              <a:t>MediaTek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97567" y="6475413"/>
            <a:ext cx="14463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Kaiying Lu, </a:t>
            </a:r>
            <a:r>
              <a:rPr lang="en-GB" dirty="0" err="1" smtClean="0"/>
              <a:t>MediaTek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97567" y="6475413"/>
            <a:ext cx="14463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Kaiying Lu, </a:t>
            </a:r>
            <a:r>
              <a:rPr lang="en-GB" dirty="0" err="1" smtClean="0"/>
              <a:t>MediaTek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97567" y="6475413"/>
            <a:ext cx="14463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Kaiying Lu, </a:t>
            </a:r>
            <a:r>
              <a:rPr lang="en-GB" dirty="0" err="1" smtClean="0"/>
              <a:t>MediaTek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97567" y="6475413"/>
            <a:ext cx="14463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Kaiying Lu, </a:t>
            </a:r>
            <a:r>
              <a:rPr lang="en-GB" dirty="0" err="1" smtClean="0"/>
              <a:t>MediaTek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361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r>
              <a:rPr lang="en-US" dirty="0" smtClean="0"/>
              <a:t>Jan. 2020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97567" y="6475413"/>
            <a:ext cx="14463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Kaiying Lu,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802.11-19/1547r4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9/11-19-1574-01-00be-multi-link-auxiliary-linkpptx" TargetMode="External"/><Relationship Id="rId2" Type="http://schemas.openxmlformats.org/officeDocument/2006/relationships/hyperlink" Target="https://mentor.ieee.org/802.11/dcn/19/11-19-1574-01-00be-multi-link-auxiliary-link.ppt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Multi-Link Operation and Channel Access Discussion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2020-01-12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29426"/>
            <a:ext cx="1874823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Jan. 2020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4294967295"/>
          </p:nvPr>
        </p:nvSpPr>
        <p:spPr bwMode="auto">
          <a:xfrm>
            <a:off x="5357818" y="6475413"/>
            <a:ext cx="3184520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Kaiying Lu, </a:t>
            </a:r>
            <a:r>
              <a:rPr lang="en-GB" dirty="0" err="1" smtClean="0"/>
              <a:t>MediaTek</a:t>
            </a:r>
            <a:endParaRPr lang="en-GB" dirty="0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0198606"/>
              </p:ext>
            </p:extLst>
          </p:nvPr>
        </p:nvGraphicFramePr>
        <p:xfrm>
          <a:off x="536575" y="3260725"/>
          <a:ext cx="7921625" cy="313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3" name="Document" r:id="rId4" imgW="8337738" imgH="3283832" progId="Word.Document.8">
                  <p:embed/>
                </p:oleObj>
              </mc:Choice>
              <mc:Fallback>
                <p:oleObj name="Document" r:id="rId4" imgW="8337738" imgH="328383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575" y="3260725"/>
                        <a:ext cx="7921625" cy="31305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357185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6912" y="1828800"/>
            <a:ext cx="7847013" cy="2895600"/>
          </a:xfrm>
        </p:spPr>
        <p:txBody>
          <a:bodyPr/>
          <a:lstStyle/>
          <a:p>
            <a:pPr lvl="0"/>
            <a:r>
              <a:rPr lang="en-US" smtClean="0"/>
              <a:t>Do </a:t>
            </a:r>
            <a:r>
              <a:rPr lang="en-US" dirty="0"/>
              <a:t>you support that an AP MLD </a:t>
            </a:r>
            <a:r>
              <a:rPr lang="en-US" dirty="0" smtClean="0"/>
              <a:t>may </a:t>
            </a:r>
            <a:r>
              <a:rPr lang="en-US" dirty="0"/>
              <a:t>transmit Beacon only on a subset of multiple links?</a:t>
            </a:r>
          </a:p>
          <a:p>
            <a:pPr lvl="1"/>
            <a:r>
              <a:rPr lang="en-US" dirty="0" err="1"/>
              <a:t>eg</a:t>
            </a:r>
            <a:r>
              <a:rPr lang="en-US" dirty="0"/>
              <a:t>. Transmit Beacon on one link of a pair of links</a:t>
            </a:r>
          </a:p>
          <a:p>
            <a:pPr lvl="1"/>
            <a:r>
              <a:rPr lang="en-US" dirty="0"/>
              <a:t>How to choose the link to transmit Beacon is TBD.</a:t>
            </a:r>
          </a:p>
          <a:p>
            <a:pPr marL="342900" lvl="1" indent="-342900">
              <a:lnSpc>
                <a:spcPct val="90000"/>
              </a:lnSpc>
              <a:buClr>
                <a:schemeClr val="accent1"/>
              </a:buClr>
              <a:buFont typeface="Wingdings" panose="05000000000000000000" pitchFamily="2" charset="2"/>
              <a:buChar char="Ø"/>
            </a:pPr>
            <a:endParaRPr lang="en-US" dirty="0"/>
          </a:p>
          <a:p>
            <a:pPr marL="0" lvl="1" indent="0">
              <a:lnSpc>
                <a:spcPct val="90000"/>
              </a:lnSpc>
              <a:buClr>
                <a:schemeClr val="accent1"/>
              </a:buClr>
              <a:buNone/>
            </a:pP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7097567" y="6475413"/>
            <a:ext cx="14463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Kaiying Lu,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29426"/>
            <a:ext cx="1874823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Jan.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0141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6912" y="1828800"/>
            <a:ext cx="7847013" cy="2895600"/>
          </a:xfrm>
        </p:spPr>
        <p:txBody>
          <a:bodyPr/>
          <a:lstStyle/>
          <a:p>
            <a:r>
              <a:rPr lang="en-US" dirty="0" smtClean="0"/>
              <a:t>Do </a:t>
            </a:r>
            <a:r>
              <a:rPr lang="en-US" dirty="0"/>
              <a:t>you support that an AP MLD is capable to enable or disable a contention based channel access for each STA within a non-AP MLD?</a:t>
            </a:r>
          </a:p>
          <a:p>
            <a:pPr marL="342900" lvl="1" indent="-342900">
              <a:lnSpc>
                <a:spcPct val="90000"/>
              </a:lnSpc>
              <a:buClr>
                <a:schemeClr val="accent1"/>
              </a:buClr>
              <a:buFont typeface="Wingdings" panose="05000000000000000000" pitchFamily="2" charset="2"/>
              <a:buChar char="Ø"/>
            </a:pPr>
            <a:endParaRPr lang="en-US" dirty="0"/>
          </a:p>
          <a:p>
            <a:pPr marL="0" lvl="1" indent="0">
              <a:lnSpc>
                <a:spcPct val="90000"/>
              </a:lnSpc>
              <a:buClr>
                <a:schemeClr val="accent1"/>
              </a:buClr>
              <a:buNone/>
            </a:pP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7097567" y="6475413"/>
            <a:ext cx="14463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Kaiying Lu,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29426"/>
            <a:ext cx="1874823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Jan.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4273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828800"/>
            <a:ext cx="8305800" cy="4648200"/>
          </a:xfrm>
        </p:spPr>
        <p:txBody>
          <a:bodyPr/>
          <a:lstStyle/>
          <a:p>
            <a:pPr marL="0" indent="0">
              <a:lnSpc>
                <a:spcPct val="90000"/>
              </a:lnSpc>
              <a:buClr>
                <a:schemeClr val="accent1"/>
              </a:buClr>
              <a:buNone/>
            </a:pPr>
            <a:r>
              <a:rPr lang="en-US" sz="1800" dirty="0"/>
              <a:t>[1] </a:t>
            </a:r>
            <a:r>
              <a:rPr lang="en-US" sz="1800" dirty="0" smtClean="0">
                <a:hlinkClick r:id="rId2"/>
              </a:rPr>
              <a:t>https</a:t>
            </a:r>
            <a:r>
              <a:rPr lang="en-US" sz="1800" dirty="0">
                <a:hlinkClick r:id="rId2"/>
              </a:rPr>
              <a:t>://</a:t>
            </a:r>
            <a:r>
              <a:rPr lang="en-US" sz="1800" dirty="0" smtClean="0">
                <a:hlinkClick r:id="rId2"/>
              </a:rPr>
              <a:t>mentor.ieee.org/802.11/dcn/19/11-19-1574-01-00be-multi-link-auxiliary-link.pptx</a:t>
            </a:r>
            <a:endParaRPr lang="en-US" sz="1800" dirty="0" smtClean="0"/>
          </a:p>
          <a:p>
            <a:pPr marL="0" indent="0">
              <a:lnSpc>
                <a:spcPct val="90000"/>
              </a:lnSpc>
              <a:buClr>
                <a:schemeClr val="accent1"/>
              </a:buClr>
              <a:buNone/>
            </a:pPr>
            <a:r>
              <a:rPr lang="en-US" sz="1800" dirty="0" smtClean="0"/>
              <a:t>[</a:t>
            </a:r>
            <a:r>
              <a:rPr lang="en-US" sz="1800" dirty="0"/>
              <a:t>2</a:t>
            </a:r>
            <a:r>
              <a:rPr lang="en-US" sz="1800" dirty="0" smtClean="0"/>
              <a:t>]</a:t>
            </a:r>
            <a:r>
              <a:rPr lang="en-US" dirty="0">
                <a:hlinkClick r:id="rId3"/>
              </a:rPr>
              <a:t> </a:t>
            </a:r>
            <a:r>
              <a:rPr lang="en-US" sz="1800" dirty="0">
                <a:hlinkClick r:id="rId3"/>
              </a:rPr>
              <a:t>https://</a:t>
            </a:r>
            <a:r>
              <a:rPr lang="en-US" sz="1800" dirty="0" smtClean="0">
                <a:hlinkClick r:id="rId3"/>
              </a:rPr>
              <a:t>mentor.ieee.org/802.11/dcn/19/11-19-1116-04-00be-channel-access-in-multiband-operation.pptx</a:t>
            </a:r>
            <a:endParaRPr lang="en-US" sz="1800" dirty="0"/>
          </a:p>
          <a:p>
            <a:pPr marL="0" indent="0">
              <a:lnSpc>
                <a:spcPct val="90000"/>
              </a:lnSpc>
              <a:buClr>
                <a:schemeClr val="accent1"/>
              </a:buClr>
              <a:buNone/>
            </a:pP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7097567" y="6475413"/>
            <a:ext cx="14463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Kaiying Lu,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29426"/>
            <a:ext cx="1874823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Jan.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9065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202" y="1524000"/>
            <a:ext cx="8153399" cy="4572000"/>
          </a:xfrm>
        </p:spPr>
        <p:txBody>
          <a:bodyPr/>
          <a:lstStyle/>
          <a:p>
            <a:r>
              <a:rPr lang="en-US" sz="2000" dirty="0"/>
              <a:t>A constrained AP MLD supports the multi-link operation but has an in-device coexistence interference when the two links are close to each other</a:t>
            </a:r>
          </a:p>
          <a:p>
            <a:pPr lvl="1"/>
            <a:r>
              <a:rPr lang="en-US" sz="1800" dirty="0"/>
              <a:t>The transmit power leakage from one link will severely interfere the reception of frames on the other link. </a:t>
            </a:r>
            <a:r>
              <a:rPr lang="en-US" sz="1800" dirty="0" err="1"/>
              <a:t>Eg</a:t>
            </a:r>
            <a:r>
              <a:rPr lang="en-US" sz="1800" dirty="0"/>
              <a:t>. DL + UL on two links.</a:t>
            </a:r>
          </a:p>
          <a:p>
            <a:pPr lvl="1"/>
            <a:r>
              <a:rPr lang="en-US" sz="1800" dirty="0"/>
              <a:t>When there are legacy STAs or single link EHT STAs, different STAs contend the channels on different links </a:t>
            </a:r>
            <a:r>
              <a:rPr lang="en-US" sz="1800" dirty="0" smtClean="0"/>
              <a:t>without </a:t>
            </a:r>
            <a:r>
              <a:rPr lang="en-US" sz="1800" dirty="0"/>
              <a:t>knowing the channel status of the other link</a:t>
            </a:r>
          </a:p>
          <a:p>
            <a:pPr marL="342900" lvl="1" indent="-342900">
              <a:buChar char="•"/>
            </a:pPr>
            <a:r>
              <a:rPr lang="en-US" b="1" dirty="0"/>
              <a:t>A simple rule should be considered as the baseline operation for multi-link AP and non-AP devices with IDC </a:t>
            </a:r>
            <a:r>
              <a:rPr lang="en-US" b="1" dirty="0" smtClean="0"/>
              <a:t>constraints to improve the spectrum efficiency</a:t>
            </a:r>
            <a:r>
              <a:rPr lang="en-US" sz="1800" b="1" dirty="0"/>
              <a:t> for multiple links with IDC constraints </a:t>
            </a:r>
            <a:endParaRPr lang="en-US" sz="1800" b="1" dirty="0" smtClean="0"/>
          </a:p>
          <a:p>
            <a:pPr marL="342900" lvl="1" indent="-342900">
              <a:buFontTx/>
              <a:buChar char="•"/>
            </a:pPr>
            <a:r>
              <a:rPr lang="en-US" b="1" dirty="0"/>
              <a:t>Some contributions has discussed the issues [1] [2</a:t>
            </a:r>
            <a:r>
              <a:rPr lang="en-US" b="1" dirty="0" smtClean="0"/>
              <a:t>]</a:t>
            </a:r>
          </a:p>
          <a:p>
            <a:pPr marL="342900" lvl="1" indent="-342900">
              <a:buChar char="•"/>
            </a:pPr>
            <a:r>
              <a:rPr lang="en-US" b="1" dirty="0" smtClean="0"/>
              <a:t>In </a:t>
            </a:r>
            <a:r>
              <a:rPr lang="en-US" b="1" dirty="0"/>
              <a:t>this proposal, we discuss the multi-link operation of the AP having an in-device coexistence (IDC) interference between multiple </a:t>
            </a:r>
            <a:r>
              <a:rPr lang="en-US" b="1" dirty="0" smtClean="0"/>
              <a:t>links. </a:t>
            </a:r>
            <a:endParaRPr lang="en-US" b="1" dirty="0"/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7" y="443299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Motivation</a:t>
            </a:r>
            <a:endParaRPr lang="en-US" dirty="0"/>
          </a:p>
        </p:txBody>
      </p:sp>
      <p:sp>
        <p:nvSpPr>
          <p:cNvPr id="43" name="Rectangle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7097567" y="6475413"/>
            <a:ext cx="14463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Kaiying Lu,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762000" y="320287"/>
            <a:ext cx="1874823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Jan.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5809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202" y="1524000"/>
            <a:ext cx="8153399" cy="4572000"/>
          </a:xfrm>
        </p:spPr>
        <p:txBody>
          <a:bodyPr/>
          <a:lstStyle/>
          <a:p>
            <a:r>
              <a:rPr lang="en-US" dirty="0"/>
              <a:t>A constrained AP MLD which supports the multi-link operation but has an in-device coexistence interference operates as the following: </a:t>
            </a:r>
          </a:p>
          <a:p>
            <a:pPr lvl="1"/>
            <a:r>
              <a:rPr lang="en-US" sz="1800" dirty="0"/>
              <a:t>A STA of the constrained AP MLD performs a contention on the primary channel of link 1 (Single Primary Channel mode).</a:t>
            </a:r>
          </a:p>
          <a:p>
            <a:pPr lvl="2"/>
            <a:r>
              <a:rPr lang="en-US" sz="1600" dirty="0"/>
              <a:t>After obtaining a TXOP on link1 (</a:t>
            </a:r>
            <a:r>
              <a:rPr lang="en-US" sz="1600" dirty="0" err="1"/>
              <a:t>backoff</a:t>
            </a:r>
            <a:r>
              <a:rPr lang="en-US" sz="1600" dirty="0"/>
              <a:t> to 0), the AP MLD checks the channel status of link 2. </a:t>
            </a:r>
          </a:p>
          <a:p>
            <a:pPr lvl="3"/>
            <a:r>
              <a:rPr lang="en-US" dirty="0"/>
              <a:t>If the STA of the AP MLD is not a TXOP responder on link2, the STA of the MLD can transmit frames over link1. </a:t>
            </a:r>
          </a:p>
          <a:p>
            <a:pPr lvl="4"/>
            <a:r>
              <a:rPr lang="en-US" dirty="0"/>
              <a:t>If the channel status of Link 2 is IDLE, </a:t>
            </a:r>
            <a:r>
              <a:rPr lang="en-US" dirty="0" err="1"/>
              <a:t>ie</a:t>
            </a:r>
            <a:r>
              <a:rPr lang="en-US" dirty="0"/>
              <a:t>. Virtual CS idle and/or PIFS CS idle,  the STAs of the MLD can transmit frames over both link 1 and link 2 simultaneously. (Fig.1 case 1)</a:t>
            </a:r>
          </a:p>
          <a:p>
            <a:pPr lvl="4"/>
            <a:r>
              <a:rPr lang="en-US" dirty="0"/>
              <a:t>If the channel status of link 2 is not IDLE,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/>
              <a:t> the STA of the MLD can transmit frames on link 1 only. (Fig.1 case1 )</a:t>
            </a:r>
          </a:p>
          <a:p>
            <a:pPr lvl="3"/>
            <a:r>
              <a:rPr lang="en-US" dirty="0"/>
              <a:t>Otherwise, the STA of the MLD shall not transmit frames on link 1. (Fig.2 case 2)</a:t>
            </a:r>
          </a:p>
          <a:p>
            <a:pPr marL="342900" lvl="1" indent="-342900">
              <a:buChar char="•"/>
            </a:pPr>
            <a:r>
              <a:rPr lang="en-US" b="1" dirty="0" smtClean="0"/>
              <a:t> </a:t>
            </a:r>
            <a:endParaRPr lang="en-US" b="1" dirty="0"/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7" y="443299"/>
            <a:ext cx="9144195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Constrained AP MLD operation</a:t>
            </a:r>
            <a:endParaRPr lang="en-US" dirty="0"/>
          </a:p>
        </p:txBody>
      </p:sp>
      <p:sp>
        <p:nvSpPr>
          <p:cNvPr id="43" name="Rectangle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7097567" y="6475413"/>
            <a:ext cx="14463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Kaiying Lu,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762000" y="320287"/>
            <a:ext cx="1874823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Jan.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3801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6692" y="975467"/>
            <a:ext cx="9144195" cy="686684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Constrained AP MLD operation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- Single primary channel</a:t>
            </a:r>
            <a:endParaRPr lang="en-US" dirty="0"/>
          </a:p>
        </p:txBody>
      </p:sp>
      <p:sp>
        <p:nvSpPr>
          <p:cNvPr id="43" name="Rectangle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7097567" y="6475413"/>
            <a:ext cx="14463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Kaiying Lu,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6050452" y="3693312"/>
            <a:ext cx="959948" cy="126902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105318" y="4467923"/>
            <a:ext cx="428909" cy="36626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prstDash val="dashDot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TX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539287" y="4463205"/>
            <a:ext cx="430625" cy="36626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prstDash val="dashDot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RX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905000" y="3759939"/>
            <a:ext cx="1181100" cy="1600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2114550" y="4050007"/>
            <a:ext cx="723900" cy="381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STA1</a:t>
            </a:r>
            <a:endParaRPr lang="en-US" sz="1600" dirty="0"/>
          </a:p>
        </p:txBody>
      </p:sp>
      <p:sp>
        <p:nvSpPr>
          <p:cNvPr id="14" name="Rectangle 13"/>
          <p:cNvSpPr/>
          <p:nvPr/>
        </p:nvSpPr>
        <p:spPr>
          <a:xfrm>
            <a:off x="2114550" y="4659607"/>
            <a:ext cx="762000" cy="381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STA2</a:t>
            </a:r>
            <a:endParaRPr lang="en-US" sz="1600" dirty="0"/>
          </a:p>
        </p:txBody>
      </p:sp>
      <p:sp>
        <p:nvSpPr>
          <p:cNvPr id="15" name="TextBox 14"/>
          <p:cNvSpPr txBox="1"/>
          <p:nvPr/>
        </p:nvSpPr>
        <p:spPr>
          <a:xfrm>
            <a:off x="1066800" y="4317229"/>
            <a:ext cx="990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AP MLD</a:t>
            </a:r>
            <a:endParaRPr lang="en-US" sz="1600" dirty="0"/>
          </a:p>
        </p:txBody>
      </p:sp>
      <p:cxnSp>
        <p:nvCxnSpPr>
          <p:cNvPr id="16" name="Straight Connector 15"/>
          <p:cNvCxnSpPr/>
          <p:nvPr/>
        </p:nvCxnSpPr>
        <p:spPr>
          <a:xfrm flipV="1">
            <a:off x="2838450" y="4227655"/>
            <a:ext cx="5981700" cy="23368"/>
          </a:xfrm>
          <a:prstGeom prst="line">
            <a:avLst/>
          </a:prstGeom>
          <a:ln>
            <a:solidFill>
              <a:srgbClr val="99FFCC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2876550" y="4838423"/>
            <a:ext cx="5981700" cy="23368"/>
          </a:xfrm>
          <a:prstGeom prst="line">
            <a:avLst/>
          </a:prstGeom>
          <a:ln>
            <a:solidFill>
              <a:srgbClr val="99FFCC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181350" y="4049336"/>
            <a:ext cx="533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Link1</a:t>
            </a:r>
            <a:endParaRPr lang="en-US" sz="1000" dirty="0"/>
          </a:p>
        </p:txBody>
      </p:sp>
      <p:sp>
        <p:nvSpPr>
          <p:cNvPr id="19" name="TextBox 18"/>
          <p:cNvSpPr txBox="1"/>
          <p:nvPr/>
        </p:nvSpPr>
        <p:spPr>
          <a:xfrm>
            <a:off x="3190875" y="4653014"/>
            <a:ext cx="533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Link2</a:t>
            </a:r>
            <a:endParaRPr lang="en-US" sz="1000" dirty="0"/>
          </a:p>
        </p:txBody>
      </p:sp>
      <p:sp>
        <p:nvSpPr>
          <p:cNvPr id="20" name="Rectangle 19"/>
          <p:cNvSpPr/>
          <p:nvPr/>
        </p:nvSpPr>
        <p:spPr>
          <a:xfrm>
            <a:off x="5396375" y="4038240"/>
            <a:ext cx="171450" cy="178816"/>
          </a:xfrm>
          <a:prstGeom prst="rect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3</a:t>
            </a:r>
            <a:endParaRPr lang="en-US" sz="1000" dirty="0"/>
          </a:p>
        </p:txBody>
      </p:sp>
      <p:sp>
        <p:nvSpPr>
          <p:cNvPr id="21" name="Rectangle 20"/>
          <p:cNvSpPr/>
          <p:nvPr/>
        </p:nvSpPr>
        <p:spPr>
          <a:xfrm>
            <a:off x="5574202" y="4038240"/>
            <a:ext cx="171450" cy="178816"/>
          </a:xfrm>
          <a:prstGeom prst="rect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2</a:t>
            </a:r>
            <a:endParaRPr lang="en-US" sz="1000" dirty="0"/>
          </a:p>
        </p:txBody>
      </p:sp>
      <p:sp>
        <p:nvSpPr>
          <p:cNvPr id="22" name="Rectangle 21"/>
          <p:cNvSpPr/>
          <p:nvPr/>
        </p:nvSpPr>
        <p:spPr>
          <a:xfrm>
            <a:off x="5735278" y="4038443"/>
            <a:ext cx="171450" cy="178816"/>
          </a:xfrm>
          <a:prstGeom prst="rect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1</a:t>
            </a:r>
            <a:endParaRPr lang="en-US" sz="1000" dirty="0"/>
          </a:p>
        </p:txBody>
      </p:sp>
      <p:sp>
        <p:nvSpPr>
          <p:cNvPr id="23" name="Rectangle 22"/>
          <p:cNvSpPr/>
          <p:nvPr/>
        </p:nvSpPr>
        <p:spPr>
          <a:xfrm>
            <a:off x="5919428" y="4038443"/>
            <a:ext cx="171450" cy="178816"/>
          </a:xfrm>
          <a:prstGeom prst="rect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0</a:t>
            </a:r>
            <a:endParaRPr lang="en-US" sz="1000" dirty="0"/>
          </a:p>
        </p:txBody>
      </p:sp>
      <p:sp>
        <p:nvSpPr>
          <p:cNvPr id="24" name="Rectangle 23"/>
          <p:cNvSpPr/>
          <p:nvPr/>
        </p:nvSpPr>
        <p:spPr>
          <a:xfrm>
            <a:off x="6113210" y="3867697"/>
            <a:ext cx="400050" cy="36626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prstDash val="dashDot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TX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539287" y="3864222"/>
            <a:ext cx="401651" cy="36626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prstDash val="dashDot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R</a:t>
            </a:r>
            <a:r>
              <a:rPr lang="en-US" sz="1200" dirty="0" smtClean="0">
                <a:solidFill>
                  <a:schemeClr val="tx1"/>
                </a:solidFill>
              </a:rPr>
              <a:t>X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040633" y="4490752"/>
            <a:ext cx="1120819" cy="366268"/>
          </a:xfrm>
          <a:prstGeom prst="rect">
            <a:avLst/>
          </a:prstGeom>
          <a:solidFill>
            <a:srgbClr val="FFC000"/>
          </a:solidFill>
          <a:ln>
            <a:prstDash val="dashDot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OBSS </a:t>
            </a:r>
            <a:r>
              <a:rPr lang="en-US" sz="1200" dirty="0" smtClean="0">
                <a:solidFill>
                  <a:schemeClr val="tx1"/>
                </a:solidFill>
              </a:rPr>
              <a:t>busy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031992" y="4040366"/>
            <a:ext cx="171450" cy="178816"/>
          </a:xfrm>
          <a:prstGeom prst="rect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1</a:t>
            </a:r>
            <a:endParaRPr lang="en-US" sz="1000" dirty="0"/>
          </a:p>
        </p:txBody>
      </p:sp>
      <p:sp>
        <p:nvSpPr>
          <p:cNvPr id="28" name="Rectangle 27"/>
          <p:cNvSpPr/>
          <p:nvPr/>
        </p:nvSpPr>
        <p:spPr>
          <a:xfrm>
            <a:off x="4216142" y="4040366"/>
            <a:ext cx="171450" cy="178816"/>
          </a:xfrm>
          <a:prstGeom prst="rect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0</a:t>
            </a:r>
            <a:endParaRPr lang="en-US" sz="1000" dirty="0"/>
          </a:p>
        </p:txBody>
      </p:sp>
      <p:sp>
        <p:nvSpPr>
          <p:cNvPr id="29" name="Rectangle 28"/>
          <p:cNvSpPr/>
          <p:nvPr/>
        </p:nvSpPr>
        <p:spPr>
          <a:xfrm>
            <a:off x="4409924" y="3869620"/>
            <a:ext cx="400050" cy="36626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prstDash val="dashDot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TX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4836001" y="3866145"/>
            <a:ext cx="401651" cy="36626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prstDash val="dashDot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R</a:t>
            </a:r>
            <a:r>
              <a:rPr lang="en-US" sz="1200" dirty="0" smtClean="0">
                <a:solidFill>
                  <a:schemeClr val="tx1"/>
                </a:solidFill>
              </a:rPr>
              <a:t>X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3691356" y="4040366"/>
            <a:ext cx="171450" cy="178816"/>
          </a:xfrm>
          <a:prstGeom prst="rect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3</a:t>
            </a:r>
            <a:endParaRPr lang="en-US" sz="1000" dirty="0"/>
          </a:p>
        </p:txBody>
      </p:sp>
      <p:sp>
        <p:nvSpPr>
          <p:cNvPr id="32" name="Rectangle 31"/>
          <p:cNvSpPr/>
          <p:nvPr/>
        </p:nvSpPr>
        <p:spPr>
          <a:xfrm>
            <a:off x="3869183" y="4040366"/>
            <a:ext cx="171450" cy="178816"/>
          </a:xfrm>
          <a:prstGeom prst="rect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2</a:t>
            </a:r>
            <a:endParaRPr lang="en-US" sz="1000" dirty="0"/>
          </a:p>
        </p:txBody>
      </p:sp>
      <p:sp>
        <p:nvSpPr>
          <p:cNvPr id="33" name="TextBox 32"/>
          <p:cNvSpPr txBox="1"/>
          <p:nvPr/>
        </p:nvSpPr>
        <p:spPr>
          <a:xfrm>
            <a:off x="4447636" y="3623342"/>
            <a:ext cx="78267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DL TXOP</a:t>
            </a:r>
            <a:endParaRPr lang="en-US" sz="1050" dirty="0"/>
          </a:p>
        </p:txBody>
      </p:sp>
      <p:sp>
        <p:nvSpPr>
          <p:cNvPr id="61" name="TextBox 60"/>
          <p:cNvSpPr txBox="1"/>
          <p:nvPr/>
        </p:nvSpPr>
        <p:spPr>
          <a:xfrm>
            <a:off x="6138197" y="3397415"/>
            <a:ext cx="78267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DL TXOP</a:t>
            </a:r>
            <a:endParaRPr lang="en-US" sz="1050" dirty="0"/>
          </a:p>
        </p:txBody>
      </p:sp>
      <p:sp>
        <p:nvSpPr>
          <p:cNvPr id="62" name="Rectangle 61"/>
          <p:cNvSpPr/>
          <p:nvPr/>
        </p:nvSpPr>
        <p:spPr>
          <a:xfrm>
            <a:off x="5771079" y="4510841"/>
            <a:ext cx="292603" cy="366268"/>
          </a:xfrm>
          <a:prstGeom prst="rect">
            <a:avLst/>
          </a:prstGeom>
          <a:solidFill>
            <a:srgbClr val="92D050"/>
          </a:solidFill>
          <a:ln>
            <a:prstDash val="dashDot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683384" y="4587727"/>
            <a:ext cx="47747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IDLE</a:t>
            </a:r>
            <a:endParaRPr lang="en-US" sz="1000" dirty="0"/>
          </a:p>
        </p:txBody>
      </p:sp>
      <p:sp>
        <p:nvSpPr>
          <p:cNvPr id="63" name="TextBox 62"/>
          <p:cNvSpPr txBox="1"/>
          <p:nvPr/>
        </p:nvSpPr>
        <p:spPr>
          <a:xfrm>
            <a:off x="4330352" y="5695890"/>
            <a:ext cx="8493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Fig.1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1029153" y="2303991"/>
            <a:ext cx="74517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Case 1: link 2 is OBSS busy</a:t>
            </a:r>
            <a:endParaRPr lang="en-US" sz="2400" dirty="0"/>
          </a:p>
        </p:txBody>
      </p:sp>
      <p:sp>
        <p:nvSpPr>
          <p:cNvPr id="64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29426"/>
            <a:ext cx="1874823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Jan.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2994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24462" y="974929"/>
            <a:ext cx="9144195" cy="686684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Constrained AP MLD operation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- Single primary channel</a:t>
            </a:r>
            <a:endParaRPr lang="en-US" dirty="0"/>
          </a:p>
        </p:txBody>
      </p:sp>
      <p:sp>
        <p:nvSpPr>
          <p:cNvPr id="43" name="Rectangle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7097567" y="6475413"/>
            <a:ext cx="14463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Kaiying Lu,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34" name="TextBox 33"/>
          <p:cNvSpPr txBox="1"/>
          <p:nvPr/>
        </p:nvSpPr>
        <p:spPr>
          <a:xfrm>
            <a:off x="4124798" y="5772090"/>
            <a:ext cx="8493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Fig.2</a:t>
            </a:r>
            <a:endParaRPr lang="en-US" sz="2000" dirty="0"/>
          </a:p>
        </p:txBody>
      </p:sp>
      <p:sp>
        <p:nvSpPr>
          <p:cNvPr id="35" name="Rectangle 34"/>
          <p:cNvSpPr/>
          <p:nvPr/>
        </p:nvSpPr>
        <p:spPr>
          <a:xfrm>
            <a:off x="1314450" y="3849164"/>
            <a:ext cx="1181100" cy="1600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1524000" y="4139232"/>
            <a:ext cx="723900" cy="381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STA1</a:t>
            </a:r>
            <a:endParaRPr lang="en-US" sz="1600" dirty="0"/>
          </a:p>
        </p:txBody>
      </p:sp>
      <p:sp>
        <p:nvSpPr>
          <p:cNvPr id="37" name="Rectangle 36"/>
          <p:cNvSpPr/>
          <p:nvPr/>
        </p:nvSpPr>
        <p:spPr>
          <a:xfrm>
            <a:off x="1524000" y="4748832"/>
            <a:ext cx="762000" cy="381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STA2</a:t>
            </a:r>
            <a:endParaRPr lang="en-US" sz="1600" dirty="0"/>
          </a:p>
        </p:txBody>
      </p:sp>
      <p:sp>
        <p:nvSpPr>
          <p:cNvPr id="38" name="TextBox 37"/>
          <p:cNvSpPr txBox="1"/>
          <p:nvPr/>
        </p:nvSpPr>
        <p:spPr>
          <a:xfrm>
            <a:off x="457200" y="4406454"/>
            <a:ext cx="990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AP MLD</a:t>
            </a:r>
            <a:endParaRPr lang="en-US" sz="1600" dirty="0"/>
          </a:p>
        </p:txBody>
      </p:sp>
      <p:cxnSp>
        <p:nvCxnSpPr>
          <p:cNvPr id="39" name="Straight Connector 38"/>
          <p:cNvCxnSpPr/>
          <p:nvPr/>
        </p:nvCxnSpPr>
        <p:spPr>
          <a:xfrm flipV="1">
            <a:off x="2247900" y="4329732"/>
            <a:ext cx="5981700" cy="23368"/>
          </a:xfrm>
          <a:prstGeom prst="line">
            <a:avLst/>
          </a:prstGeom>
          <a:ln>
            <a:solidFill>
              <a:srgbClr val="99FFCC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V="1">
            <a:off x="2286000" y="4927648"/>
            <a:ext cx="5981700" cy="23368"/>
          </a:xfrm>
          <a:prstGeom prst="line">
            <a:avLst/>
          </a:prstGeom>
          <a:ln>
            <a:solidFill>
              <a:srgbClr val="99FFCC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2590800" y="4138561"/>
            <a:ext cx="533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Link1</a:t>
            </a:r>
            <a:endParaRPr lang="en-US" sz="1000" dirty="0"/>
          </a:p>
        </p:txBody>
      </p:sp>
      <p:sp>
        <p:nvSpPr>
          <p:cNvPr id="42" name="TextBox 41"/>
          <p:cNvSpPr txBox="1"/>
          <p:nvPr/>
        </p:nvSpPr>
        <p:spPr>
          <a:xfrm>
            <a:off x="2600325" y="4742239"/>
            <a:ext cx="533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Link2</a:t>
            </a:r>
            <a:endParaRPr lang="en-US" sz="1000" dirty="0"/>
          </a:p>
        </p:txBody>
      </p:sp>
      <p:sp>
        <p:nvSpPr>
          <p:cNvPr id="45" name="Rectangle 44"/>
          <p:cNvSpPr/>
          <p:nvPr/>
        </p:nvSpPr>
        <p:spPr>
          <a:xfrm>
            <a:off x="6957999" y="4569173"/>
            <a:ext cx="400050" cy="366268"/>
          </a:xfrm>
          <a:prstGeom prst="rect">
            <a:avLst/>
          </a:prstGeom>
          <a:solidFill>
            <a:srgbClr val="00B050"/>
          </a:solidFill>
          <a:ln>
            <a:prstDash val="dashDot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TX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7370749" y="4565698"/>
            <a:ext cx="401651" cy="366268"/>
          </a:xfrm>
          <a:prstGeom prst="rect">
            <a:avLst/>
          </a:prstGeom>
          <a:solidFill>
            <a:srgbClr val="00B050"/>
          </a:solidFill>
          <a:ln>
            <a:prstDash val="dashDot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R</a:t>
            </a:r>
            <a:r>
              <a:rPr lang="en-US" sz="1200" dirty="0" smtClean="0">
                <a:solidFill>
                  <a:schemeClr val="tx1"/>
                </a:solidFill>
              </a:rPr>
              <a:t>X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775477" y="4956434"/>
            <a:ext cx="122552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/>
              <a:t>UL TXOP</a:t>
            </a:r>
          </a:p>
          <a:p>
            <a:pPr algn="ctr"/>
            <a:r>
              <a:rPr lang="en-US" sz="1050" dirty="0" smtClean="0"/>
              <a:t>of intra BSS</a:t>
            </a:r>
            <a:endParaRPr lang="en-US" sz="1050" dirty="0"/>
          </a:p>
        </p:txBody>
      </p:sp>
      <p:sp>
        <p:nvSpPr>
          <p:cNvPr id="48" name="Rectangle 47"/>
          <p:cNvSpPr/>
          <p:nvPr/>
        </p:nvSpPr>
        <p:spPr>
          <a:xfrm>
            <a:off x="7272516" y="3983508"/>
            <a:ext cx="400050" cy="34622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prstDash val="dashDot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TX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49" name="Straight Connector 48"/>
          <p:cNvCxnSpPr/>
          <p:nvPr/>
        </p:nvCxnSpPr>
        <p:spPr>
          <a:xfrm>
            <a:off x="7272516" y="3990307"/>
            <a:ext cx="400050" cy="32774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H="1">
            <a:off x="7272516" y="3990307"/>
            <a:ext cx="377743" cy="34484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6542071" y="4114967"/>
            <a:ext cx="171450" cy="178816"/>
          </a:xfrm>
          <a:prstGeom prst="rect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3</a:t>
            </a:r>
            <a:endParaRPr lang="en-US" sz="1000" dirty="0"/>
          </a:p>
        </p:txBody>
      </p:sp>
      <p:sp>
        <p:nvSpPr>
          <p:cNvPr id="52" name="Rectangle 51"/>
          <p:cNvSpPr/>
          <p:nvPr/>
        </p:nvSpPr>
        <p:spPr>
          <a:xfrm>
            <a:off x="6719898" y="4114967"/>
            <a:ext cx="171450" cy="178816"/>
          </a:xfrm>
          <a:prstGeom prst="rect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2</a:t>
            </a:r>
            <a:endParaRPr lang="en-US" sz="1000" dirty="0"/>
          </a:p>
        </p:txBody>
      </p:sp>
      <p:sp>
        <p:nvSpPr>
          <p:cNvPr id="53" name="Rectangle 52"/>
          <p:cNvSpPr/>
          <p:nvPr/>
        </p:nvSpPr>
        <p:spPr>
          <a:xfrm>
            <a:off x="6904048" y="4114967"/>
            <a:ext cx="171450" cy="178816"/>
          </a:xfrm>
          <a:prstGeom prst="rect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1</a:t>
            </a:r>
            <a:endParaRPr lang="en-US" sz="1000" dirty="0"/>
          </a:p>
        </p:txBody>
      </p:sp>
      <p:sp>
        <p:nvSpPr>
          <p:cNvPr id="54" name="Rectangle 53"/>
          <p:cNvSpPr/>
          <p:nvPr/>
        </p:nvSpPr>
        <p:spPr>
          <a:xfrm>
            <a:off x="7088198" y="4114967"/>
            <a:ext cx="171450" cy="178816"/>
          </a:xfrm>
          <a:prstGeom prst="rect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0</a:t>
            </a:r>
            <a:endParaRPr lang="en-US" sz="1000" dirty="0"/>
          </a:p>
        </p:txBody>
      </p:sp>
      <p:sp>
        <p:nvSpPr>
          <p:cNvPr id="55" name="Rectangle 54"/>
          <p:cNvSpPr/>
          <p:nvPr/>
        </p:nvSpPr>
        <p:spPr>
          <a:xfrm>
            <a:off x="6357921" y="4113074"/>
            <a:ext cx="171450" cy="178816"/>
          </a:xfrm>
          <a:prstGeom prst="rect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4</a:t>
            </a:r>
            <a:endParaRPr lang="en-US" sz="1000" dirty="0"/>
          </a:p>
        </p:txBody>
      </p:sp>
      <p:sp>
        <p:nvSpPr>
          <p:cNvPr id="56" name="Rectangle 55"/>
          <p:cNvSpPr/>
          <p:nvPr/>
        </p:nvSpPr>
        <p:spPr>
          <a:xfrm>
            <a:off x="5364652" y="3766734"/>
            <a:ext cx="959948" cy="126902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5419518" y="4541345"/>
            <a:ext cx="428909" cy="36626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prstDash val="dashDot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TX</a:t>
            </a:r>
          </a:p>
        </p:txBody>
      </p:sp>
      <p:sp>
        <p:nvSpPr>
          <p:cNvPr id="58" name="Rectangle 57"/>
          <p:cNvSpPr/>
          <p:nvPr/>
        </p:nvSpPr>
        <p:spPr>
          <a:xfrm>
            <a:off x="5853487" y="4536627"/>
            <a:ext cx="430625" cy="36626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prstDash val="dashDot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RX</a:t>
            </a:r>
          </a:p>
        </p:txBody>
      </p:sp>
      <p:sp>
        <p:nvSpPr>
          <p:cNvPr id="59" name="Rectangle 58"/>
          <p:cNvSpPr/>
          <p:nvPr/>
        </p:nvSpPr>
        <p:spPr>
          <a:xfrm>
            <a:off x="4710575" y="4111662"/>
            <a:ext cx="171450" cy="178816"/>
          </a:xfrm>
          <a:prstGeom prst="rect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3</a:t>
            </a:r>
            <a:endParaRPr lang="en-US" sz="1000" dirty="0"/>
          </a:p>
        </p:txBody>
      </p:sp>
      <p:sp>
        <p:nvSpPr>
          <p:cNvPr id="60" name="Rectangle 59"/>
          <p:cNvSpPr/>
          <p:nvPr/>
        </p:nvSpPr>
        <p:spPr>
          <a:xfrm>
            <a:off x="4888402" y="4111662"/>
            <a:ext cx="171450" cy="178816"/>
          </a:xfrm>
          <a:prstGeom prst="rect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2</a:t>
            </a:r>
            <a:endParaRPr lang="en-US" sz="1000" dirty="0"/>
          </a:p>
        </p:txBody>
      </p:sp>
      <p:sp>
        <p:nvSpPr>
          <p:cNvPr id="63" name="Rectangle 62"/>
          <p:cNvSpPr/>
          <p:nvPr/>
        </p:nvSpPr>
        <p:spPr>
          <a:xfrm>
            <a:off x="5049478" y="4111865"/>
            <a:ext cx="171450" cy="178816"/>
          </a:xfrm>
          <a:prstGeom prst="rect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1</a:t>
            </a:r>
            <a:endParaRPr lang="en-US" sz="1000" dirty="0"/>
          </a:p>
        </p:txBody>
      </p:sp>
      <p:sp>
        <p:nvSpPr>
          <p:cNvPr id="64" name="Rectangle 63"/>
          <p:cNvSpPr/>
          <p:nvPr/>
        </p:nvSpPr>
        <p:spPr>
          <a:xfrm>
            <a:off x="5233628" y="4111865"/>
            <a:ext cx="171450" cy="178816"/>
          </a:xfrm>
          <a:prstGeom prst="rect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0</a:t>
            </a:r>
            <a:endParaRPr lang="en-US" sz="1000" dirty="0"/>
          </a:p>
        </p:txBody>
      </p:sp>
      <p:sp>
        <p:nvSpPr>
          <p:cNvPr id="65" name="Rectangle 64"/>
          <p:cNvSpPr/>
          <p:nvPr/>
        </p:nvSpPr>
        <p:spPr>
          <a:xfrm>
            <a:off x="5427410" y="3941119"/>
            <a:ext cx="400050" cy="36626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prstDash val="dashDot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TX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5853487" y="3937644"/>
            <a:ext cx="401651" cy="36626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prstDash val="dashDot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R</a:t>
            </a:r>
            <a:r>
              <a:rPr lang="en-US" sz="1200" dirty="0" smtClean="0">
                <a:solidFill>
                  <a:schemeClr val="tx1"/>
                </a:solidFill>
              </a:rPr>
              <a:t>X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3481833" y="4564174"/>
            <a:ext cx="1120819" cy="366268"/>
          </a:xfrm>
          <a:prstGeom prst="rect">
            <a:avLst/>
          </a:prstGeom>
          <a:solidFill>
            <a:srgbClr val="FFC000"/>
          </a:solidFill>
          <a:ln>
            <a:prstDash val="dashDot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OBSS busy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3473192" y="4113788"/>
            <a:ext cx="171450" cy="178816"/>
          </a:xfrm>
          <a:prstGeom prst="rect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1</a:t>
            </a:r>
            <a:endParaRPr lang="en-US" sz="1000" dirty="0"/>
          </a:p>
        </p:txBody>
      </p:sp>
      <p:sp>
        <p:nvSpPr>
          <p:cNvPr id="69" name="Rectangle 68"/>
          <p:cNvSpPr/>
          <p:nvPr/>
        </p:nvSpPr>
        <p:spPr>
          <a:xfrm>
            <a:off x="3657342" y="4113788"/>
            <a:ext cx="171450" cy="178816"/>
          </a:xfrm>
          <a:prstGeom prst="rect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0</a:t>
            </a:r>
            <a:endParaRPr lang="en-US" sz="1000" dirty="0"/>
          </a:p>
        </p:txBody>
      </p:sp>
      <p:sp>
        <p:nvSpPr>
          <p:cNvPr id="70" name="Rectangle 69"/>
          <p:cNvSpPr/>
          <p:nvPr/>
        </p:nvSpPr>
        <p:spPr>
          <a:xfrm>
            <a:off x="3851124" y="3943042"/>
            <a:ext cx="400050" cy="36626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prstDash val="dashDot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TX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4277201" y="3939567"/>
            <a:ext cx="401651" cy="36626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prstDash val="dashDot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R</a:t>
            </a:r>
            <a:r>
              <a:rPr lang="en-US" sz="1200" dirty="0" smtClean="0">
                <a:solidFill>
                  <a:schemeClr val="tx1"/>
                </a:solidFill>
              </a:rPr>
              <a:t>X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3132556" y="4113788"/>
            <a:ext cx="171450" cy="178816"/>
          </a:xfrm>
          <a:prstGeom prst="rect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3</a:t>
            </a:r>
            <a:endParaRPr lang="en-US" sz="1000" dirty="0"/>
          </a:p>
        </p:txBody>
      </p:sp>
      <p:sp>
        <p:nvSpPr>
          <p:cNvPr id="73" name="Rectangle 72"/>
          <p:cNvSpPr/>
          <p:nvPr/>
        </p:nvSpPr>
        <p:spPr>
          <a:xfrm>
            <a:off x="3310383" y="4113788"/>
            <a:ext cx="171450" cy="178816"/>
          </a:xfrm>
          <a:prstGeom prst="rect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2</a:t>
            </a:r>
            <a:endParaRPr lang="en-US" sz="1000" dirty="0"/>
          </a:p>
        </p:txBody>
      </p:sp>
      <p:sp>
        <p:nvSpPr>
          <p:cNvPr id="74" name="TextBox 73"/>
          <p:cNvSpPr txBox="1"/>
          <p:nvPr/>
        </p:nvSpPr>
        <p:spPr>
          <a:xfrm>
            <a:off x="5482160" y="3506920"/>
            <a:ext cx="78267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DL TXOP</a:t>
            </a:r>
            <a:endParaRPr lang="en-US" sz="1050" dirty="0"/>
          </a:p>
        </p:txBody>
      </p:sp>
      <p:sp>
        <p:nvSpPr>
          <p:cNvPr id="75" name="TextBox 74"/>
          <p:cNvSpPr txBox="1"/>
          <p:nvPr/>
        </p:nvSpPr>
        <p:spPr>
          <a:xfrm>
            <a:off x="3872849" y="3689126"/>
            <a:ext cx="78267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DL TXOP</a:t>
            </a:r>
            <a:endParaRPr lang="en-US" sz="1050" dirty="0"/>
          </a:p>
        </p:txBody>
      </p:sp>
      <p:sp>
        <p:nvSpPr>
          <p:cNvPr id="76" name="TextBox 75"/>
          <p:cNvSpPr txBox="1"/>
          <p:nvPr/>
        </p:nvSpPr>
        <p:spPr>
          <a:xfrm>
            <a:off x="7018071" y="3522800"/>
            <a:ext cx="13676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No </a:t>
            </a:r>
            <a:r>
              <a:rPr lang="en-US" sz="1200" dirty="0" err="1" smtClean="0"/>
              <a:t>Tx</a:t>
            </a:r>
            <a:r>
              <a:rPr lang="en-US" sz="1200" dirty="0" smtClean="0"/>
              <a:t> due to </a:t>
            </a:r>
          </a:p>
          <a:p>
            <a:r>
              <a:rPr lang="en-US" sz="1200" dirty="0" smtClean="0"/>
              <a:t>receiving on link2</a:t>
            </a:r>
            <a:endParaRPr lang="en-US" sz="1200" dirty="0"/>
          </a:p>
        </p:txBody>
      </p:sp>
      <p:sp>
        <p:nvSpPr>
          <p:cNvPr id="2" name="Rectangle 1"/>
          <p:cNvSpPr/>
          <p:nvPr/>
        </p:nvSpPr>
        <p:spPr>
          <a:xfrm>
            <a:off x="1066800" y="2327797"/>
            <a:ext cx="343555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/>
              <a:t>Case </a:t>
            </a:r>
            <a:r>
              <a:rPr lang="en-US" sz="2000" dirty="0" smtClean="0"/>
              <a:t>2: </a:t>
            </a:r>
            <a:r>
              <a:rPr lang="en-US" sz="2000" dirty="0"/>
              <a:t>link 2 is </a:t>
            </a:r>
            <a:r>
              <a:rPr lang="en-US" sz="2000" dirty="0" smtClean="0"/>
              <a:t>intra BSS </a:t>
            </a:r>
            <a:r>
              <a:rPr lang="en-US" sz="2000" dirty="0"/>
              <a:t>busy</a:t>
            </a:r>
          </a:p>
        </p:txBody>
      </p:sp>
      <p:sp>
        <p:nvSpPr>
          <p:cNvPr id="77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29426"/>
            <a:ext cx="1874823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Jan.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5042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8002" y="589860"/>
            <a:ext cx="9144195" cy="686684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Non-AP </a:t>
            </a:r>
            <a:r>
              <a:rPr lang="en-US" dirty="0">
                <a:solidFill>
                  <a:schemeClr val="tx1"/>
                </a:solidFill>
              </a:rPr>
              <a:t>STA operation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associated with a constrained AP </a:t>
            </a:r>
            <a:r>
              <a:rPr lang="en-US" dirty="0" smtClean="0">
                <a:solidFill>
                  <a:schemeClr val="tx1"/>
                </a:solidFill>
              </a:rPr>
              <a:t>MLD</a:t>
            </a:r>
            <a:endParaRPr lang="en-US" dirty="0"/>
          </a:p>
        </p:txBody>
      </p:sp>
      <p:sp>
        <p:nvSpPr>
          <p:cNvPr id="43" name="Rectangle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7097567" y="6475413"/>
            <a:ext cx="14463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Kaiying Lu,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609600" y="2057400"/>
            <a:ext cx="7772400" cy="4113074"/>
          </a:xfrm>
        </p:spPr>
        <p:txBody>
          <a:bodyPr>
            <a:normAutofit/>
          </a:bodyPr>
          <a:lstStyle/>
          <a:p>
            <a:r>
              <a:rPr lang="en-US" sz="2000" dirty="0" smtClean="0"/>
              <a:t>The non-AP STA associated with the constrained AP MLD operates as the following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800" dirty="0" smtClean="0"/>
              <a:t>The AP MLD signaled the primary channel of link 1 to allow contention based channel access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800" dirty="0" smtClean="0"/>
              <a:t>Legacy STAs and </a:t>
            </a:r>
            <a:r>
              <a:rPr lang="en-US" sz="1800" dirty="0"/>
              <a:t>single-link </a:t>
            </a:r>
            <a:r>
              <a:rPr lang="en-US" sz="1800" dirty="0" smtClean="0"/>
              <a:t>non-AP STAs can only operate on link1</a:t>
            </a:r>
            <a:endParaRPr lang="en-US" sz="1800" dirty="0">
              <a:solidFill>
                <a:srgbClr val="0000FF"/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800" dirty="0" smtClean="0"/>
              <a:t>A </a:t>
            </a:r>
            <a:r>
              <a:rPr lang="en-US" sz="1800" dirty="0"/>
              <a:t>multi-link </a:t>
            </a:r>
            <a:r>
              <a:rPr lang="en-US" sz="1800" dirty="0" smtClean="0"/>
              <a:t>non-AP MLD STAs </a:t>
            </a:r>
            <a:r>
              <a:rPr lang="en-US" sz="1800" dirty="0"/>
              <a:t>can </a:t>
            </a:r>
            <a:r>
              <a:rPr lang="en-US" sz="1800" dirty="0" smtClean="0"/>
              <a:t>operate on both link 1 and link 2 if the </a:t>
            </a:r>
            <a:r>
              <a:rPr lang="en-US" sz="1800" dirty="0"/>
              <a:t>AP </a:t>
            </a:r>
            <a:r>
              <a:rPr lang="en-US" sz="1800" dirty="0" smtClean="0"/>
              <a:t>MLD allows the operation on the link 2. (see next slides). Otherwise, </a:t>
            </a:r>
            <a:r>
              <a:rPr lang="en-US" sz="1800" dirty="0"/>
              <a:t>it only </a:t>
            </a:r>
            <a:r>
              <a:rPr lang="en-US" sz="1800" dirty="0" smtClean="0"/>
              <a:t>operates </a:t>
            </a:r>
            <a:r>
              <a:rPr lang="en-US" sz="1800" dirty="0"/>
              <a:t>on </a:t>
            </a:r>
            <a:r>
              <a:rPr lang="en-US" sz="1800" dirty="0" smtClean="0"/>
              <a:t>link1.</a:t>
            </a:r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2200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82488" y="329426"/>
            <a:ext cx="1889248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Jan.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4004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8002" y="1048628"/>
            <a:ext cx="9144195" cy="686684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Non-AP MLD STA </a:t>
            </a:r>
            <a:r>
              <a:rPr lang="en-US" dirty="0">
                <a:solidFill>
                  <a:schemeClr val="tx1"/>
                </a:solidFill>
              </a:rPr>
              <a:t>operation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associated with a constrained AP </a:t>
            </a:r>
            <a:r>
              <a:rPr lang="en-US" dirty="0" smtClean="0">
                <a:solidFill>
                  <a:schemeClr val="tx1"/>
                </a:solidFill>
              </a:rPr>
              <a:t>MLD</a:t>
            </a:r>
            <a:r>
              <a:rPr lang="en-US" dirty="0">
                <a:solidFill>
                  <a:schemeClr val="tx1"/>
                </a:solidFill>
              </a:rPr>
              <a:t>(</a:t>
            </a:r>
            <a:r>
              <a:rPr lang="en-US" dirty="0" err="1">
                <a:solidFill>
                  <a:schemeClr val="tx1"/>
                </a:solidFill>
              </a:rPr>
              <a:t>ctnd</a:t>
            </a:r>
            <a:r>
              <a:rPr lang="en-US" dirty="0">
                <a:solidFill>
                  <a:schemeClr val="tx1"/>
                </a:solidFill>
              </a:rPr>
              <a:t>.)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3" name="Rectangle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7097567" y="6475413"/>
            <a:ext cx="14463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Kaiying Lu,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533400" y="1906726"/>
            <a:ext cx="7924800" cy="457200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A multi-link channel access for non-AP MLD STAs can be controlled by the AP </a:t>
            </a:r>
            <a:r>
              <a:rPr lang="en-US" sz="2000" dirty="0"/>
              <a:t>(</a:t>
            </a:r>
            <a:r>
              <a:rPr lang="en-US" sz="2000" dirty="0" smtClean="0"/>
              <a:t>Fig.3)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900" dirty="0" smtClean="0"/>
              <a:t>If the AP MLD signaled the primary channel of link 2 to </a:t>
            </a:r>
            <a:r>
              <a:rPr lang="en-US" sz="1900" dirty="0"/>
              <a:t>allow contention based channel </a:t>
            </a:r>
            <a:r>
              <a:rPr lang="en-US" sz="1900" dirty="0" smtClean="0"/>
              <a:t>access on link 2, the STA of the non-AP MLD performs channel contention independently on each primary channel of link 1 and link 2. </a:t>
            </a:r>
          </a:p>
          <a:p>
            <a:pPr lvl="3">
              <a:buFont typeface="Courier New" panose="02070309020205020404" pitchFamily="49" charset="0"/>
              <a:buChar char="o"/>
            </a:pPr>
            <a:r>
              <a:rPr lang="en-US" dirty="0"/>
              <a:t>Transmits over both link 1 and link 2 simultaneously if </a:t>
            </a:r>
            <a:r>
              <a:rPr lang="en-US" dirty="0" err="1"/>
              <a:t>backoff</a:t>
            </a:r>
            <a:r>
              <a:rPr lang="en-US" dirty="0"/>
              <a:t> to zero on one link with IDLE status on the other link.</a:t>
            </a:r>
          </a:p>
          <a:p>
            <a:pPr lvl="3">
              <a:buFont typeface="Courier New" panose="02070309020205020404" pitchFamily="49" charset="0"/>
              <a:buChar char="o"/>
            </a:pPr>
            <a:r>
              <a:rPr lang="en-US" dirty="0"/>
              <a:t>Transmit on link 1 only if </a:t>
            </a:r>
            <a:r>
              <a:rPr lang="en-US" dirty="0" err="1"/>
              <a:t>backoff</a:t>
            </a:r>
            <a:r>
              <a:rPr lang="en-US" dirty="0"/>
              <a:t> to zero on link 1 with non IDLE status on link 2 </a:t>
            </a:r>
          </a:p>
          <a:p>
            <a:pPr lvl="3">
              <a:buFont typeface="Courier New" panose="02070309020205020404" pitchFamily="49" charset="0"/>
              <a:buChar char="o"/>
            </a:pPr>
            <a:r>
              <a:rPr lang="en-US" dirty="0"/>
              <a:t>Whether allow transmission on link 2 only is TBD. More restrictions may need to be considered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900" dirty="0"/>
              <a:t>Otherwise, the AP MLD disallows channel contention on </a:t>
            </a:r>
            <a:r>
              <a:rPr lang="en-US" sz="1900" dirty="0" smtClean="0"/>
              <a:t>link 2</a:t>
            </a:r>
            <a:endParaRPr lang="en-US" sz="1900" dirty="0"/>
          </a:p>
          <a:p>
            <a:pPr lvl="3">
              <a:buFont typeface="Courier New" panose="02070309020205020404" pitchFamily="49" charset="0"/>
              <a:buChar char="o"/>
            </a:pPr>
            <a:r>
              <a:rPr lang="en-US" dirty="0"/>
              <a:t>The non-AP </a:t>
            </a:r>
            <a:r>
              <a:rPr lang="en-US" dirty="0" smtClean="0"/>
              <a:t>MLD STA </a:t>
            </a:r>
            <a:r>
              <a:rPr lang="en-US" dirty="0"/>
              <a:t>performs a contention only on the primary channel of link 1 as Single Primary Channel mode</a:t>
            </a:r>
            <a:r>
              <a:rPr lang="en-US" dirty="0" smtClean="0"/>
              <a:t>.</a:t>
            </a:r>
          </a:p>
          <a:p>
            <a:pPr lvl="3">
              <a:buFont typeface="Courier New" panose="02070309020205020404" pitchFamily="49" charset="0"/>
              <a:buChar char="o"/>
            </a:pPr>
            <a:endParaRPr lang="en-US" dirty="0"/>
          </a:p>
          <a:p>
            <a:pPr lvl="1"/>
            <a:endParaRPr lang="en-US" sz="2200" dirty="0"/>
          </a:p>
        </p:txBody>
      </p:sp>
      <p:sp>
        <p:nvSpPr>
          <p:cNvPr id="10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29426"/>
            <a:ext cx="1874823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Jan.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130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52400" y="1180973"/>
            <a:ext cx="9172133" cy="480640"/>
          </a:xfrm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Non-AP </a:t>
            </a:r>
            <a:r>
              <a:rPr lang="en-US" sz="2800" dirty="0" smtClean="0">
                <a:solidFill>
                  <a:schemeClr val="tx1"/>
                </a:solidFill>
              </a:rPr>
              <a:t>MLD STA </a:t>
            </a:r>
            <a:r>
              <a:rPr lang="en-US" sz="2800" dirty="0">
                <a:solidFill>
                  <a:schemeClr val="tx1"/>
                </a:solidFill>
              </a:rPr>
              <a:t>operation</a:t>
            </a:r>
            <a:br>
              <a:rPr lang="en-US" sz="2800" dirty="0">
                <a:solidFill>
                  <a:schemeClr val="tx1"/>
                </a:solidFill>
              </a:rPr>
            </a:br>
            <a:r>
              <a:rPr lang="en-US" sz="2800" dirty="0">
                <a:solidFill>
                  <a:schemeClr val="tx1"/>
                </a:solidFill>
              </a:rPr>
              <a:t>associated with </a:t>
            </a:r>
            <a:r>
              <a:rPr lang="en-US" sz="2800" dirty="0" smtClean="0">
                <a:solidFill>
                  <a:schemeClr val="tx1"/>
                </a:solidFill>
              </a:rPr>
              <a:t>a constrained AP MLD (Example)</a:t>
            </a:r>
            <a:br>
              <a:rPr lang="en-US" sz="2800" dirty="0" smtClean="0">
                <a:solidFill>
                  <a:schemeClr val="tx1"/>
                </a:solidFill>
              </a:rPr>
            </a:br>
            <a:endParaRPr lang="en-US" sz="2800" dirty="0"/>
          </a:p>
        </p:txBody>
      </p:sp>
      <p:sp>
        <p:nvSpPr>
          <p:cNvPr id="43" name="Rectangle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7097567" y="6475413"/>
            <a:ext cx="14463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Kaiying Lu,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34" name="TextBox 33"/>
          <p:cNvSpPr txBox="1"/>
          <p:nvPr/>
        </p:nvSpPr>
        <p:spPr>
          <a:xfrm>
            <a:off x="4611249" y="5297450"/>
            <a:ext cx="8493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Fig.3</a:t>
            </a:r>
            <a:endParaRPr lang="en-US" sz="2000" dirty="0"/>
          </a:p>
        </p:txBody>
      </p:sp>
      <p:sp>
        <p:nvSpPr>
          <p:cNvPr id="53" name="Rectangle 52"/>
          <p:cNvSpPr/>
          <p:nvPr/>
        </p:nvSpPr>
        <p:spPr>
          <a:xfrm>
            <a:off x="5605943" y="3116534"/>
            <a:ext cx="914400" cy="12609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1187263" y="3096766"/>
            <a:ext cx="1181100" cy="1600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/>
          <p:cNvSpPr/>
          <p:nvPr/>
        </p:nvSpPr>
        <p:spPr>
          <a:xfrm>
            <a:off x="1396813" y="3386834"/>
            <a:ext cx="723900" cy="381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STA1</a:t>
            </a:r>
            <a:endParaRPr lang="en-US" sz="1600" dirty="0"/>
          </a:p>
        </p:txBody>
      </p:sp>
      <p:sp>
        <p:nvSpPr>
          <p:cNvPr id="57" name="Rectangle 56"/>
          <p:cNvSpPr/>
          <p:nvPr/>
        </p:nvSpPr>
        <p:spPr>
          <a:xfrm>
            <a:off x="1396813" y="3996434"/>
            <a:ext cx="762000" cy="381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STA2</a:t>
            </a:r>
            <a:endParaRPr lang="en-US" sz="1600" dirty="0"/>
          </a:p>
        </p:txBody>
      </p:sp>
      <p:sp>
        <p:nvSpPr>
          <p:cNvPr id="58" name="TextBox 57"/>
          <p:cNvSpPr txBox="1"/>
          <p:nvPr/>
        </p:nvSpPr>
        <p:spPr>
          <a:xfrm>
            <a:off x="374463" y="3654056"/>
            <a:ext cx="99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Non-AP MLD</a:t>
            </a:r>
            <a:endParaRPr lang="en-US" sz="1600" dirty="0"/>
          </a:p>
        </p:txBody>
      </p:sp>
      <p:cxnSp>
        <p:nvCxnSpPr>
          <p:cNvPr id="59" name="Straight Connector 58"/>
          <p:cNvCxnSpPr/>
          <p:nvPr/>
        </p:nvCxnSpPr>
        <p:spPr>
          <a:xfrm flipV="1">
            <a:off x="2120713" y="3577334"/>
            <a:ext cx="5981700" cy="23368"/>
          </a:xfrm>
          <a:prstGeom prst="line">
            <a:avLst/>
          </a:prstGeom>
          <a:ln>
            <a:solidFill>
              <a:srgbClr val="99FFCC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flipV="1">
            <a:off x="2158813" y="4175250"/>
            <a:ext cx="5981700" cy="23368"/>
          </a:xfrm>
          <a:prstGeom prst="line">
            <a:avLst/>
          </a:prstGeom>
          <a:ln>
            <a:solidFill>
              <a:srgbClr val="99FFCC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Rectangle 62"/>
          <p:cNvSpPr/>
          <p:nvPr/>
        </p:nvSpPr>
        <p:spPr>
          <a:xfrm>
            <a:off x="2920813" y="3410202"/>
            <a:ext cx="171450" cy="178816"/>
          </a:xfrm>
          <a:prstGeom prst="rect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3</a:t>
            </a:r>
            <a:endParaRPr lang="en-US" sz="1000" dirty="0"/>
          </a:p>
        </p:txBody>
      </p:sp>
      <p:sp>
        <p:nvSpPr>
          <p:cNvPr id="64" name="Rectangle 63"/>
          <p:cNvSpPr/>
          <p:nvPr/>
        </p:nvSpPr>
        <p:spPr>
          <a:xfrm>
            <a:off x="3104963" y="3410202"/>
            <a:ext cx="171450" cy="178816"/>
          </a:xfrm>
          <a:prstGeom prst="rect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2</a:t>
            </a:r>
            <a:endParaRPr lang="en-US" sz="1000" dirty="0"/>
          </a:p>
        </p:txBody>
      </p:sp>
      <p:sp>
        <p:nvSpPr>
          <p:cNvPr id="65" name="Rectangle 64"/>
          <p:cNvSpPr/>
          <p:nvPr/>
        </p:nvSpPr>
        <p:spPr>
          <a:xfrm>
            <a:off x="3289113" y="3410202"/>
            <a:ext cx="171450" cy="178816"/>
          </a:xfrm>
          <a:prstGeom prst="rect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1</a:t>
            </a:r>
            <a:endParaRPr lang="en-US" sz="1000" dirty="0"/>
          </a:p>
        </p:txBody>
      </p:sp>
      <p:sp>
        <p:nvSpPr>
          <p:cNvPr id="66" name="Rectangle 65"/>
          <p:cNvSpPr/>
          <p:nvPr/>
        </p:nvSpPr>
        <p:spPr>
          <a:xfrm>
            <a:off x="3473263" y="3410202"/>
            <a:ext cx="171450" cy="178816"/>
          </a:xfrm>
          <a:prstGeom prst="rect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0</a:t>
            </a:r>
            <a:endParaRPr lang="en-US" sz="1000" dirty="0"/>
          </a:p>
        </p:txBody>
      </p:sp>
      <p:sp>
        <p:nvSpPr>
          <p:cNvPr id="69" name="TextBox 68"/>
          <p:cNvSpPr txBox="1"/>
          <p:nvPr/>
        </p:nvSpPr>
        <p:spPr>
          <a:xfrm>
            <a:off x="2463613" y="3386163"/>
            <a:ext cx="533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Link1</a:t>
            </a:r>
            <a:endParaRPr lang="en-US" sz="1000" dirty="0"/>
          </a:p>
        </p:txBody>
      </p:sp>
      <p:sp>
        <p:nvSpPr>
          <p:cNvPr id="70" name="TextBox 69"/>
          <p:cNvSpPr txBox="1"/>
          <p:nvPr/>
        </p:nvSpPr>
        <p:spPr>
          <a:xfrm>
            <a:off x="2473138" y="3989841"/>
            <a:ext cx="533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Link2</a:t>
            </a:r>
            <a:endParaRPr lang="en-US" sz="1000" dirty="0"/>
          </a:p>
        </p:txBody>
      </p:sp>
      <p:sp>
        <p:nvSpPr>
          <p:cNvPr id="71" name="Rectangle 70"/>
          <p:cNvSpPr/>
          <p:nvPr/>
        </p:nvSpPr>
        <p:spPr>
          <a:xfrm>
            <a:off x="3630412" y="3234434"/>
            <a:ext cx="400050" cy="36626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prstDash val="dashDot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TX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4043162" y="3230959"/>
            <a:ext cx="401651" cy="36626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prstDash val="dashDot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R</a:t>
            </a:r>
            <a:r>
              <a:rPr lang="en-US" sz="1200" dirty="0" smtClean="0">
                <a:solidFill>
                  <a:schemeClr val="tx1"/>
                </a:solidFill>
              </a:rPr>
              <a:t>X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14" name="Rectangle 113"/>
          <p:cNvSpPr/>
          <p:nvPr/>
        </p:nvSpPr>
        <p:spPr>
          <a:xfrm>
            <a:off x="5644728" y="3233926"/>
            <a:ext cx="400050" cy="36626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prstDash val="dashDot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TX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15" name="Rectangle 114"/>
          <p:cNvSpPr/>
          <p:nvPr/>
        </p:nvSpPr>
        <p:spPr>
          <a:xfrm>
            <a:off x="6057478" y="3230451"/>
            <a:ext cx="401651" cy="36626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prstDash val="dashDot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R</a:t>
            </a:r>
            <a:r>
              <a:rPr lang="en-US" sz="1200" dirty="0" smtClean="0">
                <a:solidFill>
                  <a:schemeClr val="tx1"/>
                </a:solidFill>
              </a:rPr>
              <a:t>X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3644713" y="2948836"/>
            <a:ext cx="81440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UL TXOP</a:t>
            </a:r>
            <a:endParaRPr lang="en-US" sz="1050" dirty="0"/>
          </a:p>
        </p:txBody>
      </p:sp>
      <p:sp>
        <p:nvSpPr>
          <p:cNvPr id="117" name="TextBox 116"/>
          <p:cNvSpPr txBox="1"/>
          <p:nvPr/>
        </p:nvSpPr>
        <p:spPr>
          <a:xfrm>
            <a:off x="5672223" y="2895600"/>
            <a:ext cx="89146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UL TXOP</a:t>
            </a:r>
            <a:endParaRPr lang="en-US" sz="1050" dirty="0"/>
          </a:p>
        </p:txBody>
      </p:sp>
      <p:sp>
        <p:nvSpPr>
          <p:cNvPr id="118" name="Rectangle 117"/>
          <p:cNvSpPr/>
          <p:nvPr/>
        </p:nvSpPr>
        <p:spPr>
          <a:xfrm>
            <a:off x="3190688" y="3896866"/>
            <a:ext cx="949325" cy="278384"/>
          </a:xfrm>
          <a:prstGeom prst="rect">
            <a:avLst/>
          </a:prstGeom>
          <a:solidFill>
            <a:srgbClr val="FFFF99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OBSS busy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0" name="Rectangle 119"/>
          <p:cNvSpPr/>
          <p:nvPr/>
        </p:nvSpPr>
        <p:spPr>
          <a:xfrm>
            <a:off x="5289128" y="3394918"/>
            <a:ext cx="171450" cy="178816"/>
          </a:xfrm>
          <a:prstGeom prst="rect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1</a:t>
            </a:r>
            <a:endParaRPr lang="en-US" sz="1000" dirty="0"/>
          </a:p>
        </p:txBody>
      </p:sp>
      <p:sp>
        <p:nvSpPr>
          <p:cNvPr id="121" name="Rectangle 120"/>
          <p:cNvSpPr/>
          <p:nvPr/>
        </p:nvSpPr>
        <p:spPr>
          <a:xfrm>
            <a:off x="5473278" y="3394918"/>
            <a:ext cx="171450" cy="178816"/>
          </a:xfrm>
          <a:prstGeom prst="rect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0</a:t>
            </a:r>
          </a:p>
        </p:txBody>
      </p:sp>
      <p:sp>
        <p:nvSpPr>
          <p:cNvPr id="122" name="Rectangle 121"/>
          <p:cNvSpPr/>
          <p:nvPr/>
        </p:nvSpPr>
        <p:spPr>
          <a:xfrm>
            <a:off x="5643127" y="3858766"/>
            <a:ext cx="400050" cy="36626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prstDash val="dashDot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TX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23" name="Rectangle 122"/>
          <p:cNvSpPr/>
          <p:nvPr/>
        </p:nvSpPr>
        <p:spPr>
          <a:xfrm>
            <a:off x="6055877" y="3855291"/>
            <a:ext cx="401651" cy="36626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prstDash val="dashDot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R</a:t>
            </a:r>
            <a:r>
              <a:rPr lang="en-US" sz="1200" dirty="0" smtClean="0">
                <a:solidFill>
                  <a:schemeClr val="tx1"/>
                </a:solidFill>
              </a:rPr>
              <a:t>X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36" name="TextBox 135"/>
          <p:cNvSpPr txBox="1"/>
          <p:nvPr/>
        </p:nvSpPr>
        <p:spPr>
          <a:xfrm>
            <a:off x="7457782" y="4186934"/>
            <a:ext cx="81440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UL TXOP</a:t>
            </a:r>
            <a:endParaRPr lang="en-US" sz="1050" dirty="0"/>
          </a:p>
        </p:txBody>
      </p:sp>
      <p:sp>
        <p:nvSpPr>
          <p:cNvPr id="138" name="Rectangle 137"/>
          <p:cNvSpPr/>
          <p:nvPr/>
        </p:nvSpPr>
        <p:spPr>
          <a:xfrm>
            <a:off x="4555409" y="3394918"/>
            <a:ext cx="171450" cy="178816"/>
          </a:xfrm>
          <a:prstGeom prst="rect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5</a:t>
            </a:r>
          </a:p>
        </p:txBody>
      </p:sp>
      <p:sp>
        <p:nvSpPr>
          <p:cNvPr id="139" name="Rectangle 138"/>
          <p:cNvSpPr/>
          <p:nvPr/>
        </p:nvSpPr>
        <p:spPr>
          <a:xfrm>
            <a:off x="4739559" y="3394918"/>
            <a:ext cx="171450" cy="178816"/>
          </a:xfrm>
          <a:prstGeom prst="rect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4</a:t>
            </a:r>
          </a:p>
        </p:txBody>
      </p:sp>
      <p:sp>
        <p:nvSpPr>
          <p:cNvPr id="140" name="Rectangle 139"/>
          <p:cNvSpPr/>
          <p:nvPr/>
        </p:nvSpPr>
        <p:spPr>
          <a:xfrm>
            <a:off x="4923709" y="3394918"/>
            <a:ext cx="171450" cy="178816"/>
          </a:xfrm>
          <a:prstGeom prst="rect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3</a:t>
            </a:r>
          </a:p>
        </p:txBody>
      </p:sp>
      <p:sp>
        <p:nvSpPr>
          <p:cNvPr id="141" name="Rectangle 140"/>
          <p:cNvSpPr/>
          <p:nvPr/>
        </p:nvSpPr>
        <p:spPr>
          <a:xfrm>
            <a:off x="5107859" y="3394918"/>
            <a:ext cx="171450" cy="178816"/>
          </a:xfrm>
          <a:prstGeom prst="rect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2</a:t>
            </a:r>
          </a:p>
        </p:txBody>
      </p:sp>
      <p:sp>
        <p:nvSpPr>
          <p:cNvPr id="144" name="Rectangle 143"/>
          <p:cNvSpPr/>
          <p:nvPr/>
        </p:nvSpPr>
        <p:spPr>
          <a:xfrm>
            <a:off x="6629400" y="4004518"/>
            <a:ext cx="171450" cy="178816"/>
          </a:xfrm>
          <a:prstGeom prst="rect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3</a:t>
            </a:r>
          </a:p>
        </p:txBody>
      </p:sp>
      <p:sp>
        <p:nvSpPr>
          <p:cNvPr id="145" name="Rectangle 144"/>
          <p:cNvSpPr/>
          <p:nvPr/>
        </p:nvSpPr>
        <p:spPr>
          <a:xfrm>
            <a:off x="6813550" y="4004518"/>
            <a:ext cx="171450" cy="178816"/>
          </a:xfrm>
          <a:prstGeom prst="rect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2</a:t>
            </a:r>
          </a:p>
        </p:txBody>
      </p:sp>
      <p:sp>
        <p:nvSpPr>
          <p:cNvPr id="148" name="Rectangle 147"/>
          <p:cNvSpPr/>
          <p:nvPr/>
        </p:nvSpPr>
        <p:spPr>
          <a:xfrm>
            <a:off x="5407351" y="3884942"/>
            <a:ext cx="212811" cy="278384"/>
          </a:xfrm>
          <a:prstGeom prst="rect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985428" y="3107912"/>
            <a:ext cx="418999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00" dirty="0"/>
              <a:t>IDLE</a:t>
            </a:r>
          </a:p>
        </p:txBody>
      </p:sp>
      <p:sp>
        <p:nvSpPr>
          <p:cNvPr id="149" name="Rectangle 148"/>
          <p:cNvSpPr/>
          <p:nvPr/>
        </p:nvSpPr>
        <p:spPr>
          <a:xfrm>
            <a:off x="6990453" y="4004518"/>
            <a:ext cx="171450" cy="178816"/>
          </a:xfrm>
          <a:prstGeom prst="rect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1</a:t>
            </a:r>
            <a:endParaRPr lang="en-US" sz="1000" dirty="0"/>
          </a:p>
        </p:txBody>
      </p:sp>
      <p:sp>
        <p:nvSpPr>
          <p:cNvPr id="150" name="Rectangle 149"/>
          <p:cNvSpPr/>
          <p:nvPr/>
        </p:nvSpPr>
        <p:spPr>
          <a:xfrm>
            <a:off x="7174603" y="4004518"/>
            <a:ext cx="171450" cy="178816"/>
          </a:xfrm>
          <a:prstGeom prst="rect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0</a:t>
            </a:r>
            <a:endParaRPr lang="en-US" sz="1000" dirty="0"/>
          </a:p>
        </p:txBody>
      </p:sp>
      <p:sp>
        <p:nvSpPr>
          <p:cNvPr id="151" name="Rectangle 150"/>
          <p:cNvSpPr/>
          <p:nvPr/>
        </p:nvSpPr>
        <p:spPr>
          <a:xfrm>
            <a:off x="7356661" y="2914532"/>
            <a:ext cx="914400" cy="12609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Rectangle 151"/>
          <p:cNvSpPr/>
          <p:nvPr/>
        </p:nvSpPr>
        <p:spPr>
          <a:xfrm>
            <a:off x="7395446" y="3031924"/>
            <a:ext cx="400050" cy="36626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prstDash val="dashDot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TX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54" name="Rectangle 153"/>
          <p:cNvSpPr/>
          <p:nvPr/>
        </p:nvSpPr>
        <p:spPr>
          <a:xfrm>
            <a:off x="7808196" y="3028449"/>
            <a:ext cx="401651" cy="36626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prstDash val="dashDot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R</a:t>
            </a:r>
            <a:r>
              <a:rPr lang="en-US" sz="1200" dirty="0" smtClean="0">
                <a:solidFill>
                  <a:schemeClr val="tx1"/>
                </a:solidFill>
              </a:rPr>
              <a:t>X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59" name="Rectangle 158"/>
          <p:cNvSpPr/>
          <p:nvPr/>
        </p:nvSpPr>
        <p:spPr>
          <a:xfrm>
            <a:off x="7393845" y="3656764"/>
            <a:ext cx="400050" cy="36626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prstDash val="dashDot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TX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60" name="Rectangle 159"/>
          <p:cNvSpPr/>
          <p:nvPr/>
        </p:nvSpPr>
        <p:spPr>
          <a:xfrm>
            <a:off x="7806595" y="3653289"/>
            <a:ext cx="401651" cy="36626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prstDash val="dashDot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R</a:t>
            </a:r>
            <a:r>
              <a:rPr lang="en-US" sz="1200" dirty="0" smtClean="0">
                <a:solidFill>
                  <a:schemeClr val="tx1"/>
                </a:solidFill>
              </a:rPr>
              <a:t>X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61" name="Rectangle 160"/>
          <p:cNvSpPr/>
          <p:nvPr/>
        </p:nvSpPr>
        <p:spPr>
          <a:xfrm>
            <a:off x="7143850" y="3286123"/>
            <a:ext cx="212811" cy="278384"/>
          </a:xfrm>
          <a:prstGeom prst="rect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163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29426"/>
            <a:ext cx="1874823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Jan.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0882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6912" y="1828800"/>
            <a:ext cx="7847013" cy="2895600"/>
          </a:xfrm>
        </p:spPr>
        <p:txBody>
          <a:bodyPr/>
          <a:lstStyle/>
          <a:p>
            <a:pPr marL="342900" lvl="1" indent="-342900">
              <a:lnSpc>
                <a:spcPct val="90000"/>
              </a:lnSpc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n-US" dirty="0" smtClean="0"/>
              <a:t>Constrained AP MLD operation and non-AP MLD STAs operation associated with the constrained AP MLD are discussed.</a:t>
            </a:r>
          </a:p>
          <a:p>
            <a:pPr marL="342900" lvl="1" indent="-342900">
              <a:lnSpc>
                <a:spcPct val="90000"/>
              </a:lnSpc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n-US" dirty="0" smtClean="0"/>
              <a:t>Some restrictions on multi-link channel access may need further considerations.</a:t>
            </a:r>
          </a:p>
          <a:p>
            <a:pPr marL="342900" lvl="1" indent="-342900">
              <a:lnSpc>
                <a:spcPct val="90000"/>
              </a:lnSpc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n-US" dirty="0" smtClean="0"/>
              <a:t>Proposed single primary channel mode for constrained AP MLD operation.</a:t>
            </a:r>
          </a:p>
          <a:p>
            <a:pPr marL="342900" lvl="1" indent="-342900">
              <a:lnSpc>
                <a:spcPct val="90000"/>
              </a:lnSpc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n-US" dirty="0" smtClean="0"/>
              <a:t>Proposed multiple primary channel mode for non-AP MLD STA controlled by AP MLD. </a:t>
            </a:r>
            <a:endParaRPr lang="en-US" dirty="0"/>
          </a:p>
          <a:p>
            <a:pPr marL="342900" lvl="1" indent="-342900">
              <a:lnSpc>
                <a:spcPct val="90000"/>
              </a:lnSpc>
              <a:buClr>
                <a:schemeClr val="accent1"/>
              </a:buClr>
              <a:buFont typeface="Wingdings" panose="05000000000000000000" pitchFamily="2" charset="2"/>
              <a:buChar char="Ø"/>
            </a:pP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7097567" y="6475413"/>
            <a:ext cx="14463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Kaiying Lu,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29426"/>
            <a:ext cx="1874823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Jan.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5528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2D25672F2F5D4AA9AE255D69FED637" ma:contentTypeVersion="1" ma:contentTypeDescription="Create a new document." ma:contentTypeScope="" ma:versionID="4956819f99e8db43e2a2111e3b300df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2d2ab0423195891a282ae33591addde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CA7BDBA-0428-497A-823E-604947E2874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5DB7F03-E2F4-4208-8217-CF5CB1C8F085}">
  <ds:schemaRefs>
    <ds:schemaRef ds:uri="http://purl.org/dc/terms/"/>
    <ds:schemaRef ds:uri="http://www.w3.org/XML/1998/namespace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purl.org/dc/dcmitype/"/>
    <ds:schemaRef ds:uri="http://schemas.microsoft.com/office/infopath/2007/PartnerControl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4E42FB28-4175-4352-A1B1-A428BA28D5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136032</TotalTime>
  <Words>979</Words>
  <Application>Microsoft Office PowerPoint</Application>
  <PresentationFormat>On-screen Show (4:3)</PresentationFormat>
  <Paragraphs>185</Paragraphs>
  <Slides>12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 Unicode MS</vt:lpstr>
      <vt:lpstr>Arial</vt:lpstr>
      <vt:lpstr>Courier New</vt:lpstr>
      <vt:lpstr>Times New Roman</vt:lpstr>
      <vt:lpstr>Wingdings</vt:lpstr>
      <vt:lpstr>802-11-Submission</vt:lpstr>
      <vt:lpstr>Document</vt:lpstr>
      <vt:lpstr>Multi-Link Operation and Channel Access Discussion</vt:lpstr>
      <vt:lpstr>Motivation</vt:lpstr>
      <vt:lpstr>Constrained AP MLD operation</vt:lpstr>
      <vt:lpstr>Constrained AP MLD operation - Single primary channel</vt:lpstr>
      <vt:lpstr>Constrained AP MLD operation - Single primary channel</vt:lpstr>
      <vt:lpstr> Non-AP STA operation associated with a constrained AP MLD</vt:lpstr>
      <vt:lpstr> Non-AP MLD STA operation associated with a constrained AP MLD(ctnd.)  </vt:lpstr>
      <vt:lpstr>Non-AP MLD STA operation associated with a constrained AP MLD (Example) </vt:lpstr>
      <vt:lpstr>Conclusion</vt:lpstr>
      <vt:lpstr>Straw Poll 1</vt:lpstr>
      <vt:lpstr>Straw Poll 2</vt:lpstr>
      <vt:lpstr>Reference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Kaiying Lu</cp:lastModifiedBy>
  <cp:revision>1576</cp:revision>
  <cp:lastPrinted>1998-02-10T13:28:06Z</cp:lastPrinted>
  <dcterms:created xsi:type="dcterms:W3CDTF">2007-05-21T21:00:37Z</dcterms:created>
  <dcterms:modified xsi:type="dcterms:W3CDTF">2020-04-17T06:40:20Z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0x0101009A2D25672F2F5D4AA9AE255D69FED637</vt:lpwstr>
  </property>
</Properties>
</file>