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8" r:id="rId5"/>
    <p:sldId id="491" r:id="rId6"/>
    <p:sldId id="493" r:id="rId7"/>
    <p:sldId id="504" r:id="rId8"/>
    <p:sldId id="505" r:id="rId9"/>
    <p:sldId id="512" r:id="rId10"/>
    <p:sldId id="508" r:id="rId11"/>
    <p:sldId id="509" r:id="rId12"/>
    <p:sldId id="503" r:id="rId13"/>
    <p:sldId id="483" r:id="rId14"/>
    <p:sldId id="487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ngho Seok" initials="YS" lastIdx="1" clrIdx="0">
    <p:extLst>
      <p:ext uri="{19B8F6BF-5375-455C-9EA6-DF929625EA0E}">
        <p15:presenceInfo xmlns:p15="http://schemas.microsoft.com/office/powerpoint/2012/main" userId="S-1-5-21-3285339950-981350797-2163593329-28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9548" autoAdjust="0"/>
  </p:normalViewPr>
  <p:slideViewPr>
    <p:cSldViewPr>
      <p:cViewPr varScale="1">
        <p:scale>
          <a:sx n="70" d="100"/>
          <a:sy n="70" d="100"/>
        </p:scale>
        <p:origin x="12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7567" y="6475413"/>
            <a:ext cx="144635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Nov. 2019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 txBox="1">
            <a:spLocks noChangeArrowheads="1"/>
          </p:cNvSpPr>
          <p:nvPr userDrawn="1"/>
        </p:nvSpPr>
        <p:spPr bwMode="auto">
          <a:xfrm>
            <a:off x="7086600" y="6415085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802.11-19/1547r2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927-00-00be-multi-link-operation-simulation-methodology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Multi-Link Operation and Channel Access Discussion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Nov.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588999"/>
              </p:ext>
            </p:extLst>
          </p:nvPr>
        </p:nvGraphicFramePr>
        <p:xfrm>
          <a:off x="536575" y="3260725"/>
          <a:ext cx="7921625" cy="313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" name="Document" r:id="rId4" imgW="8318618" imgH="3283832" progId="Word.Document.8">
                  <p:embed/>
                </p:oleObj>
              </mc:Choice>
              <mc:Fallback>
                <p:oleObj name="Document" r:id="rId4" imgW="8318618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260725"/>
                        <a:ext cx="7921625" cy="3130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76400"/>
            <a:ext cx="8686800" cy="48006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Some simulation results are shown for different channel access schemes for a  pair of links with constraints have been discussed </a:t>
            </a:r>
            <a:endParaRPr lang="en-US" dirty="0" smtClean="0"/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It is necessary to further </a:t>
            </a:r>
            <a:r>
              <a:rPr lang="en-US" dirty="0" smtClean="0"/>
              <a:t>consider about fairness issue on channel </a:t>
            </a:r>
            <a:r>
              <a:rPr lang="en-US" dirty="0"/>
              <a:t>access rules </a:t>
            </a:r>
            <a:r>
              <a:rPr lang="en-US" dirty="0" smtClean="0"/>
              <a:t>to </a:t>
            </a:r>
            <a:r>
              <a:rPr lang="en-US" dirty="0"/>
              <a:t>avoid </a:t>
            </a:r>
            <a:r>
              <a:rPr lang="en-US" dirty="0" err="1"/>
              <a:t>Tx</a:t>
            </a:r>
            <a:r>
              <a:rPr lang="en-US" dirty="0"/>
              <a:t>/Rx </a:t>
            </a:r>
            <a:r>
              <a:rPr lang="en-US" dirty="0" smtClean="0"/>
              <a:t>interference on the pair of links with IDC interference </a:t>
            </a:r>
            <a:r>
              <a:rPr lang="en-US" dirty="0" smtClean="0"/>
              <a:t>constraints. </a:t>
            </a:r>
            <a:endParaRPr lang="en-US" dirty="0" smtClean="0"/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3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pPr marL="0" indent="0">
              <a:lnSpc>
                <a:spcPct val="90000"/>
              </a:lnSpc>
              <a:buClr>
                <a:schemeClr val="accent1"/>
              </a:buClr>
              <a:buNone/>
            </a:pPr>
            <a:r>
              <a:rPr lang="en-US" dirty="0"/>
              <a:t>[1]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mentor.ieee.org/802.11/dcn/19/11-19-1927-00-00be-multi-link-operation-simulation-methodology.pptx</a:t>
            </a:r>
            <a:endParaRPr lang="en-US" dirty="0" smtClean="0"/>
          </a:p>
          <a:p>
            <a:pPr marL="0" indent="0">
              <a:lnSpc>
                <a:spcPct val="90000"/>
              </a:lnSpc>
              <a:buClr>
                <a:schemeClr val="accent1"/>
              </a:buClr>
              <a:buNone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837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02" y="1676400"/>
            <a:ext cx="8153399" cy="4572000"/>
          </a:xfrm>
        </p:spPr>
        <p:txBody>
          <a:bodyPr/>
          <a:lstStyle/>
          <a:p>
            <a:r>
              <a:rPr lang="en-US" dirty="0" smtClean="0"/>
              <a:t>In this proposal, we discuss the multi-link operation of the AP having an in-device coexistence (IDC) interference between multiple links (</a:t>
            </a:r>
            <a:r>
              <a:rPr lang="en-US" dirty="0" err="1" smtClean="0"/>
              <a:t>eg</a:t>
            </a:r>
            <a:r>
              <a:rPr lang="en-US" dirty="0" smtClean="0"/>
              <a:t>. 5 GHz &amp; 6 GHz). 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Nov. </a:t>
            </a:r>
            <a:r>
              <a:rPr lang="en-US" dirty="0" smtClean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580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02" y="1676400"/>
            <a:ext cx="8153399" cy="4572000"/>
          </a:xfrm>
        </p:spPr>
        <p:txBody>
          <a:bodyPr/>
          <a:lstStyle/>
          <a:p>
            <a:r>
              <a:rPr lang="en-US" dirty="0"/>
              <a:t>Topology</a:t>
            </a:r>
          </a:p>
          <a:p>
            <a:pPr lvl="1"/>
            <a:r>
              <a:rPr lang="en-US" dirty="0"/>
              <a:t>13 STA and 3 AP. </a:t>
            </a:r>
          </a:p>
          <a:p>
            <a:pPr lvl="1"/>
            <a:r>
              <a:rPr lang="en-US" dirty="0"/>
              <a:t>5 STA associated with AP1 are on Link 1. 5 STA associated with AP2 are on Link 2. The third BSS has 3 target EHT devices for throughput measurement.</a:t>
            </a:r>
          </a:p>
          <a:p>
            <a:r>
              <a:rPr lang="en-US" dirty="0"/>
              <a:t>Parameters:</a:t>
            </a:r>
          </a:p>
          <a:p>
            <a:pPr lvl="1"/>
            <a:r>
              <a:rPr lang="en-US" dirty="0"/>
              <a:t>Background traffic</a:t>
            </a:r>
          </a:p>
          <a:p>
            <a:pPr lvl="2"/>
            <a:r>
              <a:rPr lang="en-US" dirty="0"/>
              <a:t>Symmetrical UDP traffic on both links/channels.</a:t>
            </a:r>
          </a:p>
          <a:p>
            <a:pPr lvl="2"/>
            <a:r>
              <a:rPr lang="en-US" dirty="0"/>
              <a:t>Different % of loading will be tested.</a:t>
            </a:r>
          </a:p>
          <a:p>
            <a:pPr lvl="2"/>
            <a:r>
              <a:rPr lang="en-US" dirty="0"/>
              <a:t>Randomized TXOP limit </a:t>
            </a:r>
            <a:r>
              <a:rPr lang="en-US" dirty="0" smtClean="0"/>
              <a:t>between 1ms and 5.4ms for </a:t>
            </a:r>
            <a:r>
              <a:rPr lang="en-US" dirty="0"/>
              <a:t>each AP &lt;-&gt; STA. </a:t>
            </a:r>
          </a:p>
          <a:p>
            <a:pPr lvl="1"/>
            <a:r>
              <a:rPr lang="en-US" dirty="0"/>
              <a:t>Each UDP packet is 1460B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AMPDU setting</a:t>
            </a:r>
          </a:p>
          <a:p>
            <a:pPr lvl="2"/>
            <a:r>
              <a:rPr lang="en-US" dirty="0" smtClean="0"/>
              <a:t>Legacy and background traffic STA/AP use 64. EHT AP/STA uses 128.</a:t>
            </a:r>
          </a:p>
          <a:p>
            <a:pPr lvl="1"/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Set Up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Nov. </a:t>
            </a:r>
            <a:r>
              <a:rPr lang="en-US" dirty="0" smtClean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38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5992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Set Up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Nov.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1959211" y="1590795"/>
            <a:ext cx="1027749" cy="12001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332019" y="1600890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14888" y="2271136"/>
            <a:ext cx="573954" cy="2387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42596" y="5434428"/>
            <a:ext cx="573954" cy="2387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BSS2</a:t>
            </a:r>
            <a:endParaRPr lang="en-US" dirty="0"/>
          </a:p>
        </p:txBody>
      </p:sp>
      <p:sp>
        <p:nvSpPr>
          <p:cNvPr id="14" name="Left-Right Arrow 13"/>
          <p:cNvSpPr/>
          <p:nvPr/>
        </p:nvSpPr>
        <p:spPr>
          <a:xfrm>
            <a:off x="3376831" y="1558231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6332019" y="1991161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332019" y="2381432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STA3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6332019" y="2771703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STA4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6321133" y="3161974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STA5</a:t>
            </a:r>
            <a:endParaRPr lang="en-US" dirty="0"/>
          </a:p>
        </p:txBody>
      </p:sp>
      <p:sp>
        <p:nvSpPr>
          <p:cNvPr id="19" name="Left-Right Arrow 18"/>
          <p:cNvSpPr/>
          <p:nvPr/>
        </p:nvSpPr>
        <p:spPr>
          <a:xfrm>
            <a:off x="3376831" y="1948502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20" name="Left-Right Arrow 19"/>
          <p:cNvSpPr/>
          <p:nvPr/>
        </p:nvSpPr>
        <p:spPr>
          <a:xfrm>
            <a:off x="3384607" y="2338773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21" name="Left-Right Arrow 20"/>
          <p:cNvSpPr/>
          <p:nvPr/>
        </p:nvSpPr>
        <p:spPr>
          <a:xfrm>
            <a:off x="3384606" y="2719773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22" name="Left-Right Arrow 21"/>
          <p:cNvSpPr/>
          <p:nvPr/>
        </p:nvSpPr>
        <p:spPr>
          <a:xfrm>
            <a:off x="3386161" y="3119315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990585" y="4788510"/>
            <a:ext cx="1027749" cy="12001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AP2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6366487" y="4788508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STA6</a:t>
            </a:r>
            <a:endParaRPr lang="en-US" dirty="0"/>
          </a:p>
        </p:txBody>
      </p:sp>
      <p:sp>
        <p:nvSpPr>
          <p:cNvPr id="25" name="Left-Right Arrow 24"/>
          <p:cNvSpPr/>
          <p:nvPr/>
        </p:nvSpPr>
        <p:spPr>
          <a:xfrm>
            <a:off x="3411299" y="4745849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6366487" y="5178779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STA7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6366487" y="5569050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STA8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6366487" y="5959321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STA9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355601" y="6349592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STA10</a:t>
            </a:r>
            <a:endParaRPr lang="en-US" dirty="0"/>
          </a:p>
        </p:txBody>
      </p:sp>
      <p:sp>
        <p:nvSpPr>
          <p:cNvPr id="30" name="Left-Right Arrow 29"/>
          <p:cNvSpPr/>
          <p:nvPr/>
        </p:nvSpPr>
        <p:spPr>
          <a:xfrm>
            <a:off x="3411299" y="5136120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31" name="Left-Right Arrow 30"/>
          <p:cNvSpPr/>
          <p:nvPr/>
        </p:nvSpPr>
        <p:spPr>
          <a:xfrm>
            <a:off x="3419075" y="5526391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32" name="Left-Right Arrow 31"/>
          <p:cNvSpPr/>
          <p:nvPr/>
        </p:nvSpPr>
        <p:spPr>
          <a:xfrm>
            <a:off x="3419074" y="5907391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33" name="Left-Right Arrow 32"/>
          <p:cNvSpPr/>
          <p:nvPr/>
        </p:nvSpPr>
        <p:spPr>
          <a:xfrm>
            <a:off x="3420629" y="6306933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1985920" y="3770260"/>
            <a:ext cx="1027749" cy="4387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EHT AP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5" name="Left-Right Arrow 34"/>
          <p:cNvSpPr/>
          <p:nvPr/>
        </p:nvSpPr>
        <p:spPr>
          <a:xfrm>
            <a:off x="3411299" y="3722469"/>
            <a:ext cx="2445250" cy="51788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1/Link 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42596" y="3919901"/>
            <a:ext cx="573954" cy="2387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BSS3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6366487" y="3622416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</a:rPr>
              <a:t>EHT STA</a:t>
            </a:r>
            <a:endParaRPr lang="en-US" sz="1000" dirty="0">
              <a:solidFill>
                <a:schemeClr val="accent2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366487" y="3961787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accent2"/>
                </a:solidFill>
              </a:rPr>
              <a:t>EHT STA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366487" y="4301158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accent2"/>
                </a:solidFill>
              </a:rPr>
              <a:t>EHT STA</a:t>
            </a:r>
          </a:p>
        </p:txBody>
      </p:sp>
    </p:spTree>
    <p:extLst>
      <p:ext uri="{BB962C8B-B14F-4D97-AF65-F5344CB8AC3E}">
        <p14:creationId xmlns:p14="http://schemas.microsoft.com/office/powerpoint/2010/main" val="304036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95202" y="1676400"/>
                <a:ext cx="8153399" cy="4572000"/>
              </a:xfrm>
            </p:spPr>
            <p:txBody>
              <a:bodyPr/>
              <a:lstStyle/>
              <a:p>
                <a:r>
                  <a:rPr lang="en-US" dirty="0"/>
                  <a:t>EHT AP </a:t>
                </a:r>
                <a:r>
                  <a:rPr lang="en-US" dirty="0" smtClean="0"/>
                  <a:t>configuration : </a:t>
                </a:r>
                <a:r>
                  <a:rPr lang="en-US" u="sng" dirty="0" smtClean="0"/>
                  <a:t>M</a:t>
                </a:r>
                <a:r>
                  <a:rPr lang="en-US" dirty="0" smtClean="0"/>
                  <a:t>ultiple </a:t>
                </a:r>
                <a:r>
                  <a:rPr lang="en-US" u="sng" dirty="0"/>
                  <a:t>P</a:t>
                </a:r>
                <a:r>
                  <a:rPr lang="en-US" dirty="0"/>
                  <a:t>rimary </a:t>
                </a:r>
                <a:r>
                  <a:rPr lang="en-US" u="sng" dirty="0"/>
                  <a:t>C</a:t>
                </a:r>
                <a:r>
                  <a:rPr lang="en-US" dirty="0"/>
                  <a:t>hannel based link access 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>
                        <a:solidFill>
                          <a:srgbClr val="FF0000"/>
                        </a:solidFill>
                      </a:rPr>
                      <m:t>MPC</m:t>
                    </m:r>
                  </m:oMath>
                </a14:m>
                <a:r>
                  <a:rPr lang="en-US" dirty="0"/>
                  <a:t>) 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202" y="1676400"/>
                <a:ext cx="8153399" cy="4572000"/>
              </a:xfrm>
              <a:blipFill rotWithShape="0">
                <a:blip r:embed="rId2"/>
                <a:stretch>
                  <a:fillRect l="-972" t="-1067" r="-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Set Up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700236" y="314182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</a:t>
            </a:r>
            <a:r>
              <a:rPr lang="en-US" dirty="0" smtClean="0"/>
              <a:t>.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47" name="Rectangle 13"/>
          <p:cNvSpPr>
            <a:spLocks noChangeArrowheads="1"/>
          </p:cNvSpPr>
          <p:nvPr/>
        </p:nvSpPr>
        <p:spPr bwMode="auto">
          <a:xfrm>
            <a:off x="495303" y="2663713"/>
            <a:ext cx="881734" cy="16958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8" name="Line 9"/>
          <p:cNvSpPr>
            <a:spLocks noChangeShapeType="1"/>
          </p:cNvSpPr>
          <p:nvPr/>
        </p:nvSpPr>
        <p:spPr bwMode="auto">
          <a:xfrm>
            <a:off x="1208249" y="3145515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9" name="Line 10"/>
          <p:cNvSpPr>
            <a:spLocks noChangeShapeType="1"/>
          </p:cNvSpPr>
          <p:nvPr/>
        </p:nvSpPr>
        <p:spPr bwMode="auto">
          <a:xfrm>
            <a:off x="1208249" y="3835421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50" name="TextBox 49"/>
          <p:cNvSpPr txBox="1"/>
          <p:nvPr/>
        </p:nvSpPr>
        <p:spPr>
          <a:xfrm>
            <a:off x="1519616" y="2832964"/>
            <a:ext cx="55310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1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14235" y="3511635"/>
            <a:ext cx="558488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2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52" name="Flowchart: Alternate Process 51"/>
          <p:cNvSpPr/>
          <p:nvPr/>
        </p:nvSpPr>
        <p:spPr>
          <a:xfrm>
            <a:off x="700236" y="2914745"/>
            <a:ext cx="584367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1</a:t>
            </a:r>
          </a:p>
        </p:txBody>
      </p:sp>
      <p:sp>
        <p:nvSpPr>
          <p:cNvPr id="53" name="Flowchart: Alternate Process 52"/>
          <p:cNvSpPr/>
          <p:nvPr/>
        </p:nvSpPr>
        <p:spPr>
          <a:xfrm>
            <a:off x="700237" y="3610166"/>
            <a:ext cx="584366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2</a:t>
            </a:r>
          </a:p>
        </p:txBody>
      </p:sp>
      <p:sp>
        <p:nvSpPr>
          <p:cNvPr id="54" name="Rectangle 13"/>
          <p:cNvSpPr>
            <a:spLocks noChangeArrowheads="1"/>
          </p:cNvSpPr>
          <p:nvPr/>
        </p:nvSpPr>
        <p:spPr bwMode="auto">
          <a:xfrm>
            <a:off x="2055117" y="3389342"/>
            <a:ext cx="63970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busy</a:t>
            </a:r>
          </a:p>
        </p:txBody>
      </p:sp>
      <p:sp>
        <p:nvSpPr>
          <p:cNvPr id="55" name="Rectangle 13"/>
          <p:cNvSpPr>
            <a:spLocks noChangeArrowheads="1"/>
          </p:cNvSpPr>
          <p:nvPr/>
        </p:nvSpPr>
        <p:spPr bwMode="auto">
          <a:xfrm>
            <a:off x="4738013" y="2697235"/>
            <a:ext cx="200203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busy</a:t>
            </a:r>
          </a:p>
        </p:txBody>
      </p:sp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502049"/>
              </p:ext>
            </p:extLst>
          </p:nvPr>
        </p:nvGraphicFramePr>
        <p:xfrm>
          <a:off x="2072723" y="2931589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156448"/>
              </p:ext>
            </p:extLst>
          </p:nvPr>
        </p:nvGraphicFramePr>
        <p:xfrm>
          <a:off x="4320639" y="2933148"/>
          <a:ext cx="41656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8" name="Rectangle 13"/>
          <p:cNvSpPr>
            <a:spLocks noChangeArrowheads="1"/>
          </p:cNvSpPr>
          <p:nvPr/>
        </p:nvSpPr>
        <p:spPr bwMode="auto">
          <a:xfrm>
            <a:off x="3432670" y="3374466"/>
            <a:ext cx="1672730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7926"/>
              </p:ext>
            </p:extLst>
          </p:nvPr>
        </p:nvGraphicFramePr>
        <p:xfrm>
          <a:off x="2810569" y="3620382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Rectangle 13"/>
          <p:cNvSpPr>
            <a:spLocks noChangeArrowheads="1"/>
          </p:cNvSpPr>
          <p:nvPr/>
        </p:nvSpPr>
        <p:spPr bwMode="auto">
          <a:xfrm>
            <a:off x="6012901" y="3374456"/>
            <a:ext cx="110775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147827"/>
              </p:ext>
            </p:extLst>
          </p:nvPr>
        </p:nvGraphicFramePr>
        <p:xfrm>
          <a:off x="5181600" y="3615173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7466270" y="2687212"/>
            <a:ext cx="103390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73194"/>
              </p:ext>
            </p:extLst>
          </p:nvPr>
        </p:nvGraphicFramePr>
        <p:xfrm>
          <a:off x="6844169" y="2933128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7608286" y="3374456"/>
            <a:ext cx="877462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357223"/>
              </p:ext>
            </p:extLst>
          </p:nvPr>
        </p:nvGraphicFramePr>
        <p:xfrm>
          <a:off x="7191725" y="3620372"/>
          <a:ext cx="41656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6" name="TextBox 65"/>
          <p:cNvSpPr txBox="1"/>
          <p:nvPr/>
        </p:nvSpPr>
        <p:spPr>
          <a:xfrm>
            <a:off x="-46996" y="3333167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MLLE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7464642" y="2438400"/>
            <a:ext cx="1035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68" name="Rectangle 13"/>
          <p:cNvSpPr>
            <a:spLocks noChangeArrowheads="1"/>
          </p:cNvSpPr>
          <p:nvPr/>
        </p:nvSpPr>
        <p:spPr bwMode="auto">
          <a:xfrm>
            <a:off x="7464642" y="2685550"/>
            <a:ext cx="45972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69" name="Rectangle 13"/>
          <p:cNvSpPr>
            <a:spLocks noChangeArrowheads="1"/>
          </p:cNvSpPr>
          <p:nvPr/>
        </p:nvSpPr>
        <p:spPr bwMode="auto">
          <a:xfrm>
            <a:off x="7951918" y="2685550"/>
            <a:ext cx="548261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425764" y="3124405"/>
            <a:ext cx="1679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71" name="Rectangle 13"/>
          <p:cNvSpPr>
            <a:spLocks noChangeArrowheads="1"/>
          </p:cNvSpPr>
          <p:nvPr/>
        </p:nvSpPr>
        <p:spPr bwMode="auto">
          <a:xfrm>
            <a:off x="3425764" y="3371555"/>
            <a:ext cx="81339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4266710" y="3371555"/>
            <a:ext cx="83868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012069" y="3125838"/>
            <a:ext cx="1108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74" name="Rectangle 13"/>
          <p:cNvSpPr>
            <a:spLocks noChangeArrowheads="1"/>
          </p:cNvSpPr>
          <p:nvPr/>
        </p:nvSpPr>
        <p:spPr bwMode="auto">
          <a:xfrm>
            <a:off x="6012068" y="3372988"/>
            <a:ext cx="54711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75" name="Rectangle 13"/>
          <p:cNvSpPr>
            <a:spLocks noChangeArrowheads="1"/>
          </p:cNvSpPr>
          <p:nvPr/>
        </p:nvSpPr>
        <p:spPr bwMode="auto">
          <a:xfrm>
            <a:off x="6586729" y="3372988"/>
            <a:ext cx="53392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7603564" y="3126862"/>
            <a:ext cx="889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77" name="Rectangle 13"/>
          <p:cNvSpPr>
            <a:spLocks noChangeArrowheads="1"/>
          </p:cNvSpPr>
          <p:nvPr/>
        </p:nvSpPr>
        <p:spPr bwMode="auto">
          <a:xfrm>
            <a:off x="7603563" y="3374012"/>
            <a:ext cx="460082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78" name="Rectangle 13"/>
          <p:cNvSpPr>
            <a:spLocks noChangeArrowheads="1"/>
          </p:cNvSpPr>
          <p:nvPr/>
        </p:nvSpPr>
        <p:spPr bwMode="auto">
          <a:xfrm>
            <a:off x="8091193" y="3374012"/>
            <a:ext cx="39455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9" name="Rectangle 13"/>
          <p:cNvSpPr>
            <a:spLocks noChangeArrowheads="1"/>
          </p:cNvSpPr>
          <p:nvPr/>
        </p:nvSpPr>
        <p:spPr bwMode="auto">
          <a:xfrm>
            <a:off x="2905668" y="2691848"/>
            <a:ext cx="138751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2902182" y="2440721"/>
            <a:ext cx="1384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81" name="Rectangle 13"/>
          <p:cNvSpPr>
            <a:spLocks noChangeArrowheads="1"/>
          </p:cNvSpPr>
          <p:nvPr/>
        </p:nvSpPr>
        <p:spPr bwMode="auto">
          <a:xfrm>
            <a:off x="2902181" y="2687871"/>
            <a:ext cx="69917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82" name="Rectangle 13"/>
          <p:cNvSpPr>
            <a:spLocks noChangeArrowheads="1"/>
          </p:cNvSpPr>
          <p:nvPr/>
        </p:nvSpPr>
        <p:spPr bwMode="auto">
          <a:xfrm>
            <a:off x="3628810" y="2687871"/>
            <a:ext cx="66029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A STA of a MLLE performs a contention independently on each primary channel of the link 1 and the link 2. </a:t>
            </a:r>
          </a:p>
          <a:p>
            <a:pPr lvl="1"/>
            <a:r>
              <a:rPr lang="en-US" dirty="0" smtClean="0"/>
              <a:t>After obtaining a TXOP on either link, the MLLE transmits frames on the </a:t>
            </a:r>
            <a:r>
              <a:rPr lang="en-US" dirty="0"/>
              <a:t>link on which the TXOP is obtained. </a:t>
            </a:r>
          </a:p>
          <a:p>
            <a:pPr lvl="2"/>
            <a:r>
              <a:rPr lang="en-US" dirty="0" smtClean="0"/>
              <a:t>NOTE- PIFS based link access is not used.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3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02" y="1676400"/>
            <a:ext cx="8153399" cy="4572000"/>
          </a:xfrm>
        </p:spPr>
        <p:txBody>
          <a:bodyPr/>
          <a:lstStyle/>
          <a:p>
            <a:r>
              <a:rPr lang="en-US" dirty="0" smtClean="0"/>
              <a:t>Simulation cases:  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Case 0: baseline - Legacy single link operation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Case 1: MPC with no IDC interference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EHT AP transmits any frame on a link once it obtains a </a:t>
            </a:r>
            <a:r>
              <a:rPr lang="en-US" dirty="0"/>
              <a:t>TXOP on </a:t>
            </a:r>
            <a:r>
              <a:rPr lang="en-US" dirty="0" smtClean="0"/>
              <a:t>the </a:t>
            </a:r>
            <a:r>
              <a:rPr lang="en-US" dirty="0"/>
              <a:t>link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Case 2: MPC with IDC interference constraints </a:t>
            </a:r>
          </a:p>
          <a:p>
            <a:pPr lvl="2"/>
            <a:r>
              <a:rPr lang="en-US" dirty="0" smtClean="0"/>
              <a:t>EHT AP does not transmit a frame </a:t>
            </a:r>
            <a:r>
              <a:rPr lang="en-US" dirty="0" smtClean="0">
                <a:solidFill>
                  <a:srgbClr val="FF0000"/>
                </a:solidFill>
              </a:rPr>
              <a:t>except for a control response frame </a:t>
            </a:r>
            <a:r>
              <a:rPr lang="en-US" dirty="0"/>
              <a:t>on one link </a:t>
            </a:r>
            <a:r>
              <a:rPr lang="en-US" dirty="0" smtClean="0"/>
              <a:t>while it is receiving a frame on the other link. 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857250" lvl="2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Set Up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</a:t>
            </a:r>
            <a:r>
              <a:rPr lang="en-US" dirty="0" smtClean="0"/>
              <a:t>.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1627504" y="4567339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369218" y="4567339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10" name="Rounded Rectangle 9"/>
          <p:cNvSpPr/>
          <p:nvPr/>
        </p:nvSpPr>
        <p:spPr>
          <a:xfrm>
            <a:off x="4123373" y="4572000"/>
            <a:ext cx="1363027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UL A-MPDU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638800" y="4567339"/>
            <a:ext cx="203991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12" name="Rounded Rectangle 11"/>
          <p:cNvSpPr/>
          <p:nvPr/>
        </p:nvSpPr>
        <p:spPr>
          <a:xfrm>
            <a:off x="2157562" y="5064823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899276" y="5064823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14" name="Rounded Rectangle 13"/>
          <p:cNvSpPr/>
          <p:nvPr/>
        </p:nvSpPr>
        <p:spPr>
          <a:xfrm>
            <a:off x="4572000" y="5064823"/>
            <a:ext cx="130847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6021990" y="5064823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721283" y="4535073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17664" y="5040868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6256973" y="4567339"/>
            <a:ext cx="1363027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7761514" y="4567339"/>
            <a:ext cx="203991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20" name="Rounded Rectangle 19"/>
          <p:cNvSpPr/>
          <p:nvPr/>
        </p:nvSpPr>
        <p:spPr>
          <a:xfrm>
            <a:off x="6705600" y="5059492"/>
            <a:ext cx="12954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8142514" y="5059492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3606867" y="4622366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28" name="TextBox 27"/>
          <p:cNvSpPr txBox="1"/>
          <p:nvPr/>
        </p:nvSpPr>
        <p:spPr>
          <a:xfrm>
            <a:off x="1638306" y="5117812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29" name="TextBox 28"/>
          <p:cNvSpPr txBox="1"/>
          <p:nvPr/>
        </p:nvSpPr>
        <p:spPr>
          <a:xfrm>
            <a:off x="4086351" y="5104170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30" name="TextBox 29"/>
          <p:cNvSpPr txBox="1"/>
          <p:nvPr/>
        </p:nvSpPr>
        <p:spPr>
          <a:xfrm>
            <a:off x="5777655" y="4616016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31" name="TextBox 30"/>
          <p:cNvSpPr txBox="1"/>
          <p:nvPr/>
        </p:nvSpPr>
        <p:spPr>
          <a:xfrm>
            <a:off x="6222947" y="5117812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24" name="Rounded Rectangle 23"/>
          <p:cNvSpPr/>
          <p:nvPr/>
        </p:nvSpPr>
        <p:spPr bwMode="auto">
          <a:xfrm>
            <a:off x="3372889" y="5059492"/>
            <a:ext cx="233977" cy="304800"/>
          </a:xfrm>
          <a:prstGeom prst="round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5644522" y="5050180"/>
            <a:ext cx="198269" cy="314112"/>
          </a:xfrm>
          <a:prstGeom prst="round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7761514" y="5060167"/>
            <a:ext cx="198269" cy="314112"/>
          </a:xfrm>
          <a:prstGeom prst="round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40348" y="5074365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Error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506706" y="5078723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Error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620000" y="5074365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Error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175481" y="4606872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83239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</a:t>
            </a:r>
            <a:r>
              <a:rPr lang="en-US" dirty="0" smtClean="0">
                <a:solidFill>
                  <a:schemeClr val="tx1"/>
                </a:solidFill>
              </a:rPr>
              <a:t>Results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Nov.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95202" y="5261639"/>
            <a:ext cx="8343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70C0"/>
                </a:solidFill>
              </a:rPr>
              <a:t>Case </a:t>
            </a:r>
            <a:r>
              <a:rPr lang="en-US" sz="1800" dirty="0">
                <a:solidFill>
                  <a:srgbClr val="0070C0"/>
                </a:solidFill>
              </a:rPr>
              <a:t>2 (light blue bar</a:t>
            </a:r>
            <a:r>
              <a:rPr lang="en-US" sz="1800" dirty="0" smtClean="0">
                <a:solidFill>
                  <a:srgbClr val="0070C0"/>
                </a:solidFill>
              </a:rPr>
              <a:t>) has better total uplink throughput than that of case </a:t>
            </a:r>
            <a:r>
              <a:rPr lang="en-US" sz="1800" dirty="0">
                <a:solidFill>
                  <a:srgbClr val="0070C0"/>
                </a:solidFill>
              </a:rPr>
              <a:t>1 (red bar)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70C0"/>
                </a:solidFill>
              </a:rPr>
              <a:t>Case 2 (light blue bar) has </a:t>
            </a:r>
            <a:r>
              <a:rPr lang="en-US" sz="1800" dirty="0" smtClean="0">
                <a:solidFill>
                  <a:srgbClr val="0070C0"/>
                </a:solidFill>
              </a:rPr>
              <a:t>worse downlink throughput than that of case 1 (</a:t>
            </a:r>
            <a:r>
              <a:rPr lang="en-US" sz="1800" dirty="0">
                <a:solidFill>
                  <a:srgbClr val="0070C0"/>
                </a:solidFill>
              </a:rPr>
              <a:t>red bar) </a:t>
            </a:r>
            <a:endParaRPr lang="en-US" sz="1800" dirty="0" smtClean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3074" name="Picture 6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02" y="1691138"/>
            <a:ext cx="8153400" cy="33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453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</a:t>
            </a:r>
            <a:r>
              <a:rPr lang="en-US" dirty="0" smtClean="0">
                <a:solidFill>
                  <a:schemeClr val="tx1"/>
                </a:solidFill>
              </a:rPr>
              <a:t>Results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Nov.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29668" y="5247412"/>
            <a:ext cx="82844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70C0"/>
                </a:solidFill>
              </a:rPr>
              <a:t>The uplink throughput difference between case 1 and case 2 shrinks as OBSS load increases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70C0"/>
                </a:solidFill>
              </a:rPr>
              <a:t>Case 2’s uplink throughput decreases as OBSS load increases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70C0"/>
                </a:solidFill>
              </a:rPr>
              <a:t>Case 2’s downlink throughput improved a little bit as OBSS load increases. </a:t>
            </a:r>
            <a:endParaRPr lang="en-US" sz="18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4098" name="Picture 7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3" y="1752600"/>
            <a:ext cx="8339138" cy="3392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191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</a:t>
            </a:r>
            <a:r>
              <a:rPr lang="en-US" dirty="0" smtClean="0">
                <a:solidFill>
                  <a:schemeClr val="tx1"/>
                </a:solidFill>
              </a:rPr>
              <a:t>Result Observations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Nov.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752600"/>
            <a:ext cx="8229600" cy="4237634"/>
          </a:xfrm>
        </p:spPr>
        <p:txBody>
          <a:bodyPr>
            <a:normAutofit/>
          </a:bodyPr>
          <a:lstStyle/>
          <a:p>
            <a:r>
              <a:rPr lang="en-US" b="0" dirty="0" smtClean="0"/>
              <a:t>For case 2 “MPC </a:t>
            </a:r>
            <a:r>
              <a:rPr lang="en-US" b="0" dirty="0"/>
              <a:t>with IDC </a:t>
            </a:r>
            <a:r>
              <a:rPr lang="en-US" b="0" dirty="0" smtClean="0"/>
              <a:t>interference constraints”, the AP </a:t>
            </a:r>
            <a:r>
              <a:rPr lang="en-US" b="0" dirty="0"/>
              <a:t>won’t start transmission if there is </a:t>
            </a:r>
            <a:r>
              <a:rPr lang="en-US" b="0" dirty="0" smtClean="0"/>
              <a:t>an ongoing Rx </a:t>
            </a:r>
            <a:r>
              <a:rPr lang="en-US" b="0" dirty="0"/>
              <a:t>on the other </a:t>
            </a:r>
            <a:r>
              <a:rPr lang="en-US" b="0" dirty="0" smtClean="0"/>
              <a:t>link, UL total  </a:t>
            </a:r>
            <a:r>
              <a:rPr lang="en-US" b="0" dirty="0"/>
              <a:t>throughput is </a:t>
            </a:r>
            <a:r>
              <a:rPr lang="en-US" b="0" dirty="0" smtClean="0"/>
              <a:t>dramatically increased but with DL </a:t>
            </a:r>
            <a:r>
              <a:rPr lang="en-US" b="0" dirty="0" err="1" smtClean="0"/>
              <a:t>goodput</a:t>
            </a:r>
            <a:r>
              <a:rPr lang="en-US" b="0" dirty="0"/>
              <a:t> </a:t>
            </a:r>
            <a:r>
              <a:rPr lang="en-US" b="0" dirty="0" err="1" smtClean="0"/>
              <a:t>sufferring</a:t>
            </a:r>
            <a:r>
              <a:rPr lang="en-US" b="0" dirty="0" smtClean="0"/>
              <a:t> a lot due to much less chance for DL traffic. </a:t>
            </a:r>
          </a:p>
          <a:p>
            <a:r>
              <a:rPr lang="en-US" b="0" dirty="0" smtClean="0"/>
              <a:t>Fairness between downlink and uplink needs to be improved.</a:t>
            </a:r>
          </a:p>
        </p:txBody>
      </p:sp>
    </p:spTree>
    <p:extLst>
      <p:ext uri="{BB962C8B-B14F-4D97-AF65-F5344CB8AC3E}">
        <p14:creationId xmlns:p14="http://schemas.microsoft.com/office/powerpoint/2010/main" val="68064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125066</TotalTime>
  <Words>724</Words>
  <Application>Microsoft Office PowerPoint</Application>
  <PresentationFormat>On-screen Show (4:3)</PresentationFormat>
  <Paragraphs>182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Arial</vt:lpstr>
      <vt:lpstr>Neo Sans Intel</vt:lpstr>
      <vt:lpstr>Times New Roman</vt:lpstr>
      <vt:lpstr>Wingdings</vt:lpstr>
      <vt:lpstr>802-11-Submission</vt:lpstr>
      <vt:lpstr>Document</vt:lpstr>
      <vt:lpstr>Multi-Link Operation and Channel Access Discussion</vt:lpstr>
      <vt:lpstr>Motivation</vt:lpstr>
      <vt:lpstr>Multi-Link Simulation Set Up</vt:lpstr>
      <vt:lpstr>Multi-Link Simulation Set Up</vt:lpstr>
      <vt:lpstr>Multi-Link Simulation Set Up</vt:lpstr>
      <vt:lpstr>Multi-Link Simulation Set Up</vt:lpstr>
      <vt:lpstr>Multi-Link Simulation Results</vt:lpstr>
      <vt:lpstr>Multi-Link Simulation Results</vt:lpstr>
      <vt:lpstr>Multi-Link Simulation Result Observations</vt:lpstr>
      <vt:lpstr>Conclusion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Kaiying Lu</cp:lastModifiedBy>
  <cp:revision>1561</cp:revision>
  <cp:lastPrinted>1998-02-10T13:28:06Z</cp:lastPrinted>
  <dcterms:created xsi:type="dcterms:W3CDTF">2007-05-21T21:00:37Z</dcterms:created>
  <dcterms:modified xsi:type="dcterms:W3CDTF">2019-11-14T01:49:28Z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