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2"/>
  </p:notesMasterIdLst>
  <p:handoutMasterIdLst>
    <p:handoutMasterId r:id="rId23"/>
  </p:handoutMasterIdLst>
  <p:sldIdLst>
    <p:sldId id="338" r:id="rId5"/>
    <p:sldId id="491" r:id="rId6"/>
    <p:sldId id="516" r:id="rId7"/>
    <p:sldId id="493" r:id="rId8"/>
    <p:sldId id="504" r:id="rId9"/>
    <p:sldId id="505" r:id="rId10"/>
    <p:sldId id="512" r:id="rId11"/>
    <p:sldId id="508" r:id="rId12"/>
    <p:sldId id="509" r:id="rId13"/>
    <p:sldId id="503" r:id="rId14"/>
    <p:sldId id="513" r:id="rId15"/>
    <p:sldId id="517" r:id="rId16"/>
    <p:sldId id="514" r:id="rId17"/>
    <p:sldId id="515" r:id="rId18"/>
    <p:sldId id="483" r:id="rId19"/>
    <p:sldId id="485" r:id="rId20"/>
    <p:sldId id="487" r:id="rId2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ongho Seok" initials="YS" lastIdx="1" clrIdx="0">
    <p:extLst>
      <p:ext uri="{19B8F6BF-5375-455C-9EA6-DF929625EA0E}">
        <p15:presenceInfo xmlns:p15="http://schemas.microsoft.com/office/powerpoint/2012/main" userId="S-1-5-21-3285339950-981350797-2163593329-2877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68" autoAdjust="0"/>
    <p:restoredTop sz="99548" autoAdjust="0"/>
  </p:normalViewPr>
  <p:slideViewPr>
    <p:cSldViewPr>
      <p:cViewPr varScale="1">
        <p:scale>
          <a:sx n="70" d="100"/>
          <a:sy n="70" d="100"/>
        </p:scale>
        <p:origin x="52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790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97567" y="6475413"/>
            <a:ext cx="144635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97567" y="6475413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97567" y="6475413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36039" y="6475413"/>
            <a:ext cx="1407886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7848600" y="333375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36039" y="6475413"/>
            <a:ext cx="1407886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 txBox="1">
            <a:spLocks noChangeArrowheads="1"/>
          </p:cNvSpPr>
          <p:nvPr userDrawn="1"/>
        </p:nvSpPr>
        <p:spPr bwMode="auto">
          <a:xfrm>
            <a:off x="7086600" y="6415085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7097567" y="6475413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97567" y="6475413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97567" y="6475413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97567" y="6475413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97567" y="6475413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97567" y="6475413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802.11-19/xxxxr0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1927-00-00be-multi-link-operation-simulation-methodology.ppt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Multi-Link Operation and Channel Access Discussion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2019-11-12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Sept. 2019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357818" y="6475413"/>
            <a:ext cx="3184520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1588999"/>
              </p:ext>
            </p:extLst>
          </p:nvPr>
        </p:nvGraphicFramePr>
        <p:xfrm>
          <a:off x="536575" y="3260725"/>
          <a:ext cx="7921625" cy="313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42" name="Document" r:id="rId4" imgW="8318618" imgH="3283832" progId="Word.Document.8">
                  <p:embed/>
                </p:oleObj>
              </mc:Choice>
              <mc:Fallback>
                <p:oleObj name="Document" r:id="rId4" imgW="8318618" imgH="328383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575" y="3260725"/>
                        <a:ext cx="7921625" cy="31305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57185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Multi-Link Simulation </a:t>
            </a:r>
            <a:r>
              <a:rPr lang="en-US" dirty="0" smtClean="0">
                <a:solidFill>
                  <a:schemeClr val="tx1"/>
                </a:solidFill>
              </a:rPr>
              <a:t>Result Observations</a:t>
            </a:r>
            <a:endParaRPr lang="en-US" dirty="0"/>
          </a:p>
        </p:txBody>
      </p:sp>
      <p:sp>
        <p:nvSpPr>
          <p:cNvPr id="43" name="Rectangle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7097567" y="6475413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4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Sept. 2019</a:t>
            </a:r>
            <a:endParaRPr lang="en-GB" dirty="0"/>
          </a:p>
        </p:txBody>
      </p:sp>
      <p:sp>
        <p:nvSpPr>
          <p:cNvPr id="7" name="Content Placeholder 2"/>
          <p:cNvSpPr>
            <a:spLocks noGrp="1"/>
          </p:cNvSpPr>
          <p:nvPr>
            <p:ph sz="quarter" idx="13"/>
          </p:nvPr>
        </p:nvSpPr>
        <p:spPr>
          <a:xfrm>
            <a:off x="467544" y="1752600"/>
            <a:ext cx="8229600" cy="4237634"/>
          </a:xfrm>
        </p:spPr>
        <p:txBody>
          <a:bodyPr>
            <a:normAutofit/>
          </a:bodyPr>
          <a:lstStyle/>
          <a:p>
            <a:r>
              <a:rPr lang="en-US" b="0" dirty="0" smtClean="0"/>
              <a:t>For </a:t>
            </a:r>
            <a:r>
              <a:rPr lang="en-US" b="0" dirty="0" smtClean="0"/>
              <a:t>case 2 “MPC </a:t>
            </a:r>
            <a:r>
              <a:rPr lang="en-US" b="0" dirty="0"/>
              <a:t>with IDC </a:t>
            </a:r>
            <a:r>
              <a:rPr lang="en-US" b="0" dirty="0" smtClean="0"/>
              <a:t>interference constraints”, </a:t>
            </a:r>
            <a:r>
              <a:rPr lang="en-US" b="0" dirty="0" smtClean="0"/>
              <a:t>the AP </a:t>
            </a:r>
            <a:r>
              <a:rPr lang="en-US" b="0" dirty="0"/>
              <a:t>won’t start transmission if there is </a:t>
            </a:r>
            <a:r>
              <a:rPr lang="en-US" b="0" dirty="0" smtClean="0"/>
              <a:t>an ongoing Rx </a:t>
            </a:r>
            <a:r>
              <a:rPr lang="en-US" b="0" dirty="0"/>
              <a:t>on the other </a:t>
            </a:r>
            <a:r>
              <a:rPr lang="en-US" b="0" dirty="0" smtClean="0"/>
              <a:t>link, UL total  </a:t>
            </a:r>
            <a:r>
              <a:rPr lang="en-US" b="0" dirty="0"/>
              <a:t>throughput is </a:t>
            </a:r>
            <a:r>
              <a:rPr lang="en-US" b="0" dirty="0" smtClean="0"/>
              <a:t>dramatically increased but with DL </a:t>
            </a:r>
            <a:r>
              <a:rPr lang="en-US" b="0" dirty="0" err="1" smtClean="0"/>
              <a:t>goodput</a:t>
            </a:r>
            <a:r>
              <a:rPr lang="en-US" b="0" dirty="0"/>
              <a:t> </a:t>
            </a:r>
            <a:r>
              <a:rPr lang="en-US" b="0" dirty="0" err="1" smtClean="0"/>
              <a:t>sufferring</a:t>
            </a:r>
            <a:r>
              <a:rPr lang="en-US" b="0" dirty="0" smtClean="0"/>
              <a:t> a lot due to much less chance for DL traffic. </a:t>
            </a:r>
          </a:p>
          <a:p>
            <a:r>
              <a:rPr lang="en-US" b="0" dirty="0" smtClean="0"/>
              <a:t>Fairness </a:t>
            </a:r>
            <a:r>
              <a:rPr lang="en-US" b="0" dirty="0" smtClean="0"/>
              <a:t>between downlink and uplink needs to be improved.</a:t>
            </a:r>
          </a:p>
        </p:txBody>
      </p:sp>
    </p:spTree>
    <p:extLst>
      <p:ext uri="{BB962C8B-B14F-4D97-AF65-F5344CB8AC3E}">
        <p14:creationId xmlns:p14="http://schemas.microsoft.com/office/powerpoint/2010/main" val="680647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43" name="Rectangle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7097567" y="6475413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4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Sept. 2019</a:t>
            </a:r>
            <a:endParaRPr lang="en-GB" dirty="0"/>
          </a:p>
        </p:txBody>
      </p:sp>
      <p:sp>
        <p:nvSpPr>
          <p:cNvPr id="7" name="Content Placeholder 2"/>
          <p:cNvSpPr>
            <a:spLocks noGrp="1"/>
          </p:cNvSpPr>
          <p:nvPr>
            <p:ph sz="quarter" idx="13"/>
          </p:nvPr>
        </p:nvSpPr>
        <p:spPr>
          <a:xfrm>
            <a:off x="475839" y="1762686"/>
            <a:ext cx="8229600" cy="4237634"/>
          </a:xfrm>
        </p:spPr>
        <p:txBody>
          <a:bodyPr>
            <a:normAutofit/>
          </a:bodyPr>
          <a:lstStyle/>
          <a:p>
            <a:r>
              <a:rPr lang="en-US" b="0" dirty="0" smtClean="0"/>
              <a:t>When an AP has </a:t>
            </a:r>
            <a:r>
              <a:rPr lang="en-US" b="0" dirty="0"/>
              <a:t>an in-device coexistence (IDC) </a:t>
            </a:r>
            <a:r>
              <a:rPr lang="en-US" b="0" dirty="0" smtClean="0"/>
              <a:t>interference on a pair of links,  </a:t>
            </a:r>
            <a:endParaRPr lang="en-US" b="0" dirty="0" smtClean="0"/>
          </a:p>
          <a:p>
            <a:pPr lvl="1"/>
            <a:r>
              <a:rPr lang="en-US" b="0" dirty="0" smtClean="0"/>
              <a:t>Contention </a:t>
            </a:r>
            <a:r>
              <a:rPr lang="en-US" b="0" dirty="0"/>
              <a:t>based channel access for uplink transmission on the pair of links </a:t>
            </a:r>
            <a:r>
              <a:rPr lang="en-US" b="0" dirty="0" smtClean="0"/>
              <a:t>can </a:t>
            </a:r>
            <a:r>
              <a:rPr lang="en-US" b="0" dirty="0"/>
              <a:t>be </a:t>
            </a:r>
            <a:r>
              <a:rPr lang="en-US" b="0" dirty="0" smtClean="0"/>
              <a:t>considered.</a:t>
            </a:r>
          </a:p>
          <a:p>
            <a:pPr lvl="1"/>
            <a:endParaRPr lang="en-US" dirty="0"/>
          </a:p>
          <a:p>
            <a:pPr lvl="1"/>
            <a:endParaRPr lang="en-US" b="0" dirty="0"/>
          </a:p>
          <a:p>
            <a:pPr lvl="1"/>
            <a:endParaRPr lang="en-US" b="0" dirty="0" smtClean="0"/>
          </a:p>
          <a:p>
            <a:pPr lvl="1"/>
            <a:r>
              <a:rPr lang="en-US" b="0" dirty="0" smtClean="0"/>
              <a:t>Contention </a:t>
            </a:r>
            <a:r>
              <a:rPr lang="en-US" b="0" dirty="0"/>
              <a:t>based channel access on one link and trigger based only on the other link for uplink transmission can also be </a:t>
            </a:r>
            <a:r>
              <a:rPr lang="en-US" b="0" dirty="0" smtClean="0"/>
              <a:t>considered.</a:t>
            </a:r>
            <a:endParaRPr lang="en-US" b="0" dirty="0" smtClean="0"/>
          </a:p>
        </p:txBody>
      </p:sp>
      <p:sp>
        <p:nvSpPr>
          <p:cNvPr id="56" name="Rounded Rectangle 55"/>
          <p:cNvSpPr/>
          <p:nvPr/>
        </p:nvSpPr>
        <p:spPr>
          <a:xfrm>
            <a:off x="1519440" y="5290066"/>
            <a:ext cx="1600200" cy="304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UL A-MPDU</a:t>
            </a:r>
            <a:endParaRPr lang="en-US" dirty="0"/>
          </a:p>
        </p:txBody>
      </p:sp>
      <p:sp>
        <p:nvSpPr>
          <p:cNvPr id="57" name="Rounded Rectangle 56"/>
          <p:cNvSpPr/>
          <p:nvPr/>
        </p:nvSpPr>
        <p:spPr>
          <a:xfrm>
            <a:off x="3261154" y="5290066"/>
            <a:ext cx="239486" cy="304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BA</a:t>
            </a:r>
            <a:endParaRPr lang="en-US" sz="1000" dirty="0"/>
          </a:p>
        </p:txBody>
      </p:sp>
      <p:sp>
        <p:nvSpPr>
          <p:cNvPr id="58" name="Rounded Rectangle 57"/>
          <p:cNvSpPr/>
          <p:nvPr/>
        </p:nvSpPr>
        <p:spPr>
          <a:xfrm>
            <a:off x="3642154" y="5290066"/>
            <a:ext cx="1600200" cy="304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UL A-MPDU</a:t>
            </a:r>
            <a:endParaRPr lang="en-US" dirty="0"/>
          </a:p>
        </p:txBody>
      </p:sp>
      <p:sp>
        <p:nvSpPr>
          <p:cNvPr id="59" name="Rounded Rectangle 58"/>
          <p:cNvSpPr/>
          <p:nvPr/>
        </p:nvSpPr>
        <p:spPr>
          <a:xfrm>
            <a:off x="5383868" y="5290066"/>
            <a:ext cx="239486" cy="304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BA</a:t>
            </a:r>
            <a:endParaRPr lang="en-US" sz="1000" dirty="0"/>
          </a:p>
        </p:txBody>
      </p:sp>
      <p:sp>
        <p:nvSpPr>
          <p:cNvPr id="60" name="Rounded Rectangle 59"/>
          <p:cNvSpPr/>
          <p:nvPr/>
        </p:nvSpPr>
        <p:spPr>
          <a:xfrm>
            <a:off x="2404215" y="5787550"/>
            <a:ext cx="1600786" cy="304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TUL A-MPDU</a:t>
            </a:r>
            <a:endParaRPr lang="en-US" dirty="0"/>
          </a:p>
        </p:txBody>
      </p:sp>
      <p:sp>
        <p:nvSpPr>
          <p:cNvPr id="61" name="Rounded Rectangle 60"/>
          <p:cNvSpPr/>
          <p:nvPr/>
        </p:nvSpPr>
        <p:spPr>
          <a:xfrm>
            <a:off x="4146515" y="5787550"/>
            <a:ext cx="239486" cy="304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TF</a:t>
            </a:r>
            <a:endParaRPr lang="en-US" sz="1000" dirty="0"/>
          </a:p>
        </p:txBody>
      </p:sp>
      <p:sp>
        <p:nvSpPr>
          <p:cNvPr id="62" name="Rounded Rectangle 61"/>
          <p:cNvSpPr/>
          <p:nvPr/>
        </p:nvSpPr>
        <p:spPr>
          <a:xfrm>
            <a:off x="4527515" y="5787550"/>
            <a:ext cx="1600200" cy="304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TUL A-MPDU</a:t>
            </a:r>
            <a:endParaRPr lang="en-US" dirty="0"/>
          </a:p>
        </p:txBody>
      </p:sp>
      <p:sp>
        <p:nvSpPr>
          <p:cNvPr id="63" name="Rounded Rectangle 62"/>
          <p:cNvSpPr/>
          <p:nvPr/>
        </p:nvSpPr>
        <p:spPr>
          <a:xfrm>
            <a:off x="6269229" y="5787550"/>
            <a:ext cx="239486" cy="304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TF</a:t>
            </a:r>
            <a:endParaRPr lang="en-US" sz="1000" dirty="0"/>
          </a:p>
        </p:txBody>
      </p:sp>
      <p:sp>
        <p:nvSpPr>
          <p:cNvPr id="64" name="TextBox 63"/>
          <p:cNvSpPr txBox="1"/>
          <p:nvPr/>
        </p:nvSpPr>
        <p:spPr>
          <a:xfrm>
            <a:off x="613219" y="5257800"/>
            <a:ext cx="731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Link 1</a:t>
            </a:r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609600" y="5763595"/>
            <a:ext cx="731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Link 2</a:t>
            </a:r>
            <a:endParaRPr lang="en-US" dirty="0"/>
          </a:p>
        </p:txBody>
      </p:sp>
      <p:sp>
        <p:nvSpPr>
          <p:cNvPr id="66" name="Rounded Rectangle 65"/>
          <p:cNvSpPr/>
          <p:nvPr/>
        </p:nvSpPr>
        <p:spPr>
          <a:xfrm>
            <a:off x="5747147" y="5290066"/>
            <a:ext cx="1600200" cy="304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UL A-MPDU</a:t>
            </a:r>
            <a:endParaRPr lang="en-US" dirty="0"/>
          </a:p>
        </p:txBody>
      </p:sp>
      <p:sp>
        <p:nvSpPr>
          <p:cNvPr id="67" name="Rounded Rectangle 66"/>
          <p:cNvSpPr/>
          <p:nvPr/>
        </p:nvSpPr>
        <p:spPr>
          <a:xfrm>
            <a:off x="7488861" y="5290066"/>
            <a:ext cx="239486" cy="304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BA</a:t>
            </a:r>
            <a:endParaRPr lang="en-US" sz="1000" dirty="0"/>
          </a:p>
        </p:txBody>
      </p:sp>
      <p:sp>
        <p:nvSpPr>
          <p:cNvPr id="68" name="Rounded Rectangle 67"/>
          <p:cNvSpPr/>
          <p:nvPr/>
        </p:nvSpPr>
        <p:spPr>
          <a:xfrm>
            <a:off x="6648039" y="5782219"/>
            <a:ext cx="1600200" cy="304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TUL A-MPDU</a:t>
            </a:r>
            <a:endParaRPr lang="en-US" dirty="0"/>
          </a:p>
        </p:txBody>
      </p:sp>
      <p:sp>
        <p:nvSpPr>
          <p:cNvPr id="69" name="Rounded Rectangle 68"/>
          <p:cNvSpPr/>
          <p:nvPr/>
        </p:nvSpPr>
        <p:spPr>
          <a:xfrm>
            <a:off x="8389753" y="5782219"/>
            <a:ext cx="239486" cy="304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BA</a:t>
            </a:r>
            <a:endParaRPr lang="en-US" sz="1000" dirty="0"/>
          </a:p>
        </p:txBody>
      </p:sp>
      <p:sp>
        <p:nvSpPr>
          <p:cNvPr id="70" name="Rounded Rectangle 69"/>
          <p:cNvSpPr/>
          <p:nvPr/>
        </p:nvSpPr>
        <p:spPr>
          <a:xfrm>
            <a:off x="2052840" y="5774476"/>
            <a:ext cx="212051" cy="304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TF</a:t>
            </a:r>
            <a:endParaRPr lang="en-US" sz="1000" dirty="0"/>
          </a:p>
        </p:txBody>
      </p:sp>
      <p:cxnSp>
        <p:nvCxnSpPr>
          <p:cNvPr id="71" name="Straight Connector 70"/>
          <p:cNvCxnSpPr/>
          <p:nvPr/>
        </p:nvCxnSpPr>
        <p:spPr bwMode="auto">
          <a:xfrm>
            <a:off x="4146515" y="5290066"/>
            <a:ext cx="162077" cy="30132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2" name="Straight Connector 71"/>
          <p:cNvCxnSpPr/>
          <p:nvPr/>
        </p:nvCxnSpPr>
        <p:spPr bwMode="auto">
          <a:xfrm flipV="1">
            <a:off x="4146515" y="5290067"/>
            <a:ext cx="162077" cy="31439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3" name="Straight Connector 72"/>
          <p:cNvCxnSpPr/>
          <p:nvPr/>
        </p:nvCxnSpPr>
        <p:spPr bwMode="auto">
          <a:xfrm>
            <a:off x="2057400" y="5301311"/>
            <a:ext cx="162077" cy="30132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4" name="Straight Connector 73"/>
          <p:cNvCxnSpPr/>
          <p:nvPr/>
        </p:nvCxnSpPr>
        <p:spPr bwMode="auto">
          <a:xfrm flipV="1">
            <a:off x="2057400" y="5301312"/>
            <a:ext cx="162077" cy="31439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5" name="Straight Connector 74"/>
          <p:cNvCxnSpPr/>
          <p:nvPr/>
        </p:nvCxnSpPr>
        <p:spPr bwMode="auto">
          <a:xfrm>
            <a:off x="3297782" y="5776829"/>
            <a:ext cx="162077" cy="30132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6" name="Straight Connector 75"/>
          <p:cNvCxnSpPr/>
          <p:nvPr/>
        </p:nvCxnSpPr>
        <p:spPr bwMode="auto">
          <a:xfrm flipV="1">
            <a:off x="3297782" y="5776830"/>
            <a:ext cx="162077" cy="31439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7" name="Straight Connector 76"/>
          <p:cNvCxnSpPr/>
          <p:nvPr/>
        </p:nvCxnSpPr>
        <p:spPr bwMode="auto">
          <a:xfrm>
            <a:off x="5408908" y="5777205"/>
            <a:ext cx="162077" cy="30132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8" name="Straight Connector 77"/>
          <p:cNvCxnSpPr/>
          <p:nvPr/>
        </p:nvCxnSpPr>
        <p:spPr bwMode="auto">
          <a:xfrm flipV="1">
            <a:off x="5408908" y="5777206"/>
            <a:ext cx="162077" cy="31439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9" name="Straight Connector 78"/>
          <p:cNvCxnSpPr/>
          <p:nvPr/>
        </p:nvCxnSpPr>
        <p:spPr bwMode="auto">
          <a:xfrm>
            <a:off x="6271072" y="5297503"/>
            <a:ext cx="162077" cy="30132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0" name="Straight Connector 79"/>
          <p:cNvCxnSpPr/>
          <p:nvPr/>
        </p:nvCxnSpPr>
        <p:spPr bwMode="auto">
          <a:xfrm flipV="1">
            <a:off x="6271072" y="5297504"/>
            <a:ext cx="162077" cy="31439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1" name="Straight Connector 80"/>
          <p:cNvCxnSpPr/>
          <p:nvPr/>
        </p:nvCxnSpPr>
        <p:spPr bwMode="auto">
          <a:xfrm>
            <a:off x="7531622" y="5766997"/>
            <a:ext cx="162077" cy="30132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2" name="Straight Connector 81"/>
          <p:cNvCxnSpPr/>
          <p:nvPr/>
        </p:nvCxnSpPr>
        <p:spPr bwMode="auto">
          <a:xfrm flipV="1">
            <a:off x="7531622" y="5766998"/>
            <a:ext cx="162077" cy="31439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3" name="TextBox 82"/>
          <p:cNvSpPr txBox="1"/>
          <p:nvPr/>
        </p:nvSpPr>
        <p:spPr>
          <a:xfrm>
            <a:off x="1530393" y="5826307"/>
            <a:ext cx="54694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Back-off</a:t>
            </a:r>
            <a:endParaRPr lang="en-US" sz="800" dirty="0"/>
          </a:p>
        </p:txBody>
      </p:sp>
      <p:sp>
        <p:nvSpPr>
          <p:cNvPr id="84" name="Rounded Rectangle 83"/>
          <p:cNvSpPr/>
          <p:nvPr/>
        </p:nvSpPr>
        <p:spPr>
          <a:xfrm>
            <a:off x="1500801" y="3429000"/>
            <a:ext cx="1600200" cy="304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UL A-MPDU</a:t>
            </a:r>
            <a:endParaRPr lang="en-US" dirty="0"/>
          </a:p>
        </p:txBody>
      </p:sp>
      <p:sp>
        <p:nvSpPr>
          <p:cNvPr id="85" name="Rounded Rectangle 84"/>
          <p:cNvSpPr/>
          <p:nvPr/>
        </p:nvSpPr>
        <p:spPr>
          <a:xfrm>
            <a:off x="3242515" y="3429000"/>
            <a:ext cx="239486" cy="304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BA</a:t>
            </a:r>
            <a:endParaRPr lang="en-US" sz="1000" dirty="0"/>
          </a:p>
        </p:txBody>
      </p:sp>
      <p:sp>
        <p:nvSpPr>
          <p:cNvPr id="86" name="Rounded Rectangle 85"/>
          <p:cNvSpPr/>
          <p:nvPr/>
        </p:nvSpPr>
        <p:spPr>
          <a:xfrm>
            <a:off x="3623515" y="3429000"/>
            <a:ext cx="1600200" cy="304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UL A-MPDU</a:t>
            </a:r>
            <a:endParaRPr lang="en-US" dirty="0"/>
          </a:p>
        </p:txBody>
      </p:sp>
      <p:sp>
        <p:nvSpPr>
          <p:cNvPr id="87" name="Rounded Rectangle 86"/>
          <p:cNvSpPr/>
          <p:nvPr/>
        </p:nvSpPr>
        <p:spPr>
          <a:xfrm>
            <a:off x="5365229" y="3429000"/>
            <a:ext cx="239486" cy="304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BA</a:t>
            </a:r>
            <a:endParaRPr lang="en-US" sz="1000" dirty="0"/>
          </a:p>
        </p:txBody>
      </p:sp>
      <p:sp>
        <p:nvSpPr>
          <p:cNvPr id="88" name="Rounded Rectangle 87"/>
          <p:cNvSpPr/>
          <p:nvPr/>
        </p:nvSpPr>
        <p:spPr>
          <a:xfrm>
            <a:off x="2385576" y="3926484"/>
            <a:ext cx="1600786" cy="304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UL </a:t>
            </a:r>
            <a:r>
              <a:rPr lang="en-US" dirty="0" smtClean="0"/>
              <a:t>A-MPDU</a:t>
            </a:r>
            <a:endParaRPr lang="en-US" dirty="0"/>
          </a:p>
        </p:txBody>
      </p:sp>
      <p:sp>
        <p:nvSpPr>
          <p:cNvPr id="89" name="Rounded Rectangle 88"/>
          <p:cNvSpPr/>
          <p:nvPr/>
        </p:nvSpPr>
        <p:spPr>
          <a:xfrm>
            <a:off x="4127876" y="3926484"/>
            <a:ext cx="239486" cy="304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BA</a:t>
            </a:r>
            <a:endParaRPr lang="en-US" sz="1000" dirty="0"/>
          </a:p>
        </p:txBody>
      </p:sp>
      <p:sp>
        <p:nvSpPr>
          <p:cNvPr id="90" name="Rounded Rectangle 89"/>
          <p:cNvSpPr/>
          <p:nvPr/>
        </p:nvSpPr>
        <p:spPr>
          <a:xfrm>
            <a:off x="4508876" y="3926484"/>
            <a:ext cx="1600200" cy="304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UL </a:t>
            </a:r>
            <a:r>
              <a:rPr lang="en-US" dirty="0" smtClean="0"/>
              <a:t>A-MPDU</a:t>
            </a:r>
            <a:endParaRPr lang="en-US" dirty="0"/>
          </a:p>
        </p:txBody>
      </p:sp>
      <p:sp>
        <p:nvSpPr>
          <p:cNvPr id="91" name="Rounded Rectangle 90"/>
          <p:cNvSpPr/>
          <p:nvPr/>
        </p:nvSpPr>
        <p:spPr>
          <a:xfrm>
            <a:off x="6250590" y="3926484"/>
            <a:ext cx="239486" cy="304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BA</a:t>
            </a:r>
            <a:endParaRPr lang="en-US" sz="1000" dirty="0"/>
          </a:p>
        </p:txBody>
      </p:sp>
      <p:sp>
        <p:nvSpPr>
          <p:cNvPr id="92" name="Rounded Rectangle 91"/>
          <p:cNvSpPr/>
          <p:nvPr/>
        </p:nvSpPr>
        <p:spPr>
          <a:xfrm>
            <a:off x="5728508" y="3429000"/>
            <a:ext cx="1600200" cy="304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UL A-MPDU</a:t>
            </a:r>
            <a:endParaRPr lang="en-US" dirty="0"/>
          </a:p>
        </p:txBody>
      </p:sp>
      <p:sp>
        <p:nvSpPr>
          <p:cNvPr id="93" name="Rounded Rectangle 92"/>
          <p:cNvSpPr/>
          <p:nvPr/>
        </p:nvSpPr>
        <p:spPr>
          <a:xfrm>
            <a:off x="7470222" y="3429000"/>
            <a:ext cx="239486" cy="304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BA</a:t>
            </a:r>
            <a:endParaRPr lang="en-US" sz="1000" dirty="0"/>
          </a:p>
        </p:txBody>
      </p:sp>
      <p:sp>
        <p:nvSpPr>
          <p:cNvPr id="94" name="Rounded Rectangle 93"/>
          <p:cNvSpPr/>
          <p:nvPr/>
        </p:nvSpPr>
        <p:spPr>
          <a:xfrm>
            <a:off x="6629400" y="3921153"/>
            <a:ext cx="1600200" cy="304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UL </a:t>
            </a:r>
            <a:r>
              <a:rPr lang="en-US" dirty="0" smtClean="0"/>
              <a:t>A-MPDU</a:t>
            </a:r>
            <a:endParaRPr lang="en-US" dirty="0"/>
          </a:p>
        </p:txBody>
      </p:sp>
      <p:sp>
        <p:nvSpPr>
          <p:cNvPr id="95" name="Rounded Rectangle 94"/>
          <p:cNvSpPr/>
          <p:nvPr/>
        </p:nvSpPr>
        <p:spPr>
          <a:xfrm>
            <a:off x="8371114" y="3921153"/>
            <a:ext cx="239486" cy="304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BA</a:t>
            </a:r>
            <a:endParaRPr lang="en-US" sz="1000" dirty="0"/>
          </a:p>
        </p:txBody>
      </p:sp>
      <p:cxnSp>
        <p:nvCxnSpPr>
          <p:cNvPr id="97" name="Straight Connector 96"/>
          <p:cNvCxnSpPr/>
          <p:nvPr/>
        </p:nvCxnSpPr>
        <p:spPr bwMode="auto">
          <a:xfrm>
            <a:off x="4127876" y="3429000"/>
            <a:ext cx="162077" cy="30132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8" name="Straight Connector 97"/>
          <p:cNvCxnSpPr/>
          <p:nvPr/>
        </p:nvCxnSpPr>
        <p:spPr bwMode="auto">
          <a:xfrm flipV="1">
            <a:off x="4127876" y="3429001"/>
            <a:ext cx="162077" cy="31439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9" name="Straight Connector 98"/>
          <p:cNvCxnSpPr/>
          <p:nvPr/>
        </p:nvCxnSpPr>
        <p:spPr bwMode="auto">
          <a:xfrm>
            <a:off x="2038761" y="3440245"/>
            <a:ext cx="162077" cy="30132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0" name="Straight Connector 99"/>
          <p:cNvCxnSpPr/>
          <p:nvPr/>
        </p:nvCxnSpPr>
        <p:spPr bwMode="auto">
          <a:xfrm flipV="1">
            <a:off x="2038761" y="3440246"/>
            <a:ext cx="162077" cy="31439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1" name="Straight Connector 100"/>
          <p:cNvCxnSpPr/>
          <p:nvPr/>
        </p:nvCxnSpPr>
        <p:spPr bwMode="auto">
          <a:xfrm>
            <a:off x="3279143" y="3915763"/>
            <a:ext cx="162077" cy="30132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2" name="Straight Connector 101"/>
          <p:cNvCxnSpPr/>
          <p:nvPr/>
        </p:nvCxnSpPr>
        <p:spPr bwMode="auto">
          <a:xfrm flipV="1">
            <a:off x="3279143" y="3915764"/>
            <a:ext cx="162077" cy="31439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3" name="Straight Connector 102"/>
          <p:cNvCxnSpPr/>
          <p:nvPr/>
        </p:nvCxnSpPr>
        <p:spPr bwMode="auto">
          <a:xfrm>
            <a:off x="5390269" y="3916139"/>
            <a:ext cx="162077" cy="30132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4" name="Straight Connector 103"/>
          <p:cNvCxnSpPr/>
          <p:nvPr/>
        </p:nvCxnSpPr>
        <p:spPr bwMode="auto">
          <a:xfrm flipV="1">
            <a:off x="5390269" y="3916140"/>
            <a:ext cx="162077" cy="31439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5" name="Straight Connector 104"/>
          <p:cNvCxnSpPr/>
          <p:nvPr/>
        </p:nvCxnSpPr>
        <p:spPr bwMode="auto">
          <a:xfrm>
            <a:off x="6252433" y="3436437"/>
            <a:ext cx="162077" cy="30132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6" name="Straight Connector 105"/>
          <p:cNvCxnSpPr/>
          <p:nvPr/>
        </p:nvCxnSpPr>
        <p:spPr bwMode="auto">
          <a:xfrm flipV="1">
            <a:off x="6252433" y="3436438"/>
            <a:ext cx="162077" cy="31439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7" name="Straight Connector 106"/>
          <p:cNvCxnSpPr/>
          <p:nvPr/>
        </p:nvCxnSpPr>
        <p:spPr bwMode="auto">
          <a:xfrm>
            <a:off x="7512983" y="3905931"/>
            <a:ext cx="162077" cy="30132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8" name="Straight Connector 107"/>
          <p:cNvCxnSpPr/>
          <p:nvPr/>
        </p:nvCxnSpPr>
        <p:spPr bwMode="auto">
          <a:xfrm flipV="1">
            <a:off x="7512983" y="3905932"/>
            <a:ext cx="162077" cy="31439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09" name="TextBox 108"/>
          <p:cNvSpPr txBox="1"/>
          <p:nvPr/>
        </p:nvSpPr>
        <p:spPr>
          <a:xfrm>
            <a:off x="1739055" y="3965241"/>
            <a:ext cx="54694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Back-off</a:t>
            </a:r>
            <a:endParaRPr lang="en-US" sz="800" dirty="0"/>
          </a:p>
        </p:txBody>
      </p:sp>
      <p:sp>
        <p:nvSpPr>
          <p:cNvPr id="136" name="TextBox 135"/>
          <p:cNvSpPr txBox="1"/>
          <p:nvPr/>
        </p:nvSpPr>
        <p:spPr>
          <a:xfrm>
            <a:off x="666815" y="3931790"/>
            <a:ext cx="731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Link 2</a:t>
            </a:r>
            <a:endParaRPr lang="en-US" dirty="0"/>
          </a:p>
        </p:txBody>
      </p:sp>
      <p:sp>
        <p:nvSpPr>
          <p:cNvPr id="137" name="TextBox 136"/>
          <p:cNvSpPr txBox="1"/>
          <p:nvPr/>
        </p:nvSpPr>
        <p:spPr>
          <a:xfrm>
            <a:off x="666815" y="3393809"/>
            <a:ext cx="731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Link 1</a:t>
            </a:r>
            <a:endParaRPr lang="en-US" dirty="0"/>
          </a:p>
        </p:txBody>
      </p:sp>
      <p:sp>
        <p:nvSpPr>
          <p:cNvPr id="139" name="TextBox 138"/>
          <p:cNvSpPr txBox="1"/>
          <p:nvPr/>
        </p:nvSpPr>
        <p:spPr>
          <a:xfrm>
            <a:off x="958349" y="3563810"/>
            <a:ext cx="54694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Back-off</a:t>
            </a:r>
            <a:endParaRPr lang="en-US" sz="800" dirty="0"/>
          </a:p>
        </p:txBody>
      </p:sp>
      <p:sp>
        <p:nvSpPr>
          <p:cNvPr id="140" name="TextBox 139"/>
          <p:cNvSpPr txBox="1"/>
          <p:nvPr/>
        </p:nvSpPr>
        <p:spPr>
          <a:xfrm>
            <a:off x="1025201" y="5442853"/>
            <a:ext cx="54694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Back-off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1014319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202" y="1676400"/>
            <a:ext cx="8153399" cy="4572000"/>
          </a:xfrm>
        </p:spPr>
        <p:txBody>
          <a:bodyPr/>
          <a:lstStyle/>
          <a:p>
            <a:r>
              <a:rPr lang="en-US" dirty="0" smtClean="0"/>
              <a:t>Simulation cases:  </a:t>
            </a:r>
            <a:endParaRPr lang="en-US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Case 0: MPC</a:t>
            </a:r>
            <a:r>
              <a:rPr lang="en-US" dirty="0" smtClean="0"/>
              <a:t> </a:t>
            </a:r>
            <a:r>
              <a:rPr lang="en-US" dirty="0" smtClean="0"/>
              <a:t>with no </a:t>
            </a:r>
            <a:r>
              <a:rPr lang="en-US" dirty="0" smtClean="0"/>
              <a:t>IDC </a:t>
            </a:r>
            <a:r>
              <a:rPr lang="en-US" dirty="0" smtClean="0"/>
              <a:t>interference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EHT AP transmits any frame on a link once it obtains a </a:t>
            </a:r>
            <a:r>
              <a:rPr lang="en-US" dirty="0"/>
              <a:t>TXOP on </a:t>
            </a:r>
            <a:r>
              <a:rPr lang="en-US" dirty="0" smtClean="0"/>
              <a:t>the </a:t>
            </a:r>
            <a:r>
              <a:rPr lang="en-US" dirty="0"/>
              <a:t>link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Case </a:t>
            </a:r>
            <a:r>
              <a:rPr lang="en-US" dirty="0" smtClean="0"/>
              <a:t>1: MPC with IDC interference constraints </a:t>
            </a:r>
            <a:endParaRPr lang="en-US" dirty="0" smtClean="0"/>
          </a:p>
          <a:p>
            <a:pPr lvl="2"/>
            <a:r>
              <a:rPr lang="en-US" dirty="0" smtClean="0"/>
              <a:t>EHT AP does not transmit a frame </a:t>
            </a:r>
            <a:r>
              <a:rPr lang="en-US" dirty="0" smtClean="0">
                <a:solidFill>
                  <a:srgbClr val="FF0000"/>
                </a:solidFill>
              </a:rPr>
              <a:t>except </a:t>
            </a:r>
            <a:r>
              <a:rPr lang="en-US" dirty="0" smtClean="0">
                <a:solidFill>
                  <a:srgbClr val="FF0000"/>
                </a:solidFill>
              </a:rPr>
              <a:t>for a control response </a:t>
            </a:r>
            <a:r>
              <a:rPr lang="en-US" dirty="0" smtClean="0">
                <a:solidFill>
                  <a:srgbClr val="FF0000"/>
                </a:solidFill>
              </a:rPr>
              <a:t>frame </a:t>
            </a:r>
            <a:r>
              <a:rPr lang="en-US" dirty="0"/>
              <a:t>on one link </a:t>
            </a:r>
            <a:r>
              <a:rPr lang="en-US" dirty="0" smtClean="0"/>
              <a:t>while </a:t>
            </a:r>
            <a:r>
              <a:rPr lang="en-US" dirty="0" smtClean="0"/>
              <a:t>it is receiving a </a:t>
            </a:r>
            <a:r>
              <a:rPr lang="en-US" dirty="0" smtClean="0"/>
              <a:t>frame on the other link. 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Case 2: </a:t>
            </a:r>
            <a:r>
              <a:rPr lang="en-US" dirty="0" smtClean="0"/>
              <a:t>Contention on one link and triggered based uplink on the other line </a:t>
            </a:r>
            <a:endParaRPr lang="en-US" dirty="0"/>
          </a:p>
          <a:p>
            <a:pPr lvl="2"/>
            <a:endParaRPr lang="en-US" dirty="0" smtClean="0"/>
          </a:p>
          <a:p>
            <a:pPr lvl="2"/>
            <a:endParaRPr lang="en-US" dirty="0"/>
          </a:p>
          <a:p>
            <a:pPr marL="857250" lvl="2" indent="0">
              <a:buNone/>
            </a:pP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Multi-Link Simulation Set Up</a:t>
            </a:r>
            <a:endParaRPr lang="en-US" dirty="0"/>
          </a:p>
        </p:txBody>
      </p:sp>
      <p:sp>
        <p:nvSpPr>
          <p:cNvPr id="43" name="Rectangle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7097567" y="6475413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4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Sept.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7337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Multi-Link Simulation </a:t>
            </a:r>
            <a:r>
              <a:rPr lang="en-US" dirty="0" smtClean="0">
                <a:solidFill>
                  <a:schemeClr val="tx1"/>
                </a:solidFill>
              </a:rPr>
              <a:t>Results</a:t>
            </a:r>
            <a:endParaRPr lang="en-US" dirty="0"/>
          </a:p>
        </p:txBody>
      </p:sp>
      <p:sp>
        <p:nvSpPr>
          <p:cNvPr id="43" name="Rectangle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7097567" y="6475413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4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Sept. 2019</a:t>
            </a: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1" y="5526532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1800" dirty="0" smtClean="0">
                <a:solidFill>
                  <a:srgbClr val="0070C0"/>
                </a:solidFill>
              </a:rPr>
              <a:t>Case 1 </a:t>
            </a:r>
            <a:r>
              <a:rPr lang="en-US" sz="1800" dirty="0">
                <a:solidFill>
                  <a:srgbClr val="0070C0"/>
                </a:solidFill>
              </a:rPr>
              <a:t>(light blue bar) </a:t>
            </a:r>
            <a:r>
              <a:rPr lang="en-US" sz="1800" dirty="0" smtClean="0">
                <a:solidFill>
                  <a:srgbClr val="0070C0"/>
                </a:solidFill>
              </a:rPr>
              <a:t>has better uplink throughput than that of case </a:t>
            </a:r>
            <a:r>
              <a:rPr lang="en-US" sz="1800" dirty="0">
                <a:solidFill>
                  <a:srgbClr val="0070C0"/>
                </a:solidFill>
              </a:rPr>
              <a:t>2 </a:t>
            </a:r>
            <a:r>
              <a:rPr lang="en-US" sz="1800" dirty="0" smtClean="0">
                <a:solidFill>
                  <a:srgbClr val="0070C0"/>
                </a:solidFill>
              </a:rPr>
              <a:t>( purple </a:t>
            </a:r>
            <a:r>
              <a:rPr lang="en-US" sz="1800" dirty="0">
                <a:solidFill>
                  <a:srgbClr val="0070C0"/>
                </a:solidFill>
              </a:rPr>
              <a:t>bar</a:t>
            </a:r>
            <a:r>
              <a:rPr lang="en-US" sz="1800" dirty="0" smtClean="0">
                <a:solidFill>
                  <a:srgbClr val="0070C0"/>
                </a:solidFill>
              </a:rPr>
              <a:t>)</a:t>
            </a:r>
            <a:endParaRPr lang="en-US" sz="1800" dirty="0">
              <a:solidFill>
                <a:srgbClr val="0070C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1800" dirty="0" smtClean="0">
                <a:solidFill>
                  <a:srgbClr val="0070C0"/>
                </a:solidFill>
              </a:rPr>
              <a:t>Case 2 </a:t>
            </a:r>
            <a:r>
              <a:rPr lang="en-US" sz="1800" dirty="0">
                <a:solidFill>
                  <a:srgbClr val="0070C0"/>
                </a:solidFill>
              </a:rPr>
              <a:t>( purple </a:t>
            </a:r>
            <a:r>
              <a:rPr lang="en-US" sz="1800" dirty="0" smtClean="0">
                <a:solidFill>
                  <a:srgbClr val="0070C0"/>
                </a:solidFill>
              </a:rPr>
              <a:t>bar) has better downlink throughput than that of </a:t>
            </a:r>
            <a:r>
              <a:rPr lang="en-US" sz="1800" dirty="0">
                <a:solidFill>
                  <a:srgbClr val="0070C0"/>
                </a:solidFill>
              </a:rPr>
              <a:t>case 1 (light blue bar) </a:t>
            </a:r>
            <a:endParaRPr lang="en-US" sz="1800" dirty="0" smtClean="0">
              <a:solidFill>
                <a:srgbClr val="0070C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rgbClr val="0070C0"/>
                </a:solidFill>
              </a:rPr>
              <a:t>Case 2 has better balanced downlink and uplink throughput than that of case1</a:t>
            </a:r>
            <a:endParaRPr lang="en-US" sz="2000" dirty="0">
              <a:solidFill>
                <a:srgbClr val="0070C0"/>
              </a:solidFill>
            </a:endParaRPr>
          </a:p>
        </p:txBody>
      </p:sp>
      <p:pic>
        <p:nvPicPr>
          <p:cNvPr id="5122" name="Picture 2" descr="image0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1" y="1752600"/>
            <a:ext cx="8610600" cy="350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7910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Multi-Link Simulation </a:t>
            </a:r>
            <a:r>
              <a:rPr lang="en-US" dirty="0" smtClean="0">
                <a:solidFill>
                  <a:schemeClr val="tx1"/>
                </a:solidFill>
              </a:rPr>
              <a:t>Results</a:t>
            </a:r>
            <a:endParaRPr lang="en-US" dirty="0"/>
          </a:p>
        </p:txBody>
      </p:sp>
      <p:sp>
        <p:nvSpPr>
          <p:cNvPr id="43" name="Rectangle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7097567" y="6475413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4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Sept. 2019</a:t>
            </a:r>
            <a:endParaRPr lang="en-GB" dirty="0"/>
          </a:p>
        </p:txBody>
      </p:sp>
      <p:pic>
        <p:nvPicPr>
          <p:cNvPr id="6146" name="Picture 5" descr="image00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1" y="1712341"/>
            <a:ext cx="8534400" cy="347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" y="5526532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1800" dirty="0" smtClean="0">
                <a:solidFill>
                  <a:srgbClr val="0070C0"/>
                </a:solidFill>
              </a:rPr>
              <a:t>Similar observation as OBSS load increases</a:t>
            </a:r>
            <a:endParaRPr lang="en-US" sz="2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3610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r>
              <a:rPr lang="en-US" dirty="0" smtClean="0"/>
              <a:t>Sept.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676400"/>
            <a:ext cx="8686800" cy="4800600"/>
          </a:xfrm>
        </p:spPr>
        <p:txBody>
          <a:bodyPr/>
          <a:lstStyle/>
          <a:p>
            <a:pPr marL="342900" lvl="1" indent="-342900">
              <a:lnSpc>
                <a:spcPct val="90000"/>
              </a:lnSpc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US" dirty="0" smtClean="0"/>
              <a:t>Some simulation results are shown for different channel access schemes for a  pair of links with constraints have been discussed </a:t>
            </a:r>
          </a:p>
          <a:p>
            <a:pPr marL="342900" lvl="1" indent="-342900">
              <a:lnSpc>
                <a:spcPct val="90000"/>
              </a:lnSpc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US" dirty="0" smtClean="0"/>
              <a:t>Proposed to consider channel </a:t>
            </a:r>
            <a:r>
              <a:rPr lang="en-US" dirty="0"/>
              <a:t>access rules and control schemes </a:t>
            </a:r>
            <a:r>
              <a:rPr lang="en-US" dirty="0" smtClean="0"/>
              <a:t>to </a:t>
            </a:r>
            <a:r>
              <a:rPr lang="en-US" dirty="0"/>
              <a:t>avoid </a:t>
            </a:r>
            <a:r>
              <a:rPr lang="en-US" dirty="0" err="1"/>
              <a:t>Tx</a:t>
            </a:r>
            <a:r>
              <a:rPr lang="en-US" dirty="0"/>
              <a:t>/Rx </a:t>
            </a:r>
            <a:r>
              <a:rPr lang="en-US" dirty="0" smtClean="0"/>
              <a:t>interference on the pair of links with </a:t>
            </a:r>
            <a:r>
              <a:rPr lang="en-US" dirty="0" smtClean="0"/>
              <a:t>IDC interference constraints</a:t>
            </a:r>
            <a:endParaRPr lang="en-US" dirty="0" smtClean="0"/>
          </a:p>
          <a:p>
            <a:pPr marL="342900" lvl="1" indent="-342900">
              <a:lnSpc>
                <a:spcPct val="90000"/>
              </a:lnSpc>
              <a:buClr>
                <a:schemeClr val="accent1"/>
              </a:buClr>
              <a:buFont typeface="Wingdings" panose="05000000000000000000" pitchFamily="2" charset="2"/>
              <a:buChar char="Ø"/>
            </a:pP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7097567" y="6475413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732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r>
              <a:rPr lang="en-US" dirty="0" smtClean="0"/>
              <a:t>Sept.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828800"/>
            <a:ext cx="8305800" cy="4648200"/>
          </a:xfrm>
        </p:spPr>
        <p:txBody>
          <a:bodyPr/>
          <a:lstStyle/>
          <a:p>
            <a:pPr marL="0" indent="0">
              <a:lnSpc>
                <a:spcPct val="90000"/>
              </a:lnSpc>
              <a:buClr>
                <a:schemeClr val="accent1"/>
              </a:buClr>
              <a:buNone/>
            </a:pPr>
            <a:r>
              <a:rPr lang="en-US" dirty="0"/>
              <a:t>Do you support that </a:t>
            </a:r>
            <a:r>
              <a:rPr lang="en-US" dirty="0" smtClean="0"/>
              <a:t>channel access mechanism for the pair of links with </a:t>
            </a:r>
            <a:r>
              <a:rPr lang="en-US" dirty="0" smtClean="0"/>
              <a:t>IDC interference constraints </a:t>
            </a:r>
            <a:r>
              <a:rPr lang="en-US" dirty="0" smtClean="0"/>
              <a:t>should be further considered?</a:t>
            </a:r>
          </a:p>
          <a:p>
            <a:pPr marL="342900" lvl="1" indent="-342900">
              <a:lnSpc>
                <a:spcPct val="90000"/>
              </a:lnSpc>
              <a:buClr>
                <a:schemeClr val="accent1"/>
              </a:buClr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lvl="1" indent="-342900">
              <a:lnSpc>
                <a:spcPct val="90000"/>
              </a:lnSpc>
              <a:buClr>
                <a:schemeClr val="accent1"/>
              </a:buClr>
              <a:buFont typeface="Wingdings" panose="05000000000000000000" pitchFamily="2" charset="2"/>
              <a:buChar char="Ø"/>
            </a:pP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7097567" y="6475413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6328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r>
              <a:rPr lang="en-US" dirty="0" smtClean="0"/>
              <a:t>Sept.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828800"/>
            <a:ext cx="8305800" cy="4648200"/>
          </a:xfrm>
        </p:spPr>
        <p:txBody>
          <a:bodyPr/>
          <a:lstStyle/>
          <a:p>
            <a:pPr marL="0" indent="0">
              <a:lnSpc>
                <a:spcPct val="90000"/>
              </a:lnSpc>
              <a:buClr>
                <a:schemeClr val="accent1"/>
              </a:buClr>
              <a:buNone/>
            </a:pPr>
            <a:r>
              <a:rPr lang="en-US" dirty="0"/>
              <a:t>[1]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mentor.ieee.org/802.11/dcn/19/11-19-1927-00-00be-multi-link-operation-simulation-methodology.pptx</a:t>
            </a:r>
            <a:endParaRPr lang="en-US" dirty="0" smtClean="0"/>
          </a:p>
          <a:p>
            <a:pPr marL="0" indent="0">
              <a:lnSpc>
                <a:spcPct val="90000"/>
              </a:lnSpc>
              <a:buClr>
                <a:schemeClr val="accent1"/>
              </a:buClr>
              <a:buNone/>
            </a:pP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7097567" y="6475413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8379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202" y="1676400"/>
            <a:ext cx="8153399" cy="4572000"/>
          </a:xfrm>
        </p:spPr>
        <p:txBody>
          <a:bodyPr/>
          <a:lstStyle/>
          <a:p>
            <a:r>
              <a:rPr lang="en-US" dirty="0" smtClean="0"/>
              <a:t>In this proposal, we discuss the multi-link operation of the AP having an in-device coexistence (IDC) interference between multiple links (</a:t>
            </a:r>
            <a:r>
              <a:rPr lang="en-US" dirty="0" err="1" smtClean="0"/>
              <a:t>eg</a:t>
            </a:r>
            <a:r>
              <a:rPr lang="en-US" dirty="0" smtClean="0"/>
              <a:t>. 5 GHz &amp; 6 GHz). 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Motivation</a:t>
            </a:r>
            <a:endParaRPr lang="en-US" dirty="0"/>
          </a:p>
        </p:txBody>
      </p:sp>
      <p:sp>
        <p:nvSpPr>
          <p:cNvPr id="43" name="Rectangle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7097567" y="6475413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4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Sept.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5809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862" y="1524000"/>
            <a:ext cx="8153399" cy="2016125"/>
          </a:xfrm>
        </p:spPr>
        <p:txBody>
          <a:bodyPr/>
          <a:lstStyle/>
          <a:p>
            <a:r>
              <a:rPr lang="en-US" dirty="0" smtClean="0"/>
              <a:t>When an AP is </a:t>
            </a:r>
            <a:r>
              <a:rPr lang="en-US" dirty="0" smtClean="0"/>
              <a:t>operating on </a:t>
            </a:r>
            <a:r>
              <a:rPr lang="en-US" dirty="0" smtClean="0"/>
              <a:t>a pair of links </a:t>
            </a:r>
            <a:r>
              <a:rPr lang="en-US" dirty="0" smtClean="0"/>
              <a:t>with </a:t>
            </a:r>
            <a:r>
              <a:rPr lang="en-US" dirty="0" smtClean="0"/>
              <a:t>IDC interference, </a:t>
            </a:r>
            <a:r>
              <a:rPr lang="en-US" dirty="0" smtClean="0"/>
              <a:t>simultaneous </a:t>
            </a:r>
            <a:r>
              <a:rPr lang="en-US" dirty="0" err="1" smtClean="0"/>
              <a:t>Tx</a:t>
            </a:r>
            <a:r>
              <a:rPr lang="en-US" dirty="0" smtClean="0"/>
              <a:t>-Rx might cause severe </a:t>
            </a:r>
            <a:r>
              <a:rPr lang="en-US" dirty="0" smtClean="0"/>
              <a:t>performance degradation.</a:t>
            </a:r>
            <a:endParaRPr lang="en-US" dirty="0"/>
          </a:p>
          <a:p>
            <a:pPr lvl="1"/>
            <a:r>
              <a:rPr lang="en-US" dirty="0" smtClean="0"/>
              <a:t>DL </a:t>
            </a:r>
            <a:r>
              <a:rPr lang="en-US" dirty="0" smtClean="0"/>
              <a:t>data TX on one link interferes the reception of large portion </a:t>
            </a:r>
            <a:r>
              <a:rPr lang="en-US" dirty="0" smtClean="0"/>
              <a:t>or </a:t>
            </a:r>
            <a:r>
              <a:rPr lang="en-US" dirty="0" smtClean="0"/>
              <a:t>whole </a:t>
            </a:r>
            <a:r>
              <a:rPr lang="en-US" dirty="0" smtClean="0"/>
              <a:t>of </a:t>
            </a:r>
            <a:r>
              <a:rPr lang="en-US" dirty="0" smtClean="0"/>
              <a:t>UL data on the other link as shown below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02188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809698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Issues</a:t>
            </a:r>
          </a:p>
        </p:txBody>
      </p:sp>
      <p:graphicFrame>
        <p:nvGraphicFramePr>
          <p:cNvPr id="9" name="Content Placeholder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13604"/>
              </p:ext>
            </p:extLst>
          </p:nvPr>
        </p:nvGraphicFramePr>
        <p:xfrm>
          <a:off x="1430483" y="4191000"/>
          <a:ext cx="209436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436"/>
                <a:gridCol w="209436"/>
                <a:gridCol w="209436"/>
                <a:gridCol w="209436"/>
                <a:gridCol w="209436"/>
                <a:gridCol w="209436"/>
                <a:gridCol w="209436"/>
                <a:gridCol w="209436"/>
                <a:gridCol w="209436"/>
                <a:gridCol w="209436"/>
              </a:tblGrid>
              <a:tr h="2286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Content Placeholder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24959772"/>
              </p:ext>
            </p:extLst>
          </p:nvPr>
        </p:nvGraphicFramePr>
        <p:xfrm>
          <a:off x="1430483" y="4728646"/>
          <a:ext cx="20828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</a:tblGrid>
              <a:tr h="2286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2667000" y="4728646"/>
            <a:ext cx="4630883" cy="365760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99FF66"/>
                </a:solidFill>
              </a:rPr>
              <a:t>AP</a:t>
            </a:r>
            <a:r>
              <a:rPr lang="en-US" dirty="0" smtClean="0"/>
              <a:t> </a:t>
            </a:r>
            <a:r>
              <a:rPr lang="en-US" dirty="0" err="1" smtClean="0"/>
              <a:t>Tx</a:t>
            </a:r>
            <a:r>
              <a:rPr lang="en-US" dirty="0" smtClean="0"/>
              <a:t> PPDU1 to STA1 (5 GHz)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524843" y="4185441"/>
            <a:ext cx="3069210" cy="354766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FF"/>
                </a:solidFill>
              </a:rPr>
              <a:t>STA2 </a:t>
            </a:r>
            <a:r>
              <a:rPr lang="en-US" dirty="0" err="1" smtClean="0">
                <a:solidFill>
                  <a:srgbClr val="0000FF"/>
                </a:solidFill>
              </a:rPr>
              <a:t>Tx</a:t>
            </a:r>
            <a:r>
              <a:rPr lang="en-US" dirty="0" smtClean="0">
                <a:solidFill>
                  <a:srgbClr val="0000FF"/>
                </a:solidFill>
              </a:rPr>
              <a:t> PPDU2 to AP (6 GHz)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818082" y="4114800"/>
            <a:ext cx="13076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Back-off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811483" y="4648200"/>
            <a:ext cx="13076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Back-off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7507633" y="4725036"/>
            <a:ext cx="493367" cy="404016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 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847984" y="4285782"/>
            <a:ext cx="6126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Link1</a:t>
            </a:r>
            <a:endParaRPr lang="en-US" sz="1400" dirty="0"/>
          </a:p>
        </p:txBody>
      </p:sp>
      <p:sp>
        <p:nvSpPr>
          <p:cNvPr id="19" name="TextBox 18"/>
          <p:cNvSpPr txBox="1"/>
          <p:nvPr/>
        </p:nvSpPr>
        <p:spPr>
          <a:xfrm>
            <a:off x="870463" y="4821275"/>
            <a:ext cx="6126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Link2</a:t>
            </a:r>
            <a:endParaRPr lang="en-US" sz="1400" dirty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3524843" y="4185441"/>
            <a:ext cx="3069210" cy="35476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Rectangle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7118903" y="6553200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4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Sept.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695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202" y="1676400"/>
            <a:ext cx="8153399" cy="4572000"/>
          </a:xfrm>
        </p:spPr>
        <p:txBody>
          <a:bodyPr/>
          <a:lstStyle/>
          <a:p>
            <a:r>
              <a:rPr lang="en-US" dirty="0"/>
              <a:t>Topology</a:t>
            </a:r>
          </a:p>
          <a:p>
            <a:pPr lvl="1"/>
            <a:r>
              <a:rPr lang="en-US" dirty="0"/>
              <a:t>13 STA and 3 AP. </a:t>
            </a:r>
          </a:p>
          <a:p>
            <a:pPr lvl="1"/>
            <a:r>
              <a:rPr lang="en-US" dirty="0"/>
              <a:t>5 STA associated with AP1 are on Link 1. 5 STA associated with AP2 are on Link 2. The third BSS has 3 target EHT devices for throughput measurement.</a:t>
            </a:r>
          </a:p>
          <a:p>
            <a:r>
              <a:rPr lang="en-US" dirty="0"/>
              <a:t>Parameters:</a:t>
            </a:r>
          </a:p>
          <a:p>
            <a:pPr lvl="1"/>
            <a:r>
              <a:rPr lang="en-US" dirty="0"/>
              <a:t>Background traffic</a:t>
            </a:r>
          </a:p>
          <a:p>
            <a:pPr lvl="2"/>
            <a:r>
              <a:rPr lang="en-US" dirty="0"/>
              <a:t>Symmetrical UDP traffic on both links/channels.</a:t>
            </a:r>
          </a:p>
          <a:p>
            <a:pPr lvl="2"/>
            <a:r>
              <a:rPr lang="en-US" dirty="0"/>
              <a:t>Different % of loading will be tested.</a:t>
            </a:r>
          </a:p>
          <a:p>
            <a:pPr lvl="2"/>
            <a:r>
              <a:rPr lang="en-US" dirty="0"/>
              <a:t>Randomized TXOP limit </a:t>
            </a:r>
            <a:r>
              <a:rPr lang="en-US" dirty="0" smtClean="0"/>
              <a:t>between 1ms and 5.4ms for </a:t>
            </a:r>
            <a:r>
              <a:rPr lang="en-US" dirty="0"/>
              <a:t>each AP &lt;-&gt; STA. </a:t>
            </a:r>
          </a:p>
          <a:p>
            <a:pPr lvl="1"/>
            <a:r>
              <a:rPr lang="en-US" dirty="0"/>
              <a:t>Each UDP packet is 1460B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AMPDU setting</a:t>
            </a:r>
          </a:p>
          <a:p>
            <a:pPr lvl="2"/>
            <a:r>
              <a:rPr lang="en-US" dirty="0" smtClean="0"/>
              <a:t>Legacy and background traffic STA/AP use 64. EHT AP/STA uses 128.</a:t>
            </a:r>
          </a:p>
          <a:p>
            <a:pPr lvl="1"/>
            <a:endParaRPr 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Multi-Link Simulation Set Up</a:t>
            </a:r>
            <a:endParaRPr lang="en-US" dirty="0"/>
          </a:p>
        </p:txBody>
      </p:sp>
      <p:sp>
        <p:nvSpPr>
          <p:cNvPr id="43" name="Rectangle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7097567" y="6475413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4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Sept.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6382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5992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Multi-Link Simulation Set Up</a:t>
            </a:r>
            <a:endParaRPr lang="en-US" dirty="0"/>
          </a:p>
        </p:txBody>
      </p:sp>
      <p:sp>
        <p:nvSpPr>
          <p:cNvPr id="43" name="Rectangle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7097567" y="6475413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4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Sept. 2019</a:t>
            </a:r>
            <a:endParaRPr lang="en-GB" dirty="0"/>
          </a:p>
        </p:txBody>
      </p:sp>
      <p:sp>
        <p:nvSpPr>
          <p:cNvPr id="10" name="Rounded Rectangle 9"/>
          <p:cNvSpPr/>
          <p:nvPr/>
        </p:nvSpPr>
        <p:spPr>
          <a:xfrm>
            <a:off x="1959211" y="1590795"/>
            <a:ext cx="1027749" cy="120015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AP1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6332019" y="1600890"/>
            <a:ext cx="753680" cy="19111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STA1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14888" y="2271136"/>
            <a:ext cx="573954" cy="2387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BSS1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42596" y="5434428"/>
            <a:ext cx="573954" cy="2387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BSS2</a:t>
            </a:r>
            <a:endParaRPr lang="en-US" dirty="0"/>
          </a:p>
        </p:txBody>
      </p:sp>
      <p:sp>
        <p:nvSpPr>
          <p:cNvPr id="14" name="Left-Right Arrow 13"/>
          <p:cNvSpPr/>
          <p:nvPr/>
        </p:nvSpPr>
        <p:spPr>
          <a:xfrm>
            <a:off x="3376831" y="1558231"/>
            <a:ext cx="2445250" cy="246267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Link 1</a:t>
            </a:r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6332019" y="1991161"/>
            <a:ext cx="753680" cy="19111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STA2</a:t>
            </a:r>
            <a:endParaRPr lang="en-US" dirty="0"/>
          </a:p>
        </p:txBody>
      </p:sp>
      <p:sp>
        <p:nvSpPr>
          <p:cNvPr id="16" name="Rounded Rectangle 15"/>
          <p:cNvSpPr/>
          <p:nvPr/>
        </p:nvSpPr>
        <p:spPr>
          <a:xfrm>
            <a:off x="6332019" y="2381432"/>
            <a:ext cx="753680" cy="19111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STA3</a:t>
            </a:r>
            <a:endParaRPr lang="en-US" dirty="0"/>
          </a:p>
        </p:txBody>
      </p:sp>
      <p:sp>
        <p:nvSpPr>
          <p:cNvPr id="17" name="Rounded Rectangle 16"/>
          <p:cNvSpPr/>
          <p:nvPr/>
        </p:nvSpPr>
        <p:spPr>
          <a:xfrm>
            <a:off x="6332019" y="2771703"/>
            <a:ext cx="753680" cy="19111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STA4</a:t>
            </a:r>
            <a:endParaRPr lang="en-US" dirty="0"/>
          </a:p>
        </p:txBody>
      </p:sp>
      <p:sp>
        <p:nvSpPr>
          <p:cNvPr id="18" name="Rounded Rectangle 17"/>
          <p:cNvSpPr/>
          <p:nvPr/>
        </p:nvSpPr>
        <p:spPr>
          <a:xfrm>
            <a:off x="6321133" y="3161974"/>
            <a:ext cx="753680" cy="19111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STA5</a:t>
            </a:r>
            <a:endParaRPr lang="en-US" dirty="0"/>
          </a:p>
        </p:txBody>
      </p:sp>
      <p:sp>
        <p:nvSpPr>
          <p:cNvPr id="19" name="Left-Right Arrow 18"/>
          <p:cNvSpPr/>
          <p:nvPr/>
        </p:nvSpPr>
        <p:spPr>
          <a:xfrm>
            <a:off x="3376831" y="1948502"/>
            <a:ext cx="2445250" cy="246267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Link 1</a:t>
            </a:r>
            <a:endParaRPr lang="en-US" dirty="0"/>
          </a:p>
        </p:txBody>
      </p:sp>
      <p:sp>
        <p:nvSpPr>
          <p:cNvPr id="20" name="Left-Right Arrow 19"/>
          <p:cNvSpPr/>
          <p:nvPr/>
        </p:nvSpPr>
        <p:spPr>
          <a:xfrm>
            <a:off x="3384607" y="2338773"/>
            <a:ext cx="2445250" cy="246267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Link 1</a:t>
            </a:r>
            <a:endParaRPr lang="en-US" dirty="0"/>
          </a:p>
        </p:txBody>
      </p:sp>
      <p:sp>
        <p:nvSpPr>
          <p:cNvPr id="21" name="Left-Right Arrow 20"/>
          <p:cNvSpPr/>
          <p:nvPr/>
        </p:nvSpPr>
        <p:spPr>
          <a:xfrm>
            <a:off x="3384606" y="2719773"/>
            <a:ext cx="2445250" cy="246267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Link 1</a:t>
            </a:r>
            <a:endParaRPr lang="en-US" dirty="0"/>
          </a:p>
        </p:txBody>
      </p:sp>
      <p:sp>
        <p:nvSpPr>
          <p:cNvPr id="22" name="Left-Right Arrow 21"/>
          <p:cNvSpPr/>
          <p:nvPr/>
        </p:nvSpPr>
        <p:spPr>
          <a:xfrm>
            <a:off x="3386161" y="3119315"/>
            <a:ext cx="2445250" cy="246267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Link 1</a:t>
            </a:r>
            <a:endParaRPr lang="en-US" dirty="0"/>
          </a:p>
        </p:txBody>
      </p:sp>
      <p:sp>
        <p:nvSpPr>
          <p:cNvPr id="23" name="Rounded Rectangle 22"/>
          <p:cNvSpPr/>
          <p:nvPr/>
        </p:nvSpPr>
        <p:spPr>
          <a:xfrm>
            <a:off x="1990585" y="4788510"/>
            <a:ext cx="1027749" cy="120015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AP2</a:t>
            </a:r>
            <a:endParaRPr lang="en-US" dirty="0"/>
          </a:p>
        </p:txBody>
      </p:sp>
      <p:sp>
        <p:nvSpPr>
          <p:cNvPr id="24" name="Rounded Rectangle 23"/>
          <p:cNvSpPr/>
          <p:nvPr/>
        </p:nvSpPr>
        <p:spPr>
          <a:xfrm>
            <a:off x="6366487" y="4788508"/>
            <a:ext cx="753680" cy="19111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STA6</a:t>
            </a:r>
            <a:endParaRPr lang="en-US" dirty="0"/>
          </a:p>
        </p:txBody>
      </p:sp>
      <p:sp>
        <p:nvSpPr>
          <p:cNvPr id="25" name="Left-Right Arrow 24"/>
          <p:cNvSpPr/>
          <p:nvPr/>
        </p:nvSpPr>
        <p:spPr>
          <a:xfrm>
            <a:off x="3411299" y="4745849"/>
            <a:ext cx="2445250" cy="246267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Link 2</a:t>
            </a:r>
            <a:endParaRPr lang="en-US" dirty="0"/>
          </a:p>
        </p:txBody>
      </p:sp>
      <p:sp>
        <p:nvSpPr>
          <p:cNvPr id="26" name="Rounded Rectangle 25"/>
          <p:cNvSpPr/>
          <p:nvPr/>
        </p:nvSpPr>
        <p:spPr>
          <a:xfrm>
            <a:off x="6366487" y="5178779"/>
            <a:ext cx="753680" cy="19111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STA7</a:t>
            </a:r>
            <a:endParaRPr lang="en-US" dirty="0"/>
          </a:p>
        </p:txBody>
      </p:sp>
      <p:sp>
        <p:nvSpPr>
          <p:cNvPr id="27" name="Rounded Rectangle 26"/>
          <p:cNvSpPr/>
          <p:nvPr/>
        </p:nvSpPr>
        <p:spPr>
          <a:xfrm>
            <a:off x="6366487" y="5569050"/>
            <a:ext cx="753680" cy="19111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STA8</a:t>
            </a:r>
            <a:endParaRPr lang="en-US" dirty="0"/>
          </a:p>
        </p:txBody>
      </p:sp>
      <p:sp>
        <p:nvSpPr>
          <p:cNvPr id="28" name="Rounded Rectangle 27"/>
          <p:cNvSpPr/>
          <p:nvPr/>
        </p:nvSpPr>
        <p:spPr>
          <a:xfrm>
            <a:off x="6366487" y="5959321"/>
            <a:ext cx="753680" cy="19111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STA9</a:t>
            </a:r>
            <a:endParaRPr lang="en-US" dirty="0"/>
          </a:p>
        </p:txBody>
      </p:sp>
      <p:sp>
        <p:nvSpPr>
          <p:cNvPr id="29" name="Rounded Rectangle 28"/>
          <p:cNvSpPr/>
          <p:nvPr/>
        </p:nvSpPr>
        <p:spPr>
          <a:xfrm>
            <a:off x="6355601" y="6349592"/>
            <a:ext cx="753680" cy="19111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STA10</a:t>
            </a:r>
            <a:endParaRPr lang="en-US" dirty="0"/>
          </a:p>
        </p:txBody>
      </p:sp>
      <p:sp>
        <p:nvSpPr>
          <p:cNvPr id="30" name="Left-Right Arrow 29"/>
          <p:cNvSpPr/>
          <p:nvPr/>
        </p:nvSpPr>
        <p:spPr>
          <a:xfrm>
            <a:off x="3411299" y="5136120"/>
            <a:ext cx="2445250" cy="246267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Link 2</a:t>
            </a:r>
            <a:endParaRPr lang="en-US" dirty="0"/>
          </a:p>
        </p:txBody>
      </p:sp>
      <p:sp>
        <p:nvSpPr>
          <p:cNvPr id="31" name="Left-Right Arrow 30"/>
          <p:cNvSpPr/>
          <p:nvPr/>
        </p:nvSpPr>
        <p:spPr>
          <a:xfrm>
            <a:off x="3419075" y="5526391"/>
            <a:ext cx="2445250" cy="246267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Link 2</a:t>
            </a:r>
            <a:endParaRPr lang="en-US" dirty="0"/>
          </a:p>
        </p:txBody>
      </p:sp>
      <p:sp>
        <p:nvSpPr>
          <p:cNvPr id="32" name="Left-Right Arrow 31"/>
          <p:cNvSpPr/>
          <p:nvPr/>
        </p:nvSpPr>
        <p:spPr>
          <a:xfrm>
            <a:off x="3419074" y="5907391"/>
            <a:ext cx="2445250" cy="246267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Link 2</a:t>
            </a:r>
            <a:endParaRPr lang="en-US" dirty="0"/>
          </a:p>
        </p:txBody>
      </p:sp>
      <p:sp>
        <p:nvSpPr>
          <p:cNvPr id="33" name="Left-Right Arrow 32"/>
          <p:cNvSpPr/>
          <p:nvPr/>
        </p:nvSpPr>
        <p:spPr>
          <a:xfrm>
            <a:off x="3420629" y="6306933"/>
            <a:ext cx="2445250" cy="246267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Link 2</a:t>
            </a:r>
            <a:endParaRPr lang="en-US" dirty="0"/>
          </a:p>
        </p:txBody>
      </p:sp>
      <p:sp>
        <p:nvSpPr>
          <p:cNvPr id="34" name="Rounded Rectangle 33"/>
          <p:cNvSpPr/>
          <p:nvPr/>
        </p:nvSpPr>
        <p:spPr>
          <a:xfrm>
            <a:off x="1985920" y="3770260"/>
            <a:ext cx="1027749" cy="43871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EHT AP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5" name="Left-Right Arrow 34"/>
          <p:cNvSpPr/>
          <p:nvPr/>
        </p:nvSpPr>
        <p:spPr>
          <a:xfrm>
            <a:off x="3411299" y="3722469"/>
            <a:ext cx="2445250" cy="517887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Link 1/Link 2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242596" y="3919901"/>
            <a:ext cx="573954" cy="2387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BSS3</a:t>
            </a:r>
            <a:endParaRPr lang="en-US" dirty="0"/>
          </a:p>
        </p:txBody>
      </p:sp>
      <p:sp>
        <p:nvSpPr>
          <p:cNvPr id="37" name="Rounded Rectangle 36"/>
          <p:cNvSpPr/>
          <p:nvPr/>
        </p:nvSpPr>
        <p:spPr>
          <a:xfrm>
            <a:off x="6366487" y="3622416"/>
            <a:ext cx="753680" cy="19111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accent2"/>
                </a:solidFill>
              </a:rPr>
              <a:t>EHT STA</a:t>
            </a:r>
            <a:endParaRPr lang="en-US" sz="1000" dirty="0">
              <a:solidFill>
                <a:schemeClr val="accent2"/>
              </a:solidFill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6366487" y="3961787"/>
            <a:ext cx="753680" cy="19111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accent2"/>
                </a:solidFill>
              </a:rPr>
              <a:t>EHT STA</a:t>
            </a:r>
          </a:p>
        </p:txBody>
      </p:sp>
      <p:sp>
        <p:nvSpPr>
          <p:cNvPr id="39" name="Rounded Rectangle 38"/>
          <p:cNvSpPr/>
          <p:nvPr/>
        </p:nvSpPr>
        <p:spPr>
          <a:xfrm>
            <a:off x="6366487" y="4301158"/>
            <a:ext cx="753680" cy="19111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accent2"/>
                </a:solidFill>
              </a:rPr>
              <a:t>EHT STA</a:t>
            </a:r>
          </a:p>
        </p:txBody>
      </p:sp>
    </p:spTree>
    <p:extLst>
      <p:ext uri="{BB962C8B-B14F-4D97-AF65-F5344CB8AC3E}">
        <p14:creationId xmlns:p14="http://schemas.microsoft.com/office/powerpoint/2010/main" val="3040368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95202" y="1676400"/>
                <a:ext cx="8153399" cy="4572000"/>
              </a:xfrm>
            </p:spPr>
            <p:txBody>
              <a:bodyPr/>
              <a:lstStyle/>
              <a:p>
                <a:r>
                  <a:rPr lang="en-US" dirty="0"/>
                  <a:t>EHT AP </a:t>
                </a:r>
                <a:r>
                  <a:rPr lang="en-US" dirty="0" smtClean="0"/>
                  <a:t>configuration : </a:t>
                </a:r>
                <a:r>
                  <a:rPr lang="en-US" u="sng" dirty="0" smtClean="0"/>
                  <a:t>M</a:t>
                </a:r>
                <a:r>
                  <a:rPr lang="en-US" dirty="0" smtClean="0"/>
                  <a:t>ultiple </a:t>
                </a:r>
                <a:r>
                  <a:rPr lang="en-US" u="sng" dirty="0"/>
                  <a:t>P</a:t>
                </a:r>
                <a:r>
                  <a:rPr lang="en-US" dirty="0"/>
                  <a:t>rimary </a:t>
                </a:r>
                <a:r>
                  <a:rPr lang="en-US" u="sng" dirty="0"/>
                  <a:t>C</a:t>
                </a:r>
                <a:r>
                  <a:rPr lang="en-US" dirty="0"/>
                  <a:t>hannel based link access </a:t>
                </a:r>
                <a:r>
                  <a:rPr lang="en-US" dirty="0" smtClean="0"/>
                  <a:t>(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i="1" dirty="0">
                        <a:solidFill>
                          <a:srgbClr val="FF0000"/>
                        </a:solidFill>
                      </a:rPr>
                      <m:t>MPC</m:t>
                    </m:r>
                  </m:oMath>
                </a14:m>
                <a:r>
                  <a:rPr lang="en-US" dirty="0"/>
                  <a:t>) </a:t>
                </a:r>
                <a:r>
                  <a:rPr lang="en-US" dirty="0" smtClean="0"/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95202" y="1676400"/>
                <a:ext cx="8153399" cy="4572000"/>
              </a:xfrm>
              <a:blipFill rotWithShape="0">
                <a:blip r:embed="rId2"/>
                <a:stretch>
                  <a:fillRect l="-972" t="-1067" r="-5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Multi-Link Simulation Set Up</a:t>
            </a:r>
            <a:endParaRPr lang="en-US" dirty="0"/>
          </a:p>
        </p:txBody>
      </p:sp>
      <p:sp>
        <p:nvSpPr>
          <p:cNvPr id="43" name="Rectangle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7097567" y="6475413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4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Sept. 2019</a:t>
            </a:r>
            <a:endParaRPr lang="en-GB" dirty="0"/>
          </a:p>
        </p:txBody>
      </p:sp>
      <p:sp>
        <p:nvSpPr>
          <p:cNvPr id="47" name="Rectangle 13"/>
          <p:cNvSpPr>
            <a:spLocks noChangeArrowheads="1"/>
          </p:cNvSpPr>
          <p:nvPr/>
        </p:nvSpPr>
        <p:spPr bwMode="auto">
          <a:xfrm>
            <a:off x="495303" y="2663713"/>
            <a:ext cx="881734" cy="169584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48" name="Line 9"/>
          <p:cNvSpPr>
            <a:spLocks noChangeShapeType="1"/>
          </p:cNvSpPr>
          <p:nvPr/>
        </p:nvSpPr>
        <p:spPr bwMode="auto">
          <a:xfrm>
            <a:off x="1208249" y="3145515"/>
            <a:ext cx="7277498" cy="0"/>
          </a:xfrm>
          <a:prstGeom prst="line">
            <a:avLst/>
          </a:prstGeom>
          <a:noFill/>
          <a:ln w="12700" cap="rnd">
            <a:solidFill>
              <a:srgbClr val="5B9BD5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49" name="Line 10"/>
          <p:cNvSpPr>
            <a:spLocks noChangeShapeType="1"/>
          </p:cNvSpPr>
          <p:nvPr/>
        </p:nvSpPr>
        <p:spPr bwMode="auto">
          <a:xfrm>
            <a:off x="1208249" y="3835421"/>
            <a:ext cx="7277498" cy="0"/>
          </a:xfrm>
          <a:prstGeom prst="line">
            <a:avLst/>
          </a:prstGeom>
          <a:noFill/>
          <a:ln w="12700" cap="rnd">
            <a:solidFill>
              <a:srgbClr val="5B9BD5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50" name="TextBox 49"/>
          <p:cNvSpPr txBox="1"/>
          <p:nvPr/>
        </p:nvSpPr>
        <p:spPr>
          <a:xfrm>
            <a:off x="1519616" y="2832964"/>
            <a:ext cx="553109" cy="161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050" dirty="0" smtClean="0">
                <a:solidFill>
                  <a:schemeClr val="tx2"/>
                </a:solidFill>
                <a:cs typeface="Neo Sans Intel"/>
              </a:rPr>
              <a:t>Link 1</a:t>
            </a:r>
            <a:endParaRPr lang="en-US" sz="1050" dirty="0">
              <a:solidFill>
                <a:schemeClr val="tx2"/>
              </a:solidFill>
              <a:cs typeface="Neo Sans Intel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514235" y="3511635"/>
            <a:ext cx="558488" cy="161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050" dirty="0" smtClean="0">
                <a:solidFill>
                  <a:schemeClr val="tx2"/>
                </a:solidFill>
                <a:cs typeface="Neo Sans Intel"/>
              </a:rPr>
              <a:t>Link 2</a:t>
            </a:r>
            <a:endParaRPr lang="en-US" sz="1050" dirty="0">
              <a:solidFill>
                <a:schemeClr val="tx2"/>
              </a:solidFill>
              <a:cs typeface="Neo Sans Intel"/>
            </a:endParaRPr>
          </a:p>
        </p:txBody>
      </p:sp>
      <p:sp>
        <p:nvSpPr>
          <p:cNvPr id="52" name="Flowchart: Alternate Process 51"/>
          <p:cNvSpPr/>
          <p:nvPr/>
        </p:nvSpPr>
        <p:spPr>
          <a:xfrm>
            <a:off x="700236" y="2914745"/>
            <a:ext cx="584367" cy="454439"/>
          </a:xfrm>
          <a:prstGeom prst="flowChartAlternateProcess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STA 1</a:t>
            </a:r>
          </a:p>
        </p:txBody>
      </p:sp>
      <p:sp>
        <p:nvSpPr>
          <p:cNvPr id="53" name="Flowchart: Alternate Process 52"/>
          <p:cNvSpPr/>
          <p:nvPr/>
        </p:nvSpPr>
        <p:spPr>
          <a:xfrm>
            <a:off x="700237" y="3610166"/>
            <a:ext cx="584366" cy="454439"/>
          </a:xfrm>
          <a:prstGeom prst="flowChartAlternateProcess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STA 2</a:t>
            </a:r>
          </a:p>
        </p:txBody>
      </p:sp>
      <p:sp>
        <p:nvSpPr>
          <p:cNvPr id="54" name="Rectangle 13"/>
          <p:cNvSpPr>
            <a:spLocks noChangeArrowheads="1"/>
          </p:cNvSpPr>
          <p:nvPr/>
        </p:nvSpPr>
        <p:spPr bwMode="auto">
          <a:xfrm>
            <a:off x="2055117" y="3389342"/>
            <a:ext cx="639707" cy="45697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dirty="0"/>
              <a:t>busy</a:t>
            </a:r>
          </a:p>
        </p:txBody>
      </p:sp>
      <p:sp>
        <p:nvSpPr>
          <p:cNvPr id="55" name="Rectangle 13"/>
          <p:cNvSpPr>
            <a:spLocks noChangeArrowheads="1"/>
          </p:cNvSpPr>
          <p:nvPr/>
        </p:nvSpPr>
        <p:spPr bwMode="auto">
          <a:xfrm>
            <a:off x="4738013" y="2697235"/>
            <a:ext cx="2002037" cy="45697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dirty="0"/>
              <a:t>busy</a:t>
            </a:r>
          </a:p>
        </p:txBody>
      </p:sp>
      <p:graphicFrame>
        <p:nvGraphicFramePr>
          <p:cNvPr id="56" name="Table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8502049"/>
              </p:ext>
            </p:extLst>
          </p:nvPr>
        </p:nvGraphicFramePr>
        <p:xfrm>
          <a:off x="2072723" y="2931589"/>
          <a:ext cx="833120" cy="21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208280"/>
                <a:gridCol w="208280"/>
                <a:gridCol w="208280"/>
              </a:tblGrid>
              <a:tr h="174285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57" name="Table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8156448"/>
              </p:ext>
            </p:extLst>
          </p:nvPr>
        </p:nvGraphicFramePr>
        <p:xfrm>
          <a:off x="4320639" y="2933148"/>
          <a:ext cx="416560" cy="21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208280"/>
              </a:tblGrid>
              <a:tr h="174285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8" name="Rectangle 13"/>
          <p:cNvSpPr>
            <a:spLocks noChangeArrowheads="1"/>
          </p:cNvSpPr>
          <p:nvPr/>
        </p:nvSpPr>
        <p:spPr bwMode="auto">
          <a:xfrm>
            <a:off x="3432670" y="3374466"/>
            <a:ext cx="1672730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1400" dirty="0"/>
          </a:p>
        </p:txBody>
      </p:sp>
      <p:graphicFrame>
        <p:nvGraphicFramePr>
          <p:cNvPr id="59" name="Table 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87926"/>
              </p:ext>
            </p:extLst>
          </p:nvPr>
        </p:nvGraphicFramePr>
        <p:xfrm>
          <a:off x="2810569" y="3620382"/>
          <a:ext cx="624840" cy="21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208280"/>
                <a:gridCol w="208280"/>
              </a:tblGrid>
              <a:tr h="174285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0" name="Rectangle 13"/>
          <p:cNvSpPr>
            <a:spLocks noChangeArrowheads="1"/>
          </p:cNvSpPr>
          <p:nvPr/>
        </p:nvSpPr>
        <p:spPr bwMode="auto">
          <a:xfrm>
            <a:off x="6012901" y="3374456"/>
            <a:ext cx="1107753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1400" dirty="0"/>
          </a:p>
        </p:txBody>
      </p:sp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5147827"/>
              </p:ext>
            </p:extLst>
          </p:nvPr>
        </p:nvGraphicFramePr>
        <p:xfrm>
          <a:off x="5181600" y="3615173"/>
          <a:ext cx="833120" cy="21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208280"/>
                <a:gridCol w="208280"/>
                <a:gridCol w="208280"/>
              </a:tblGrid>
              <a:tr h="174285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2" name="Rectangle 13"/>
          <p:cNvSpPr>
            <a:spLocks noChangeArrowheads="1"/>
          </p:cNvSpPr>
          <p:nvPr/>
        </p:nvSpPr>
        <p:spPr bwMode="auto">
          <a:xfrm>
            <a:off x="7466270" y="2687212"/>
            <a:ext cx="1033909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1400" dirty="0"/>
          </a:p>
        </p:txBody>
      </p:sp>
      <p:graphicFrame>
        <p:nvGraphicFramePr>
          <p:cNvPr id="63" name="Table 6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373194"/>
              </p:ext>
            </p:extLst>
          </p:nvPr>
        </p:nvGraphicFramePr>
        <p:xfrm>
          <a:off x="6844169" y="2933128"/>
          <a:ext cx="624840" cy="21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208280"/>
                <a:gridCol w="208280"/>
              </a:tblGrid>
              <a:tr h="174285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4" name="Rectangle 13"/>
          <p:cNvSpPr>
            <a:spLocks noChangeArrowheads="1"/>
          </p:cNvSpPr>
          <p:nvPr/>
        </p:nvSpPr>
        <p:spPr bwMode="auto">
          <a:xfrm>
            <a:off x="7608286" y="3374456"/>
            <a:ext cx="877462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1400" dirty="0"/>
          </a:p>
        </p:txBody>
      </p:sp>
      <p:graphicFrame>
        <p:nvGraphicFramePr>
          <p:cNvPr id="65" name="Table 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7357223"/>
              </p:ext>
            </p:extLst>
          </p:nvPr>
        </p:nvGraphicFramePr>
        <p:xfrm>
          <a:off x="7191725" y="3620372"/>
          <a:ext cx="416560" cy="21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208280"/>
              </a:tblGrid>
              <a:tr h="174285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6" name="TextBox 65"/>
          <p:cNvSpPr txBox="1"/>
          <p:nvPr/>
        </p:nvSpPr>
        <p:spPr>
          <a:xfrm>
            <a:off x="-46996" y="3333167"/>
            <a:ext cx="6046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MLLE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7464642" y="2438400"/>
            <a:ext cx="10355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TXOP</a:t>
            </a:r>
            <a:endParaRPr lang="en-US" dirty="0"/>
          </a:p>
        </p:txBody>
      </p:sp>
      <p:sp>
        <p:nvSpPr>
          <p:cNvPr id="68" name="Rectangle 13"/>
          <p:cNvSpPr>
            <a:spLocks noChangeArrowheads="1"/>
          </p:cNvSpPr>
          <p:nvPr/>
        </p:nvSpPr>
        <p:spPr bwMode="auto">
          <a:xfrm>
            <a:off x="7464642" y="2685550"/>
            <a:ext cx="459728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TX</a:t>
            </a:r>
            <a:endParaRPr lang="en-US" dirty="0"/>
          </a:p>
        </p:txBody>
      </p:sp>
      <p:sp>
        <p:nvSpPr>
          <p:cNvPr id="69" name="Rectangle 13"/>
          <p:cNvSpPr>
            <a:spLocks noChangeArrowheads="1"/>
          </p:cNvSpPr>
          <p:nvPr/>
        </p:nvSpPr>
        <p:spPr bwMode="auto">
          <a:xfrm>
            <a:off x="7951918" y="2685550"/>
            <a:ext cx="548261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R</a:t>
            </a:r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70" name="TextBox 69"/>
          <p:cNvSpPr txBox="1"/>
          <p:nvPr/>
        </p:nvSpPr>
        <p:spPr>
          <a:xfrm>
            <a:off x="3425764" y="3124405"/>
            <a:ext cx="16796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TXOP</a:t>
            </a:r>
            <a:endParaRPr lang="en-US" dirty="0"/>
          </a:p>
        </p:txBody>
      </p:sp>
      <p:sp>
        <p:nvSpPr>
          <p:cNvPr id="71" name="Rectangle 13"/>
          <p:cNvSpPr>
            <a:spLocks noChangeArrowheads="1"/>
          </p:cNvSpPr>
          <p:nvPr/>
        </p:nvSpPr>
        <p:spPr bwMode="auto">
          <a:xfrm>
            <a:off x="3425764" y="3371555"/>
            <a:ext cx="813398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TX</a:t>
            </a:r>
            <a:endParaRPr lang="en-US" dirty="0"/>
          </a:p>
        </p:txBody>
      </p:sp>
      <p:sp>
        <p:nvSpPr>
          <p:cNvPr id="72" name="Rectangle 13"/>
          <p:cNvSpPr>
            <a:spLocks noChangeArrowheads="1"/>
          </p:cNvSpPr>
          <p:nvPr/>
        </p:nvSpPr>
        <p:spPr bwMode="auto">
          <a:xfrm>
            <a:off x="4266710" y="3371555"/>
            <a:ext cx="838689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R</a:t>
            </a:r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6012069" y="3125838"/>
            <a:ext cx="11085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TXOP</a:t>
            </a:r>
            <a:endParaRPr lang="en-US" dirty="0"/>
          </a:p>
        </p:txBody>
      </p:sp>
      <p:sp>
        <p:nvSpPr>
          <p:cNvPr id="74" name="Rectangle 13"/>
          <p:cNvSpPr>
            <a:spLocks noChangeArrowheads="1"/>
          </p:cNvSpPr>
          <p:nvPr/>
        </p:nvSpPr>
        <p:spPr bwMode="auto">
          <a:xfrm>
            <a:off x="6012068" y="3372988"/>
            <a:ext cx="547114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TX</a:t>
            </a:r>
            <a:endParaRPr lang="en-US" dirty="0"/>
          </a:p>
        </p:txBody>
      </p:sp>
      <p:sp>
        <p:nvSpPr>
          <p:cNvPr id="75" name="Rectangle 13"/>
          <p:cNvSpPr>
            <a:spLocks noChangeArrowheads="1"/>
          </p:cNvSpPr>
          <p:nvPr/>
        </p:nvSpPr>
        <p:spPr bwMode="auto">
          <a:xfrm>
            <a:off x="6586729" y="3372988"/>
            <a:ext cx="533925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R</a:t>
            </a:r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7603564" y="3126862"/>
            <a:ext cx="8890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TXOP</a:t>
            </a:r>
            <a:endParaRPr lang="en-US" dirty="0"/>
          </a:p>
        </p:txBody>
      </p:sp>
      <p:sp>
        <p:nvSpPr>
          <p:cNvPr id="77" name="Rectangle 13"/>
          <p:cNvSpPr>
            <a:spLocks noChangeArrowheads="1"/>
          </p:cNvSpPr>
          <p:nvPr/>
        </p:nvSpPr>
        <p:spPr bwMode="auto">
          <a:xfrm>
            <a:off x="7603563" y="3374012"/>
            <a:ext cx="460082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TX</a:t>
            </a:r>
            <a:endParaRPr lang="en-US" dirty="0"/>
          </a:p>
        </p:txBody>
      </p:sp>
      <p:sp>
        <p:nvSpPr>
          <p:cNvPr id="78" name="Rectangle 13"/>
          <p:cNvSpPr>
            <a:spLocks noChangeArrowheads="1"/>
          </p:cNvSpPr>
          <p:nvPr/>
        </p:nvSpPr>
        <p:spPr bwMode="auto">
          <a:xfrm>
            <a:off x="8091193" y="3374012"/>
            <a:ext cx="394554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R</a:t>
            </a:r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79" name="Rectangle 13"/>
          <p:cNvSpPr>
            <a:spLocks noChangeArrowheads="1"/>
          </p:cNvSpPr>
          <p:nvPr/>
        </p:nvSpPr>
        <p:spPr bwMode="auto">
          <a:xfrm>
            <a:off x="2905668" y="2691848"/>
            <a:ext cx="1387518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1400" dirty="0"/>
          </a:p>
        </p:txBody>
      </p:sp>
      <p:sp>
        <p:nvSpPr>
          <p:cNvPr id="80" name="TextBox 79"/>
          <p:cNvSpPr txBox="1"/>
          <p:nvPr/>
        </p:nvSpPr>
        <p:spPr>
          <a:xfrm>
            <a:off x="2902182" y="2440721"/>
            <a:ext cx="13840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TXOP</a:t>
            </a:r>
            <a:endParaRPr lang="en-US" dirty="0"/>
          </a:p>
        </p:txBody>
      </p:sp>
      <p:sp>
        <p:nvSpPr>
          <p:cNvPr id="81" name="Rectangle 13"/>
          <p:cNvSpPr>
            <a:spLocks noChangeArrowheads="1"/>
          </p:cNvSpPr>
          <p:nvPr/>
        </p:nvSpPr>
        <p:spPr bwMode="auto">
          <a:xfrm>
            <a:off x="2902181" y="2687871"/>
            <a:ext cx="699175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TX</a:t>
            </a:r>
            <a:endParaRPr lang="en-US" dirty="0"/>
          </a:p>
        </p:txBody>
      </p:sp>
      <p:sp>
        <p:nvSpPr>
          <p:cNvPr id="82" name="Rectangle 13"/>
          <p:cNvSpPr>
            <a:spLocks noChangeArrowheads="1"/>
          </p:cNvSpPr>
          <p:nvPr/>
        </p:nvSpPr>
        <p:spPr bwMode="auto">
          <a:xfrm>
            <a:off x="3628810" y="2687871"/>
            <a:ext cx="660298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R</a:t>
            </a:r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8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772400" cy="4114800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lvl="1"/>
            <a:r>
              <a:rPr lang="en-US" dirty="0" smtClean="0"/>
              <a:t>A STA of a MLLE performs a contention independently on each primary channel of the link 1 and the link 2. </a:t>
            </a:r>
          </a:p>
          <a:p>
            <a:pPr lvl="1"/>
            <a:r>
              <a:rPr lang="en-US" dirty="0" smtClean="0"/>
              <a:t>After obtaining a TXOP on either </a:t>
            </a:r>
            <a:r>
              <a:rPr lang="en-US" dirty="0" smtClean="0"/>
              <a:t>link, </a:t>
            </a:r>
            <a:r>
              <a:rPr lang="en-US" dirty="0" smtClean="0"/>
              <a:t>the MLLE transmits frames on the </a:t>
            </a:r>
            <a:r>
              <a:rPr lang="en-US" dirty="0"/>
              <a:t>link on which the TXOP is obtained. </a:t>
            </a:r>
          </a:p>
          <a:p>
            <a:pPr lvl="2"/>
            <a:r>
              <a:rPr lang="en-US" dirty="0" smtClean="0"/>
              <a:t>NOTE- PIFS based link access is not used.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039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202" y="1676400"/>
            <a:ext cx="8153399" cy="4572000"/>
          </a:xfrm>
        </p:spPr>
        <p:txBody>
          <a:bodyPr/>
          <a:lstStyle/>
          <a:p>
            <a:r>
              <a:rPr lang="en-US" dirty="0" smtClean="0"/>
              <a:t>Simulation cases:  </a:t>
            </a:r>
            <a:endParaRPr lang="en-US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Case </a:t>
            </a:r>
            <a:r>
              <a:rPr lang="en-US" dirty="0" smtClean="0"/>
              <a:t>0: baseline - Legacy </a:t>
            </a:r>
            <a:r>
              <a:rPr lang="en-US" dirty="0" smtClean="0"/>
              <a:t>single link </a:t>
            </a:r>
            <a:r>
              <a:rPr lang="en-US" dirty="0" smtClean="0"/>
              <a:t>operation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Case 1: MPC</a:t>
            </a:r>
            <a:r>
              <a:rPr lang="en-US" dirty="0" smtClean="0"/>
              <a:t> </a:t>
            </a:r>
            <a:r>
              <a:rPr lang="en-US" dirty="0" smtClean="0"/>
              <a:t>with no </a:t>
            </a:r>
            <a:r>
              <a:rPr lang="en-US" dirty="0" smtClean="0"/>
              <a:t>IDC </a:t>
            </a:r>
            <a:r>
              <a:rPr lang="en-US" dirty="0" smtClean="0"/>
              <a:t>interference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EHT AP transmits any frame on a link once it obtains a </a:t>
            </a:r>
            <a:r>
              <a:rPr lang="en-US" dirty="0"/>
              <a:t>TXOP on </a:t>
            </a:r>
            <a:r>
              <a:rPr lang="en-US" dirty="0" smtClean="0"/>
              <a:t>the </a:t>
            </a:r>
            <a:r>
              <a:rPr lang="en-US" dirty="0"/>
              <a:t>link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Case </a:t>
            </a:r>
            <a:r>
              <a:rPr lang="en-US" dirty="0" smtClean="0"/>
              <a:t>2: MPC with IDC interference constraints </a:t>
            </a:r>
            <a:endParaRPr lang="en-US" dirty="0" smtClean="0"/>
          </a:p>
          <a:p>
            <a:pPr lvl="2"/>
            <a:r>
              <a:rPr lang="en-US" dirty="0" smtClean="0"/>
              <a:t>EHT AP does not transmit a frame </a:t>
            </a:r>
            <a:r>
              <a:rPr lang="en-US" dirty="0" smtClean="0">
                <a:solidFill>
                  <a:srgbClr val="FF0000"/>
                </a:solidFill>
              </a:rPr>
              <a:t>except </a:t>
            </a:r>
            <a:r>
              <a:rPr lang="en-US" dirty="0" smtClean="0">
                <a:solidFill>
                  <a:srgbClr val="FF0000"/>
                </a:solidFill>
              </a:rPr>
              <a:t>for a control response </a:t>
            </a:r>
            <a:r>
              <a:rPr lang="en-US" dirty="0" smtClean="0">
                <a:solidFill>
                  <a:srgbClr val="FF0000"/>
                </a:solidFill>
              </a:rPr>
              <a:t>frame </a:t>
            </a:r>
            <a:r>
              <a:rPr lang="en-US" dirty="0"/>
              <a:t>on one link </a:t>
            </a:r>
            <a:r>
              <a:rPr lang="en-US" dirty="0" smtClean="0"/>
              <a:t>while </a:t>
            </a:r>
            <a:r>
              <a:rPr lang="en-US" dirty="0" smtClean="0"/>
              <a:t>it is receiving a </a:t>
            </a:r>
            <a:r>
              <a:rPr lang="en-US" dirty="0" smtClean="0"/>
              <a:t>frame on the other link. </a:t>
            </a:r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/>
          </a:p>
          <a:p>
            <a:pPr marL="857250" lvl="2" indent="0">
              <a:buNone/>
            </a:pP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Multi-Link Simulation Set Up</a:t>
            </a:r>
            <a:endParaRPr lang="en-US" dirty="0"/>
          </a:p>
        </p:txBody>
      </p:sp>
      <p:sp>
        <p:nvSpPr>
          <p:cNvPr id="43" name="Rectangle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7097567" y="6475413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4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Sept. 2019</a:t>
            </a:r>
            <a:endParaRPr lang="en-GB" dirty="0"/>
          </a:p>
        </p:txBody>
      </p:sp>
      <p:sp>
        <p:nvSpPr>
          <p:cNvPr id="7" name="Rounded Rectangle 6"/>
          <p:cNvSpPr/>
          <p:nvPr/>
        </p:nvSpPr>
        <p:spPr>
          <a:xfrm>
            <a:off x="1627504" y="4567339"/>
            <a:ext cx="1600200" cy="304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UL A-MPDU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3369218" y="4567339"/>
            <a:ext cx="239486" cy="304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BA</a:t>
            </a:r>
            <a:endParaRPr lang="en-US" sz="1000" dirty="0"/>
          </a:p>
        </p:txBody>
      </p:sp>
      <p:sp>
        <p:nvSpPr>
          <p:cNvPr id="10" name="Rounded Rectangle 9"/>
          <p:cNvSpPr/>
          <p:nvPr/>
        </p:nvSpPr>
        <p:spPr>
          <a:xfrm>
            <a:off x="4123373" y="4572000"/>
            <a:ext cx="1363027" cy="304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UL A-MPDU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5638800" y="4567339"/>
            <a:ext cx="203991" cy="304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BA</a:t>
            </a:r>
            <a:endParaRPr lang="en-US" sz="1000" dirty="0"/>
          </a:p>
        </p:txBody>
      </p:sp>
      <p:sp>
        <p:nvSpPr>
          <p:cNvPr id="12" name="Rounded Rectangle 11"/>
          <p:cNvSpPr/>
          <p:nvPr/>
        </p:nvSpPr>
        <p:spPr>
          <a:xfrm>
            <a:off x="2157562" y="5064823"/>
            <a:ext cx="1600200" cy="304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UL A-MPDU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3899276" y="5064823"/>
            <a:ext cx="239486" cy="304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BA</a:t>
            </a:r>
            <a:endParaRPr lang="en-US" sz="1000" dirty="0"/>
          </a:p>
        </p:txBody>
      </p:sp>
      <p:sp>
        <p:nvSpPr>
          <p:cNvPr id="14" name="Rounded Rectangle 13"/>
          <p:cNvSpPr/>
          <p:nvPr/>
        </p:nvSpPr>
        <p:spPr>
          <a:xfrm>
            <a:off x="4572000" y="5064823"/>
            <a:ext cx="1308476" cy="304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UL A-MPDU</a:t>
            </a:r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6021990" y="5064823"/>
            <a:ext cx="239486" cy="304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BA</a:t>
            </a:r>
            <a:endParaRPr lang="en-US" sz="1000" dirty="0"/>
          </a:p>
        </p:txBody>
      </p:sp>
      <p:sp>
        <p:nvSpPr>
          <p:cNvPr id="16" name="TextBox 15"/>
          <p:cNvSpPr txBox="1"/>
          <p:nvPr/>
        </p:nvSpPr>
        <p:spPr>
          <a:xfrm>
            <a:off x="721283" y="4535073"/>
            <a:ext cx="731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Link 1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717664" y="5040868"/>
            <a:ext cx="731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Link 2</a:t>
            </a:r>
            <a:endParaRPr lang="en-US" dirty="0"/>
          </a:p>
        </p:txBody>
      </p:sp>
      <p:sp>
        <p:nvSpPr>
          <p:cNvPr id="18" name="Rounded Rectangle 17"/>
          <p:cNvSpPr/>
          <p:nvPr/>
        </p:nvSpPr>
        <p:spPr>
          <a:xfrm>
            <a:off x="6256973" y="4567339"/>
            <a:ext cx="1363027" cy="304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UL A-MPDU</a:t>
            </a:r>
            <a:endParaRPr lang="en-US" dirty="0"/>
          </a:p>
        </p:txBody>
      </p:sp>
      <p:sp>
        <p:nvSpPr>
          <p:cNvPr id="19" name="Rounded Rectangle 18"/>
          <p:cNvSpPr/>
          <p:nvPr/>
        </p:nvSpPr>
        <p:spPr>
          <a:xfrm>
            <a:off x="7761514" y="4567339"/>
            <a:ext cx="203991" cy="304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BA</a:t>
            </a:r>
            <a:endParaRPr lang="en-US" sz="1000" dirty="0"/>
          </a:p>
        </p:txBody>
      </p:sp>
      <p:sp>
        <p:nvSpPr>
          <p:cNvPr id="20" name="Rounded Rectangle 19"/>
          <p:cNvSpPr/>
          <p:nvPr/>
        </p:nvSpPr>
        <p:spPr>
          <a:xfrm>
            <a:off x="6705600" y="5059492"/>
            <a:ext cx="1295400" cy="304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UL A-MPDU</a:t>
            </a:r>
            <a:endParaRPr lang="en-US" dirty="0"/>
          </a:p>
        </p:txBody>
      </p:sp>
      <p:sp>
        <p:nvSpPr>
          <p:cNvPr id="21" name="Rounded Rectangle 20"/>
          <p:cNvSpPr/>
          <p:nvPr/>
        </p:nvSpPr>
        <p:spPr>
          <a:xfrm>
            <a:off x="8142514" y="5059492"/>
            <a:ext cx="239486" cy="304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BA</a:t>
            </a:r>
            <a:endParaRPr lang="en-US" sz="1000" dirty="0"/>
          </a:p>
        </p:txBody>
      </p:sp>
      <p:sp>
        <p:nvSpPr>
          <p:cNvPr id="23" name="TextBox 22"/>
          <p:cNvSpPr txBox="1"/>
          <p:nvPr/>
        </p:nvSpPr>
        <p:spPr>
          <a:xfrm>
            <a:off x="3606867" y="4622366"/>
            <a:ext cx="54694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Back-off</a:t>
            </a:r>
            <a:endParaRPr lang="en-US" sz="800" dirty="0"/>
          </a:p>
        </p:txBody>
      </p:sp>
      <p:sp>
        <p:nvSpPr>
          <p:cNvPr id="28" name="TextBox 27"/>
          <p:cNvSpPr txBox="1"/>
          <p:nvPr/>
        </p:nvSpPr>
        <p:spPr>
          <a:xfrm>
            <a:off x="1638306" y="5117812"/>
            <a:ext cx="54694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Back-off</a:t>
            </a:r>
            <a:endParaRPr lang="en-US" sz="800" dirty="0"/>
          </a:p>
        </p:txBody>
      </p:sp>
      <p:sp>
        <p:nvSpPr>
          <p:cNvPr id="29" name="TextBox 28"/>
          <p:cNvSpPr txBox="1"/>
          <p:nvPr/>
        </p:nvSpPr>
        <p:spPr>
          <a:xfrm>
            <a:off x="4086351" y="5104170"/>
            <a:ext cx="54694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Back-off</a:t>
            </a:r>
            <a:endParaRPr lang="en-US" sz="800" dirty="0"/>
          </a:p>
        </p:txBody>
      </p:sp>
      <p:sp>
        <p:nvSpPr>
          <p:cNvPr id="30" name="TextBox 29"/>
          <p:cNvSpPr txBox="1"/>
          <p:nvPr/>
        </p:nvSpPr>
        <p:spPr>
          <a:xfrm>
            <a:off x="5777655" y="4616016"/>
            <a:ext cx="54694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Back-off</a:t>
            </a:r>
            <a:endParaRPr lang="en-US" sz="800" dirty="0"/>
          </a:p>
        </p:txBody>
      </p:sp>
      <p:sp>
        <p:nvSpPr>
          <p:cNvPr id="31" name="TextBox 30"/>
          <p:cNvSpPr txBox="1"/>
          <p:nvPr/>
        </p:nvSpPr>
        <p:spPr>
          <a:xfrm>
            <a:off x="6222947" y="5117812"/>
            <a:ext cx="54694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Back-off</a:t>
            </a:r>
            <a:endParaRPr lang="en-US" sz="800" dirty="0"/>
          </a:p>
        </p:txBody>
      </p:sp>
      <p:sp>
        <p:nvSpPr>
          <p:cNvPr id="24" name="Rounded Rectangle 23"/>
          <p:cNvSpPr/>
          <p:nvPr/>
        </p:nvSpPr>
        <p:spPr bwMode="auto">
          <a:xfrm>
            <a:off x="3372889" y="5059492"/>
            <a:ext cx="233977" cy="304800"/>
          </a:xfrm>
          <a:prstGeom prst="round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Rounded Rectangle 32"/>
          <p:cNvSpPr/>
          <p:nvPr/>
        </p:nvSpPr>
        <p:spPr bwMode="auto">
          <a:xfrm>
            <a:off x="5644522" y="5050180"/>
            <a:ext cx="198269" cy="314112"/>
          </a:xfrm>
          <a:prstGeom prst="round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Rounded Rectangle 33"/>
          <p:cNvSpPr/>
          <p:nvPr/>
        </p:nvSpPr>
        <p:spPr bwMode="auto">
          <a:xfrm>
            <a:off x="7761514" y="5060167"/>
            <a:ext cx="198269" cy="314112"/>
          </a:xfrm>
          <a:prstGeom prst="round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240348" y="5074365"/>
            <a:ext cx="5100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Error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5506706" y="5078723"/>
            <a:ext cx="5100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Error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7620000" y="5074365"/>
            <a:ext cx="5100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Error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1175481" y="4606872"/>
            <a:ext cx="54694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Back-off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383239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Multi-Link Simulation </a:t>
            </a:r>
            <a:r>
              <a:rPr lang="en-US" dirty="0" smtClean="0">
                <a:solidFill>
                  <a:schemeClr val="tx1"/>
                </a:solidFill>
              </a:rPr>
              <a:t>Results</a:t>
            </a:r>
            <a:endParaRPr lang="en-US" dirty="0"/>
          </a:p>
        </p:txBody>
      </p:sp>
      <p:sp>
        <p:nvSpPr>
          <p:cNvPr id="43" name="Rectangle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7097567" y="6475413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4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Sept. 2019</a:t>
            </a: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495202" y="5261639"/>
            <a:ext cx="83439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1800" dirty="0" smtClean="0">
                <a:solidFill>
                  <a:srgbClr val="0070C0"/>
                </a:solidFill>
              </a:rPr>
              <a:t>Case </a:t>
            </a:r>
            <a:r>
              <a:rPr lang="en-US" sz="1800" dirty="0">
                <a:solidFill>
                  <a:srgbClr val="0070C0"/>
                </a:solidFill>
              </a:rPr>
              <a:t>2 (light blue bar</a:t>
            </a:r>
            <a:r>
              <a:rPr lang="en-US" sz="1800" dirty="0" smtClean="0">
                <a:solidFill>
                  <a:srgbClr val="0070C0"/>
                </a:solidFill>
              </a:rPr>
              <a:t>) has better total uplink throughput than that of case </a:t>
            </a:r>
            <a:r>
              <a:rPr lang="en-US" sz="1800" dirty="0">
                <a:solidFill>
                  <a:srgbClr val="0070C0"/>
                </a:solidFill>
              </a:rPr>
              <a:t>1 (red bar)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rgbClr val="0070C0"/>
                </a:solidFill>
              </a:rPr>
              <a:t>Case 2 (light blue bar) has </a:t>
            </a:r>
            <a:r>
              <a:rPr lang="en-US" sz="1800" dirty="0" smtClean="0">
                <a:solidFill>
                  <a:srgbClr val="0070C0"/>
                </a:solidFill>
              </a:rPr>
              <a:t>worse downlink throughput than that of case 1 (</a:t>
            </a:r>
            <a:r>
              <a:rPr lang="en-US" sz="1800" dirty="0">
                <a:solidFill>
                  <a:srgbClr val="0070C0"/>
                </a:solidFill>
              </a:rPr>
              <a:t>red bar) </a:t>
            </a:r>
            <a:endParaRPr lang="en-US" sz="1800" dirty="0" smtClean="0">
              <a:solidFill>
                <a:srgbClr val="0070C0"/>
              </a:solidFill>
            </a:endParaRPr>
          </a:p>
          <a:p>
            <a:endParaRPr lang="en-US" sz="2000" dirty="0">
              <a:solidFill>
                <a:srgbClr val="FF0000"/>
              </a:solidFill>
            </a:endParaRPr>
          </a:p>
        </p:txBody>
      </p:sp>
      <p:pic>
        <p:nvPicPr>
          <p:cNvPr id="3074" name="Picture 6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202" y="1691138"/>
            <a:ext cx="8153400" cy="3317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4537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Multi-Link Simulation </a:t>
            </a:r>
            <a:r>
              <a:rPr lang="en-US" dirty="0" smtClean="0">
                <a:solidFill>
                  <a:schemeClr val="tx1"/>
                </a:solidFill>
              </a:rPr>
              <a:t>Results</a:t>
            </a:r>
            <a:endParaRPr lang="en-US" dirty="0"/>
          </a:p>
        </p:txBody>
      </p:sp>
      <p:sp>
        <p:nvSpPr>
          <p:cNvPr id="43" name="Rectangle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7097567" y="6475413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4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Sept. 2019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429668" y="5247412"/>
            <a:ext cx="828446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rgbClr val="0070C0"/>
                </a:solidFill>
              </a:rPr>
              <a:t>The uplink throughput difference between case 1 and case 2 shrinks as OBSS load increases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1800" dirty="0" smtClean="0">
                <a:solidFill>
                  <a:srgbClr val="0070C0"/>
                </a:solidFill>
              </a:rPr>
              <a:t>Case 2’s uplink throughput decreases as OBSS load increases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1800" dirty="0" smtClean="0">
                <a:solidFill>
                  <a:srgbClr val="0070C0"/>
                </a:solidFill>
              </a:rPr>
              <a:t>Case 2’s downlink throughput improved a little bit as OBSS load increases. </a:t>
            </a:r>
            <a:endParaRPr lang="en-US" sz="1800" dirty="0">
              <a:solidFill>
                <a:srgbClr val="0070C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sz="2400" dirty="0">
              <a:solidFill>
                <a:srgbClr val="FF0000"/>
              </a:solidFill>
            </a:endParaRPr>
          </a:p>
        </p:txBody>
      </p:sp>
      <p:pic>
        <p:nvPicPr>
          <p:cNvPr id="4098" name="Picture 7" descr="image0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333" y="1752600"/>
            <a:ext cx="8339138" cy="33927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1914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2D25672F2F5D4AA9AE255D69FED637" ma:contentTypeVersion="1" ma:contentTypeDescription="Create a new document." ma:contentTypeScope="" ma:versionID="4956819f99e8db43e2a2111e3b300df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d2ab0423195891a282ae33591addde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5DB7F03-E2F4-4208-8217-CF5CB1C8F085}">
  <ds:schemaRefs>
    <ds:schemaRef ds:uri="http://purl.org/dc/dcmitype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purl.org/dc/elements/1.1/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E42FB28-4175-4352-A1B1-A428BA28D5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FCA7BDBA-0428-497A-823E-604947E2874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124620</TotalTime>
  <Words>1121</Words>
  <Application>Microsoft Office PowerPoint</Application>
  <PresentationFormat>On-screen Show (4:3)</PresentationFormat>
  <Paragraphs>270</Paragraphs>
  <Slides>17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 Unicode MS</vt:lpstr>
      <vt:lpstr>Arial</vt:lpstr>
      <vt:lpstr>Neo Sans Intel</vt:lpstr>
      <vt:lpstr>Times New Roman</vt:lpstr>
      <vt:lpstr>Wingdings</vt:lpstr>
      <vt:lpstr>802-11-Submission</vt:lpstr>
      <vt:lpstr>Microsoft Word 97 - 2003 Document</vt:lpstr>
      <vt:lpstr>Multi-Link Operation and Channel Access Discussion</vt:lpstr>
      <vt:lpstr>Motivation</vt:lpstr>
      <vt:lpstr>Issues</vt:lpstr>
      <vt:lpstr>Multi-Link Simulation Set Up</vt:lpstr>
      <vt:lpstr>Multi-Link Simulation Set Up</vt:lpstr>
      <vt:lpstr>Multi-Link Simulation Set Up</vt:lpstr>
      <vt:lpstr>Multi-Link Simulation Set Up</vt:lpstr>
      <vt:lpstr>Multi-Link Simulation Results</vt:lpstr>
      <vt:lpstr>Multi-Link Simulation Results</vt:lpstr>
      <vt:lpstr>Multi-Link Simulation Result Observations</vt:lpstr>
      <vt:lpstr>Proposal</vt:lpstr>
      <vt:lpstr>Multi-Link Simulation Set Up</vt:lpstr>
      <vt:lpstr>Multi-Link Simulation Results</vt:lpstr>
      <vt:lpstr>Multi-Link Simulation Results</vt:lpstr>
      <vt:lpstr>Conclusion</vt:lpstr>
      <vt:lpstr>Straw Poll 1</vt:lpstr>
      <vt:lpstr>Reference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Kaiying Lu</cp:lastModifiedBy>
  <cp:revision>1557</cp:revision>
  <cp:lastPrinted>1998-02-10T13:28:06Z</cp:lastPrinted>
  <dcterms:created xsi:type="dcterms:W3CDTF">2007-05-21T21:00:37Z</dcterms:created>
  <dcterms:modified xsi:type="dcterms:W3CDTF">2019-11-13T06:58:14Z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0x0101009A2D25672F2F5D4AA9AE255D69FED637</vt:lpwstr>
  </property>
</Properties>
</file>