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331" r:id="rId2"/>
    <p:sldId id="896" r:id="rId3"/>
    <p:sldId id="979" r:id="rId4"/>
    <p:sldId id="991" r:id="rId5"/>
    <p:sldId id="994" r:id="rId6"/>
    <p:sldId id="985" r:id="rId7"/>
    <p:sldId id="988" r:id="rId8"/>
    <p:sldId id="993" r:id="rId9"/>
    <p:sldId id="996" r:id="rId10"/>
    <p:sldId id="992" r:id="rId11"/>
    <p:sldId id="987" r:id="rId12"/>
    <p:sldId id="995" r:id="rId13"/>
    <p:sldId id="983" r:id="rId14"/>
    <p:sldId id="997" r:id="rId15"/>
    <p:sldId id="998" r:id="rId16"/>
    <p:sldId id="999" r:id="rId17"/>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9" clrIdx="0">
    <p:extLst>
      <p:ext uri="{19B8F6BF-5375-455C-9EA6-DF929625EA0E}">
        <p15:presenceInfo xmlns:p15="http://schemas.microsoft.com/office/powerpoint/2012/main" userId="Klein, Arik" providerId="None"/>
      </p:ext>
    </p:extLst>
  </p:cmAuthor>
  <p:cmAuthor id="2" name="Huang, Po-kai" initials="HP" lastIdx="21" clrIdx="1">
    <p:extLst>
      <p:ext uri="{19B8F6BF-5375-455C-9EA6-DF929625EA0E}">
        <p15:presenceInfo xmlns:p15="http://schemas.microsoft.com/office/powerpoint/2012/main" userId="S-1-5-21-725345543-602162358-527237240-2471230" providerId="AD"/>
      </p:ext>
    </p:extLst>
  </p:cmAuthor>
  <p:cmAuthor id="3" name="Cordeiro, Carlos" initials="CC" lastIdx="10" clrIdx="2">
    <p:extLst>
      <p:ext uri="{19B8F6BF-5375-455C-9EA6-DF929625EA0E}">
        <p15:presenceInfo xmlns:p15="http://schemas.microsoft.com/office/powerpoint/2012/main" userId="S-1-5-21-725345543-602162358-527237240-8334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CC99"/>
    <a:srgbClr val="FF3300"/>
    <a:srgbClr val="44C499"/>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0" autoAdjust="0"/>
    <p:restoredTop sz="93910" autoAdjust="0"/>
  </p:normalViewPr>
  <p:slideViewPr>
    <p:cSldViewPr>
      <p:cViewPr varScale="1">
        <p:scale>
          <a:sx n="68" d="100"/>
          <a:sy n="68" d="100"/>
        </p:scale>
        <p:origin x="1056" y="66"/>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200" d="100"/>
        <a:sy n="200" d="100"/>
      </p:scale>
      <p:origin x="0" y="-2478"/>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1000" dirty="0"/>
          </a:p>
        </p:txBody>
      </p:sp>
    </p:spTree>
    <p:extLst>
      <p:ext uri="{BB962C8B-B14F-4D97-AF65-F5344CB8AC3E}">
        <p14:creationId xmlns:p14="http://schemas.microsoft.com/office/powerpoint/2010/main" val="930291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smtClean="0"/>
              <a:t>doc.: IEEE 802.11-12/0866r0</a:t>
            </a:r>
            <a:endParaRPr lang="en-GB"/>
          </a:p>
        </p:txBody>
      </p:sp>
      <p:sp>
        <p:nvSpPr>
          <p:cNvPr id="5" name="Date Placeholder 4"/>
          <p:cNvSpPr>
            <a:spLocks noGrp="1"/>
          </p:cNvSpPr>
          <p:nvPr>
            <p:ph type="dt" idx="11"/>
          </p:nvPr>
        </p:nvSpPr>
        <p:spPr/>
        <p:txBody>
          <a:bodyPr/>
          <a:lstStyle/>
          <a:p>
            <a:pPr>
              <a:defRPr/>
            </a:pPr>
            <a:r>
              <a:rPr lang="en-US" altLang="en-US" smtClean="0"/>
              <a:t>July 2013</a:t>
            </a:r>
            <a:endParaRPr lang="en-GB" altLang="en-US"/>
          </a:p>
        </p:txBody>
      </p:sp>
      <p:sp>
        <p:nvSpPr>
          <p:cNvPr id="6" name="Footer Placeholder 5"/>
          <p:cNvSpPr>
            <a:spLocks noGrp="1"/>
          </p:cNvSpPr>
          <p:nvPr>
            <p:ph type="ftr" sz="quarter" idx="12"/>
          </p:nvPr>
        </p:nvSpPr>
        <p:spPr/>
        <p:txBody>
          <a:bodyPr/>
          <a:lstStyle/>
          <a:p>
            <a:pPr lvl="4">
              <a:defRPr/>
            </a:pPr>
            <a:r>
              <a:rPr lang="en-GB" smtClean="0"/>
              <a:t>Clint Chaplin, Chair (Samsung)</a:t>
            </a:r>
            <a:endParaRPr lang="en-GB"/>
          </a:p>
        </p:txBody>
      </p:sp>
      <p:sp>
        <p:nvSpPr>
          <p:cNvPr id="7" name="Slide Number Placeholder 6"/>
          <p:cNvSpPr>
            <a:spLocks noGrp="1"/>
          </p:cNvSpPr>
          <p:nvPr>
            <p:ph type="sldNum" sz="quarter" idx="13"/>
          </p:nvPr>
        </p:nvSpPr>
        <p:spPr/>
        <p:txBody>
          <a:bodyPr/>
          <a:lstStyle/>
          <a:p>
            <a:pPr>
              <a:defRPr/>
            </a:pPr>
            <a:r>
              <a:rPr lang="en-GB" altLang="en-US" smtClean="0"/>
              <a:t>Page </a:t>
            </a:r>
            <a:fld id="{6D97498F-4D25-4339-A505-6DFAF1C539A8}" type="slidenum">
              <a:rPr lang="en-GB" altLang="en-US" smtClean="0"/>
              <a:pPr>
                <a:defRPr/>
              </a:pPr>
              <a:t>2</a:t>
            </a:fld>
            <a:endParaRPr lang="en-GB" altLang="en-US"/>
          </a:p>
        </p:txBody>
      </p:sp>
    </p:spTree>
    <p:extLst>
      <p:ext uri="{BB962C8B-B14F-4D97-AF65-F5344CB8AC3E}">
        <p14:creationId xmlns:p14="http://schemas.microsoft.com/office/powerpoint/2010/main" val="4231335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smtClean="0"/>
              <a:t>doc.: IEEE 802.11-12/0866r0</a:t>
            </a:r>
            <a:endParaRPr lang="en-GB"/>
          </a:p>
        </p:txBody>
      </p:sp>
      <p:sp>
        <p:nvSpPr>
          <p:cNvPr id="5" name="Date Placeholder 4"/>
          <p:cNvSpPr>
            <a:spLocks noGrp="1"/>
          </p:cNvSpPr>
          <p:nvPr>
            <p:ph type="dt" idx="11"/>
          </p:nvPr>
        </p:nvSpPr>
        <p:spPr/>
        <p:txBody>
          <a:bodyPr/>
          <a:lstStyle/>
          <a:p>
            <a:pPr>
              <a:defRPr/>
            </a:pPr>
            <a:r>
              <a:rPr lang="en-US" altLang="en-US" smtClean="0"/>
              <a:t>July 2013</a:t>
            </a:r>
            <a:endParaRPr lang="en-GB" altLang="en-US"/>
          </a:p>
        </p:txBody>
      </p:sp>
      <p:sp>
        <p:nvSpPr>
          <p:cNvPr id="6" name="Footer Placeholder 5"/>
          <p:cNvSpPr>
            <a:spLocks noGrp="1"/>
          </p:cNvSpPr>
          <p:nvPr>
            <p:ph type="ftr" sz="quarter" idx="12"/>
          </p:nvPr>
        </p:nvSpPr>
        <p:spPr/>
        <p:txBody>
          <a:bodyPr/>
          <a:lstStyle/>
          <a:p>
            <a:pPr lvl="4">
              <a:defRPr/>
            </a:pPr>
            <a:r>
              <a:rPr lang="en-GB" smtClean="0"/>
              <a:t>Clint Chaplin, Chair (Samsung)</a:t>
            </a:r>
            <a:endParaRPr lang="en-GB"/>
          </a:p>
        </p:txBody>
      </p:sp>
      <p:sp>
        <p:nvSpPr>
          <p:cNvPr id="7" name="Slide Number Placeholder 6"/>
          <p:cNvSpPr>
            <a:spLocks noGrp="1"/>
          </p:cNvSpPr>
          <p:nvPr>
            <p:ph type="sldNum" sz="quarter" idx="13"/>
          </p:nvPr>
        </p:nvSpPr>
        <p:spPr/>
        <p:txBody>
          <a:bodyPr/>
          <a:lstStyle/>
          <a:p>
            <a:pPr>
              <a:defRPr/>
            </a:pPr>
            <a:r>
              <a:rPr lang="en-GB" altLang="en-US" smtClean="0"/>
              <a:t>Page </a:t>
            </a:r>
            <a:fld id="{6D97498F-4D25-4339-A505-6DFAF1C539A8}" type="slidenum">
              <a:rPr lang="en-GB" altLang="en-US" smtClean="0"/>
              <a:pPr>
                <a:defRPr/>
              </a:pPr>
              <a:t>4</a:t>
            </a:fld>
            <a:endParaRPr lang="en-GB" altLang="en-US"/>
          </a:p>
        </p:txBody>
      </p:sp>
    </p:spTree>
    <p:extLst>
      <p:ext uri="{BB962C8B-B14F-4D97-AF65-F5344CB8AC3E}">
        <p14:creationId xmlns:p14="http://schemas.microsoft.com/office/powerpoint/2010/main" val="42056473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smtClean="0"/>
              <a:t>doc.: IEEE 802.11-12/0866r0</a:t>
            </a:r>
            <a:endParaRPr lang="en-GB"/>
          </a:p>
        </p:txBody>
      </p:sp>
      <p:sp>
        <p:nvSpPr>
          <p:cNvPr id="5" name="Date Placeholder 4"/>
          <p:cNvSpPr>
            <a:spLocks noGrp="1"/>
          </p:cNvSpPr>
          <p:nvPr>
            <p:ph type="dt" idx="11"/>
          </p:nvPr>
        </p:nvSpPr>
        <p:spPr/>
        <p:txBody>
          <a:bodyPr/>
          <a:lstStyle/>
          <a:p>
            <a:pPr>
              <a:defRPr/>
            </a:pPr>
            <a:r>
              <a:rPr lang="en-US" altLang="en-US" smtClean="0"/>
              <a:t>July 2013</a:t>
            </a:r>
            <a:endParaRPr lang="en-GB" altLang="en-US"/>
          </a:p>
        </p:txBody>
      </p:sp>
      <p:sp>
        <p:nvSpPr>
          <p:cNvPr id="6" name="Footer Placeholder 5"/>
          <p:cNvSpPr>
            <a:spLocks noGrp="1"/>
          </p:cNvSpPr>
          <p:nvPr>
            <p:ph type="ftr" sz="quarter" idx="12"/>
          </p:nvPr>
        </p:nvSpPr>
        <p:spPr/>
        <p:txBody>
          <a:bodyPr/>
          <a:lstStyle/>
          <a:p>
            <a:pPr lvl="4">
              <a:defRPr/>
            </a:pPr>
            <a:r>
              <a:rPr lang="en-GB" smtClean="0"/>
              <a:t>Clint Chaplin, Chair (Samsung)</a:t>
            </a:r>
            <a:endParaRPr lang="en-GB"/>
          </a:p>
        </p:txBody>
      </p:sp>
      <p:sp>
        <p:nvSpPr>
          <p:cNvPr id="7" name="Slide Number Placeholder 6"/>
          <p:cNvSpPr>
            <a:spLocks noGrp="1"/>
          </p:cNvSpPr>
          <p:nvPr>
            <p:ph type="sldNum" sz="quarter" idx="13"/>
          </p:nvPr>
        </p:nvSpPr>
        <p:spPr/>
        <p:txBody>
          <a:bodyPr/>
          <a:lstStyle/>
          <a:p>
            <a:pPr>
              <a:defRPr/>
            </a:pPr>
            <a:r>
              <a:rPr lang="en-GB" altLang="en-US" smtClean="0"/>
              <a:t>Page </a:t>
            </a:r>
            <a:fld id="{6D97498F-4D25-4339-A505-6DFAF1C539A8}" type="slidenum">
              <a:rPr lang="en-GB" altLang="en-US" smtClean="0"/>
              <a:pPr>
                <a:defRPr/>
              </a:pPr>
              <a:t>5</a:t>
            </a:fld>
            <a:endParaRPr lang="en-GB" altLang="en-US"/>
          </a:p>
        </p:txBody>
      </p:sp>
    </p:spTree>
    <p:extLst>
      <p:ext uri="{BB962C8B-B14F-4D97-AF65-F5344CB8AC3E}">
        <p14:creationId xmlns:p14="http://schemas.microsoft.com/office/powerpoint/2010/main" val="1133088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smtClean="0"/>
              <a:t>doc.: IEEE 802.11-12/0866r0</a:t>
            </a:r>
            <a:endParaRPr lang="en-GB"/>
          </a:p>
        </p:txBody>
      </p:sp>
      <p:sp>
        <p:nvSpPr>
          <p:cNvPr id="5" name="Date Placeholder 4"/>
          <p:cNvSpPr>
            <a:spLocks noGrp="1"/>
          </p:cNvSpPr>
          <p:nvPr>
            <p:ph type="dt" idx="11"/>
          </p:nvPr>
        </p:nvSpPr>
        <p:spPr/>
        <p:txBody>
          <a:bodyPr/>
          <a:lstStyle/>
          <a:p>
            <a:pPr>
              <a:defRPr/>
            </a:pPr>
            <a:r>
              <a:rPr lang="en-US" altLang="en-US" smtClean="0"/>
              <a:t>July 2013</a:t>
            </a:r>
            <a:endParaRPr lang="en-GB" altLang="en-US"/>
          </a:p>
        </p:txBody>
      </p:sp>
      <p:sp>
        <p:nvSpPr>
          <p:cNvPr id="6" name="Footer Placeholder 5"/>
          <p:cNvSpPr>
            <a:spLocks noGrp="1"/>
          </p:cNvSpPr>
          <p:nvPr>
            <p:ph type="ftr" sz="quarter" idx="12"/>
          </p:nvPr>
        </p:nvSpPr>
        <p:spPr/>
        <p:txBody>
          <a:bodyPr/>
          <a:lstStyle/>
          <a:p>
            <a:pPr lvl="4">
              <a:defRPr/>
            </a:pPr>
            <a:r>
              <a:rPr lang="en-GB" smtClean="0"/>
              <a:t>Clint Chaplin, Chair (Samsung)</a:t>
            </a:r>
            <a:endParaRPr lang="en-GB"/>
          </a:p>
        </p:txBody>
      </p:sp>
      <p:sp>
        <p:nvSpPr>
          <p:cNvPr id="7" name="Slide Number Placeholder 6"/>
          <p:cNvSpPr>
            <a:spLocks noGrp="1"/>
          </p:cNvSpPr>
          <p:nvPr>
            <p:ph type="sldNum" sz="quarter" idx="13"/>
          </p:nvPr>
        </p:nvSpPr>
        <p:spPr/>
        <p:txBody>
          <a:bodyPr/>
          <a:lstStyle/>
          <a:p>
            <a:pPr>
              <a:defRPr/>
            </a:pPr>
            <a:r>
              <a:rPr lang="en-GB" altLang="en-US" smtClean="0"/>
              <a:t>Page </a:t>
            </a:r>
            <a:fld id="{6D97498F-4D25-4339-A505-6DFAF1C539A8}" type="slidenum">
              <a:rPr lang="en-GB" altLang="en-US" smtClean="0"/>
              <a:pPr>
                <a:defRPr/>
              </a:pPr>
              <a:t>12</a:t>
            </a:fld>
            <a:endParaRPr lang="en-GB" altLang="en-US"/>
          </a:p>
        </p:txBody>
      </p:sp>
    </p:spTree>
    <p:extLst>
      <p:ext uri="{BB962C8B-B14F-4D97-AF65-F5344CB8AC3E}">
        <p14:creationId xmlns:p14="http://schemas.microsoft.com/office/powerpoint/2010/main" val="3143058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 xmlns:a16="http://schemas.microsoft.com/office/drawing/2014/main" id="{06CFF25A-AE5D-4878-BC4A-E0F2E0863D11}"/>
              </a:ext>
            </a:extLst>
          </p:cNvPr>
          <p:cNvSpPr>
            <a:spLocks noGrp="1" noChangeArrowheads="1"/>
          </p:cNvSpPr>
          <p:nvPr>
            <p:ph type="dt" sz="half" idx="10"/>
          </p:nvPr>
        </p:nvSpPr>
        <p:spPr>
          <a:xfrm>
            <a:off x="696913" y="332601"/>
            <a:ext cx="1182055" cy="276999"/>
          </a:xfrm>
        </p:spPr>
        <p:txBody>
          <a:bodyPr/>
          <a:lstStyle>
            <a:lvl1pPr>
              <a:defRPr/>
            </a:lvl1pPr>
          </a:lstStyle>
          <a:p>
            <a:pPr>
              <a:defRPr/>
            </a:pPr>
            <a:r>
              <a:rPr lang="en-US" altLang="en-US" smtClean="0"/>
              <a:t>September 2019</a:t>
            </a:r>
            <a:endParaRPr lang="en-GB" altLang="en-US" dirty="0"/>
          </a:p>
        </p:txBody>
      </p:sp>
      <p:sp>
        <p:nvSpPr>
          <p:cNvPr id="5" name="Rectangle 5">
            <a:extLst>
              <a:ext uri="{FF2B5EF4-FFF2-40B4-BE49-F238E27FC236}">
                <a16:creationId xmlns=""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US" smtClean="0"/>
              <a:t>Minyoung Park et.al., (Intel Corporation)</a:t>
            </a:r>
            <a:endParaRPr lang="en-GB" dirty="0"/>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smtClean="0"/>
              <a:t>September 2019</a:t>
            </a:r>
            <a:endParaRPr lang="en-GB" altLang="en-US"/>
          </a:p>
        </p:txBody>
      </p:sp>
      <p:sp>
        <p:nvSpPr>
          <p:cNvPr id="5" name="Rectangle 5">
            <a:extLst>
              <a:ext uri="{FF2B5EF4-FFF2-40B4-BE49-F238E27FC236}">
                <a16:creationId xmlns=""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US" smtClean="0"/>
              <a:t>Minyoung Park et.al., (Intel Corporation)</a:t>
            </a:r>
            <a:endParaRPr lang="en-GB"/>
          </a:p>
        </p:txBody>
      </p:sp>
      <p:sp>
        <p:nvSpPr>
          <p:cNvPr id="6" name="Rectangle 6">
            <a:extLst>
              <a:ext uri="{FF2B5EF4-FFF2-40B4-BE49-F238E27FC236}">
                <a16:creationId xmlns=""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smtClean="0"/>
              <a:t>September 2019</a:t>
            </a:r>
            <a:endParaRPr lang="en-GB" altLang="en-US"/>
          </a:p>
        </p:txBody>
      </p:sp>
      <p:sp>
        <p:nvSpPr>
          <p:cNvPr id="5" name="Rectangle 5">
            <a:extLst>
              <a:ext uri="{FF2B5EF4-FFF2-40B4-BE49-F238E27FC236}">
                <a16:creationId xmlns=""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US" smtClean="0"/>
              <a:t>Minyoung Park et.al., (Intel Corporation)</a:t>
            </a:r>
            <a:endParaRPr lang="en-GB"/>
          </a:p>
        </p:txBody>
      </p:sp>
      <p:sp>
        <p:nvSpPr>
          <p:cNvPr id="6" name="Rectangle 6">
            <a:extLst>
              <a:ext uri="{FF2B5EF4-FFF2-40B4-BE49-F238E27FC236}">
                <a16:creationId xmlns=""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9/13/2019</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1346AB4A-F2D2-4CAE-A247-7BBB1DA6E2BC}"/>
              </a:ext>
            </a:extLst>
          </p:cNvPr>
          <p:cNvSpPr>
            <a:spLocks noGrp="1" noChangeArrowheads="1"/>
          </p:cNvSpPr>
          <p:nvPr>
            <p:ph type="dt" sz="half" idx="10"/>
          </p:nvPr>
        </p:nvSpPr>
        <p:spPr>
          <a:xfrm>
            <a:off x="696913" y="332601"/>
            <a:ext cx="1182055" cy="276999"/>
          </a:xfrm>
        </p:spPr>
        <p:txBody>
          <a:bodyPr/>
          <a:lstStyle>
            <a:lvl1pPr>
              <a:defRPr/>
            </a:lvl1pPr>
          </a:lstStyle>
          <a:p>
            <a:pPr>
              <a:defRPr/>
            </a:pPr>
            <a:r>
              <a:rPr lang="en-US" altLang="en-US" smtClean="0"/>
              <a:t>September 2019</a:t>
            </a:r>
            <a:endParaRPr lang="en-GB" altLang="en-US" dirty="0"/>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US" smtClean="0"/>
              <a:t>Minyoung Park et.al., (Intel Corporation)</a:t>
            </a:r>
            <a:endParaRPr lang="en-GB" dirty="0"/>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smtClean="0"/>
              <a:t>September 2019</a:t>
            </a:r>
            <a:endParaRPr lang="en-GB" altLang="en-US"/>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US" smtClean="0"/>
              <a:t>Minyoung Park et.al., (Intel Corporation)</a:t>
            </a:r>
            <a:endParaRPr lang="en-GB"/>
          </a:p>
        </p:txBody>
      </p:sp>
      <p:sp>
        <p:nvSpPr>
          <p:cNvPr id="6" name="Rectangle 6">
            <a:extLst>
              <a:ext uri="{FF2B5EF4-FFF2-40B4-BE49-F238E27FC236}">
                <a16:creationId xmlns=""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smtClean="0"/>
              <a:t>September 2019</a:t>
            </a:r>
            <a:endParaRPr lang="en-GB" altLang="en-US"/>
          </a:p>
        </p:txBody>
      </p:sp>
      <p:sp>
        <p:nvSpPr>
          <p:cNvPr id="6" name="Footer Placeholder 5">
            <a:extLst>
              <a:ext uri="{FF2B5EF4-FFF2-40B4-BE49-F238E27FC236}">
                <a16:creationId xmlns=""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US" smtClean="0"/>
              <a:t>Minyoung Park et.al., (Intel Corporation)</a:t>
            </a:r>
            <a:endParaRPr lang="en-GB"/>
          </a:p>
        </p:txBody>
      </p:sp>
      <p:sp>
        <p:nvSpPr>
          <p:cNvPr id="7" name="Slide Number Placeholder 6">
            <a:extLst>
              <a:ext uri="{FF2B5EF4-FFF2-40B4-BE49-F238E27FC236}">
                <a16:creationId xmlns=""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smtClean="0"/>
              <a:t>September 2019</a:t>
            </a:r>
            <a:endParaRPr lang="en-GB" altLang="en-US"/>
          </a:p>
        </p:txBody>
      </p:sp>
      <p:sp>
        <p:nvSpPr>
          <p:cNvPr id="8" name="Rectangle 5">
            <a:extLst>
              <a:ext uri="{FF2B5EF4-FFF2-40B4-BE49-F238E27FC236}">
                <a16:creationId xmlns=""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US" smtClean="0"/>
              <a:t>Minyoung Park et.al., (Intel Corporation)</a:t>
            </a:r>
            <a:endParaRPr lang="en-GB"/>
          </a:p>
        </p:txBody>
      </p:sp>
      <p:sp>
        <p:nvSpPr>
          <p:cNvPr id="9" name="Rectangle 6">
            <a:extLst>
              <a:ext uri="{FF2B5EF4-FFF2-40B4-BE49-F238E27FC236}">
                <a16:creationId xmlns=""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smtClean="0"/>
              <a:t>September 2019</a:t>
            </a:r>
            <a:endParaRPr lang="en-GB" altLang="en-US"/>
          </a:p>
        </p:txBody>
      </p:sp>
      <p:sp>
        <p:nvSpPr>
          <p:cNvPr id="4" name="Rectangle 5">
            <a:extLst>
              <a:ext uri="{FF2B5EF4-FFF2-40B4-BE49-F238E27FC236}">
                <a16:creationId xmlns=""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US" smtClean="0"/>
              <a:t>Minyoung Park et.al., (Intel Corporation)</a:t>
            </a:r>
            <a:endParaRPr lang="en-GB"/>
          </a:p>
        </p:txBody>
      </p:sp>
      <p:sp>
        <p:nvSpPr>
          <p:cNvPr id="5" name="Rectangle 6">
            <a:extLst>
              <a:ext uri="{FF2B5EF4-FFF2-40B4-BE49-F238E27FC236}">
                <a16:creationId xmlns=""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smtClean="0"/>
              <a:t>September 2019</a:t>
            </a:r>
            <a:endParaRPr lang="en-GB" altLang="en-US"/>
          </a:p>
        </p:txBody>
      </p:sp>
      <p:sp>
        <p:nvSpPr>
          <p:cNvPr id="3" name="Rectangle 5">
            <a:extLst>
              <a:ext uri="{FF2B5EF4-FFF2-40B4-BE49-F238E27FC236}">
                <a16:creationId xmlns=""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US" smtClean="0"/>
              <a:t>Minyoung Park et.al., (Intel Corporation)</a:t>
            </a:r>
            <a:endParaRPr lang="en-GB"/>
          </a:p>
        </p:txBody>
      </p:sp>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smtClean="0"/>
              <a:t>September 2019</a:t>
            </a:r>
            <a:endParaRPr lang="en-GB" altLang="en-US"/>
          </a:p>
        </p:txBody>
      </p:sp>
      <p:sp>
        <p:nvSpPr>
          <p:cNvPr id="6" name="Footer Placeholder 5">
            <a:extLst>
              <a:ext uri="{FF2B5EF4-FFF2-40B4-BE49-F238E27FC236}">
                <a16:creationId xmlns=""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US" smtClean="0"/>
              <a:t>Minyoung Park et.al., (Intel Corporation)</a:t>
            </a:r>
            <a:endParaRPr lang="en-GB"/>
          </a:p>
        </p:txBody>
      </p:sp>
      <p:sp>
        <p:nvSpPr>
          <p:cNvPr id="7" name="Slide Number Placeholder 6">
            <a:extLst>
              <a:ext uri="{FF2B5EF4-FFF2-40B4-BE49-F238E27FC236}">
                <a16:creationId xmlns=""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smtClean="0"/>
              <a:t>September 2019</a:t>
            </a:r>
            <a:endParaRPr lang="en-GB" altLang="en-US"/>
          </a:p>
        </p:txBody>
      </p:sp>
      <p:sp>
        <p:nvSpPr>
          <p:cNvPr id="6" name="Footer Placeholder 5">
            <a:extLst>
              <a:ext uri="{FF2B5EF4-FFF2-40B4-BE49-F238E27FC236}">
                <a16:creationId xmlns=""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US" smtClean="0"/>
              <a:t>Minyoung Park et.al., (Intel Corporation)</a:t>
            </a:r>
            <a:endParaRPr lang="en-GB"/>
          </a:p>
        </p:txBody>
      </p:sp>
      <p:sp>
        <p:nvSpPr>
          <p:cNvPr id="7" name="Slide Number Placeholder 6">
            <a:extLst>
              <a:ext uri="{FF2B5EF4-FFF2-40B4-BE49-F238E27FC236}">
                <a16:creationId xmlns=""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smtClean="0"/>
              <a:t>September 2019</a:t>
            </a:r>
            <a:endParaRPr lang="en-GB" altLang="en-US" dirty="0"/>
          </a:p>
        </p:txBody>
      </p:sp>
      <p:sp>
        <p:nvSpPr>
          <p:cNvPr id="1029" name="Rectangle 5">
            <a:extLst>
              <a:ext uri="{FF2B5EF4-FFF2-40B4-BE49-F238E27FC236}">
                <a16:creationId xmlns=""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Minyoung Park et.al., (Intel Corporation)</a:t>
            </a:r>
            <a:endParaRPr lang="en-GB" dirty="0"/>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 name="Rectangle 2"/>
          <p:cNvSpPr/>
          <p:nvPr userDrawn="1"/>
        </p:nvSpPr>
        <p:spPr>
          <a:xfrm>
            <a:off x="3410110" y="286434"/>
            <a:ext cx="5166320" cy="369332"/>
          </a:xfrm>
          <a:prstGeom prst="rect">
            <a:avLst/>
          </a:prstGeom>
        </p:spPr>
        <p:txBody>
          <a:bodyPr wrap="square">
            <a:spAutoFit/>
          </a:bodyPr>
          <a:lstStyle/>
          <a:p>
            <a:pPr lvl="4" algn="r">
              <a:defRPr/>
            </a:pPr>
            <a:r>
              <a:rPr lang="en-GB" altLang="en-US" sz="1800" b="1" dirty="0" smtClean="0"/>
              <a:t>doc.: IEEE 802.11-19/1544r0</a:t>
            </a:r>
            <a:endParaRPr lang="en-GB" altLang="en-US" sz="1800" b="1" dirty="0"/>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smtClean="0"/>
              <a:t>Multi-link power save operation </a:t>
            </a:r>
            <a:endParaRPr lang="en-GB" altLang="en-US" dirty="0"/>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2019-09-09</a:t>
            </a:r>
            <a:endParaRPr lang="en-GB" altLang="en-US" sz="2000" b="0" dirty="0"/>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800908775"/>
              </p:ext>
            </p:extLst>
          </p:nvPr>
        </p:nvGraphicFramePr>
        <p:xfrm>
          <a:off x="1152525" y="2998720"/>
          <a:ext cx="7019875" cy="1558212"/>
        </p:xfrm>
        <a:graphic>
          <a:graphicData uri="http://schemas.openxmlformats.org/drawingml/2006/table">
            <a:tbl>
              <a:tblPr firstRow="1" bandRow="1">
                <a:tableStyleId>{21E4AEA4-8DFA-4A89-87EB-49C32662AFE0}</a:tableStyleId>
              </a:tblPr>
              <a:tblGrid>
                <a:gridCol w="1447800">
                  <a:extLst>
                    <a:ext uri="{9D8B030D-6E8A-4147-A177-3AD203B41FA5}">
                      <a16:colId xmlns="" xmlns:a16="http://schemas.microsoft.com/office/drawing/2014/main" val="20000"/>
                    </a:ext>
                  </a:extLst>
                </a:gridCol>
                <a:gridCol w="990600">
                  <a:extLst>
                    <a:ext uri="{9D8B030D-6E8A-4147-A177-3AD203B41FA5}">
                      <a16:colId xmlns="" xmlns:a16="http://schemas.microsoft.com/office/drawing/2014/main" val="20001"/>
                    </a:ext>
                  </a:extLst>
                </a:gridCol>
                <a:gridCol w="1917179">
                  <a:extLst>
                    <a:ext uri="{9D8B030D-6E8A-4147-A177-3AD203B41FA5}">
                      <a16:colId xmlns="" xmlns:a16="http://schemas.microsoft.com/office/drawing/2014/main" val="20002"/>
                    </a:ext>
                  </a:extLst>
                </a:gridCol>
                <a:gridCol w="936104">
                  <a:extLst>
                    <a:ext uri="{9D8B030D-6E8A-4147-A177-3AD203B41FA5}">
                      <a16:colId xmlns="" xmlns:a16="http://schemas.microsoft.com/office/drawing/2014/main" val="20003"/>
                    </a:ext>
                  </a:extLst>
                </a:gridCol>
                <a:gridCol w="1728192">
                  <a:extLst>
                    <a:ext uri="{9D8B030D-6E8A-4147-A177-3AD203B41FA5}">
                      <a16:colId xmlns=""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290689">
                <a:tc>
                  <a:txBody>
                    <a:bodyPr/>
                    <a:lstStyle/>
                    <a:p>
                      <a:pPr algn="ctr"/>
                      <a:r>
                        <a:rPr lang="en-US" sz="1200" dirty="0" smtClean="0"/>
                        <a:t>Alexander Min</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r>
                        <a:rPr lang="en-US" sz="1200" dirty="0" smtClean="0"/>
                        <a:t>Intel</a:t>
                      </a:r>
                      <a:endParaRPr 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50" dirty="0" smtClean="0"/>
                        <a:t>alexander.w.min@intel.com</a:t>
                      </a:r>
                      <a:endParaRPr 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t>Minyoung</a:t>
                      </a:r>
                      <a:r>
                        <a:rPr lang="en-US" sz="1200" baseline="0" dirty="0" smtClean="0"/>
                        <a:t> Park</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t>Minyoung.park@intel.com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t>Laurent</a:t>
                      </a:r>
                      <a:r>
                        <a:rPr lang="en-US" sz="1200" baseline="0" dirty="0" smtClean="0"/>
                        <a:t> Cariou</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t>laurent.cariou@intel.com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t>Po-Kai Huang</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50" dirty="0" smtClean="0"/>
                        <a:t>po-kai.huang@intel.com</a:t>
                      </a:r>
                      <a:endParaRPr 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Footer Placeholder 3"/>
          <p:cNvSpPr>
            <a:spLocks noGrp="1"/>
          </p:cNvSpPr>
          <p:nvPr>
            <p:ph type="ftr" sz="quarter" idx="11"/>
          </p:nvPr>
        </p:nvSpPr>
        <p:spPr>
          <a:xfrm>
            <a:off x="8260193" y="6475413"/>
            <a:ext cx="283732" cy="184666"/>
          </a:xfrm>
        </p:spPr>
        <p:txBody>
          <a:bodyPr/>
          <a:lstStyle/>
          <a:p>
            <a:pPr>
              <a:defRPr/>
            </a:pPr>
            <a:r>
              <a:rPr lang="en-US" smtClean="0"/>
              <a:t>Minyoung Park et.al., (Intel Corporation)</a:t>
            </a:r>
            <a:endParaRPr lang="en-GB" dirty="0"/>
          </a:p>
        </p:txBody>
      </p:sp>
      <p:sp>
        <p:nvSpPr>
          <p:cNvPr id="2" name="Date Placeholder 1"/>
          <p:cNvSpPr>
            <a:spLocks noGrp="1"/>
          </p:cNvSpPr>
          <p:nvPr>
            <p:ph type="dt" sz="half" idx="10"/>
          </p:nvPr>
        </p:nvSpPr>
        <p:spPr/>
        <p:txBody>
          <a:bodyPr/>
          <a:lstStyle/>
          <a:p>
            <a:pPr>
              <a:defRPr/>
            </a:pPr>
            <a:r>
              <a:rPr lang="en-US" altLang="en-US" dirty="0" smtClean="0"/>
              <a:t>September 2019</a:t>
            </a:r>
            <a:endParaRPr lang="en-GB"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Signaling for data </a:t>
            </a:r>
            <a:r>
              <a:rPr lang="en-US" dirty="0"/>
              <a:t>buffered at </a:t>
            </a:r>
            <a:r>
              <a:rPr lang="en-US" dirty="0" smtClean="0"/>
              <a:t>AP MLLE (without TID-link mapping)</a:t>
            </a:r>
            <a:endParaRPr lang="en-US" dirty="0"/>
          </a:p>
        </p:txBody>
      </p:sp>
      <p:sp>
        <p:nvSpPr>
          <p:cNvPr id="3" name="Content Placeholder 2"/>
          <p:cNvSpPr>
            <a:spLocks noGrp="1"/>
          </p:cNvSpPr>
          <p:nvPr>
            <p:ph idx="1"/>
          </p:nvPr>
        </p:nvSpPr>
        <p:spPr>
          <a:xfrm>
            <a:off x="684212" y="1964576"/>
            <a:ext cx="7632204" cy="2118386"/>
          </a:xfrm>
        </p:spPr>
        <p:txBody>
          <a:bodyPr/>
          <a:lstStyle/>
          <a:p>
            <a:r>
              <a:rPr lang="en-US" sz="2000" dirty="0" smtClean="0"/>
              <a:t>When TIDs are not assigned to a specific link, an </a:t>
            </a:r>
            <a:r>
              <a:rPr lang="en-US" sz="2000" dirty="0"/>
              <a:t>AP of an AP MLLE may transmit on a link a frame that </a:t>
            </a:r>
            <a:r>
              <a:rPr lang="en-US" sz="2000" dirty="0" smtClean="0"/>
              <a:t>indicates </a:t>
            </a:r>
            <a:r>
              <a:rPr lang="en-US" sz="2000" dirty="0"/>
              <a:t>buffered </a:t>
            </a:r>
            <a:r>
              <a:rPr lang="en-US" sz="2000" dirty="0" smtClean="0"/>
              <a:t>data for </a:t>
            </a:r>
            <a:r>
              <a:rPr lang="en-US" sz="2000" dirty="0"/>
              <a:t>transmission on any enabled </a:t>
            </a:r>
            <a:r>
              <a:rPr lang="en-US" sz="2000" dirty="0" smtClean="0"/>
              <a:t>links</a:t>
            </a:r>
            <a:endParaRPr lang="en-US" sz="1800" dirty="0" smtClean="0"/>
          </a:p>
          <a:p>
            <a:pPr lvl="2">
              <a:spcBef>
                <a:spcPts val="200"/>
              </a:spcBef>
            </a:pPr>
            <a:r>
              <a:rPr lang="en-US" sz="1600" dirty="0" smtClean="0"/>
              <a:t>STA can retrieve data on any link(s)</a:t>
            </a:r>
          </a:p>
          <a:p>
            <a:pPr marL="857250" lvl="2" indent="0">
              <a:spcBef>
                <a:spcPts val="200"/>
              </a:spcBef>
              <a:buNone/>
            </a:pPr>
            <a:r>
              <a:rPr lang="en-US" sz="1600" dirty="0" smtClean="0"/>
              <a:t> </a:t>
            </a: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10</a:t>
            </a:fld>
            <a:endParaRPr lang="en-GB" altLang="en-US"/>
          </a:p>
        </p:txBody>
      </p:sp>
      <p:sp>
        <p:nvSpPr>
          <p:cNvPr id="20" name="Footer Placeholder 3"/>
          <p:cNvSpPr>
            <a:spLocks noGrp="1"/>
          </p:cNvSpPr>
          <p:nvPr>
            <p:ph type="ftr" sz="quarter" idx="11"/>
          </p:nvPr>
        </p:nvSpPr>
        <p:spPr>
          <a:xfrm>
            <a:off x="8260193" y="6475413"/>
            <a:ext cx="283732" cy="184666"/>
          </a:xfrm>
        </p:spPr>
        <p:txBody>
          <a:bodyPr/>
          <a:lstStyle/>
          <a:p>
            <a:pPr>
              <a:defRPr/>
            </a:pPr>
            <a:r>
              <a:rPr lang="en-US" smtClean="0"/>
              <a:t>Minyoung Park et.al., (Intel Corporation)</a:t>
            </a:r>
            <a:endParaRPr lang="en-GB" dirty="0"/>
          </a:p>
        </p:txBody>
      </p:sp>
      <p:sp>
        <p:nvSpPr>
          <p:cNvPr id="7" name="Rectangle 6"/>
          <p:cNvSpPr/>
          <p:nvPr/>
        </p:nvSpPr>
        <p:spPr bwMode="auto">
          <a:xfrm>
            <a:off x="2249790" y="5746979"/>
            <a:ext cx="4984371" cy="17729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8" name="Rectangle 7"/>
          <p:cNvSpPr/>
          <p:nvPr/>
        </p:nvSpPr>
        <p:spPr bwMode="auto">
          <a:xfrm>
            <a:off x="5404235" y="5572180"/>
            <a:ext cx="1091130"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9" name="Rectangle 8"/>
          <p:cNvSpPr/>
          <p:nvPr/>
        </p:nvSpPr>
        <p:spPr bwMode="auto">
          <a:xfrm>
            <a:off x="2250411" y="5048550"/>
            <a:ext cx="4983750" cy="183689"/>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0" name="Rectangle 9"/>
          <p:cNvSpPr/>
          <p:nvPr/>
        </p:nvSpPr>
        <p:spPr bwMode="auto">
          <a:xfrm>
            <a:off x="2983194" y="4881817"/>
            <a:ext cx="931297"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2" name="TextBox 11"/>
          <p:cNvSpPr txBox="1"/>
          <p:nvPr/>
        </p:nvSpPr>
        <p:spPr>
          <a:xfrm>
            <a:off x="1598201" y="5022737"/>
            <a:ext cx="647318" cy="276999"/>
          </a:xfrm>
          <a:prstGeom prst="rect">
            <a:avLst/>
          </a:prstGeom>
          <a:noFill/>
        </p:spPr>
        <p:txBody>
          <a:bodyPr wrap="square" rtlCol="0">
            <a:spAutoFit/>
          </a:bodyPr>
          <a:lstStyle/>
          <a:p>
            <a:pPr algn="ctr"/>
            <a:r>
              <a:rPr lang="en-US" dirty="0" smtClean="0"/>
              <a:t>Link 1</a:t>
            </a:r>
            <a:endParaRPr lang="en-US" dirty="0"/>
          </a:p>
        </p:txBody>
      </p:sp>
      <p:sp>
        <p:nvSpPr>
          <p:cNvPr id="13" name="Rectangle 12"/>
          <p:cNvSpPr/>
          <p:nvPr/>
        </p:nvSpPr>
        <p:spPr bwMode="auto">
          <a:xfrm>
            <a:off x="3928441" y="5651475"/>
            <a:ext cx="133942" cy="271604"/>
          </a:xfrm>
          <a:prstGeom prst="rect">
            <a:avLst/>
          </a:prstGeom>
          <a:pattFill prst="dkUpDiag">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 name="Rectangle 13"/>
          <p:cNvSpPr/>
          <p:nvPr/>
        </p:nvSpPr>
        <p:spPr bwMode="auto">
          <a:xfrm>
            <a:off x="5512091" y="5651475"/>
            <a:ext cx="133942" cy="271604"/>
          </a:xfrm>
          <a:prstGeom prst="rect">
            <a:avLst/>
          </a:prstGeom>
          <a:pattFill prst="dkUpDiag">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7" name="Rectangle 16"/>
          <p:cNvSpPr/>
          <p:nvPr/>
        </p:nvSpPr>
        <p:spPr bwMode="auto">
          <a:xfrm>
            <a:off x="6080251" y="4959884"/>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8" name="Rectangle 17"/>
          <p:cNvSpPr/>
          <p:nvPr/>
        </p:nvSpPr>
        <p:spPr bwMode="auto">
          <a:xfrm>
            <a:off x="3032669" y="4958187"/>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22" name="Straight Connector 21"/>
          <p:cNvCxnSpPr/>
          <p:nvPr/>
        </p:nvCxnSpPr>
        <p:spPr bwMode="auto">
          <a:xfrm>
            <a:off x="2246273" y="5923078"/>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23" name="Rectangle 22"/>
          <p:cNvSpPr/>
          <p:nvPr/>
        </p:nvSpPr>
        <p:spPr bwMode="auto">
          <a:xfrm rot="16200000">
            <a:off x="387097" y="5035672"/>
            <a:ext cx="1425856"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4" name="TextBox 23"/>
          <p:cNvSpPr txBox="1"/>
          <p:nvPr/>
        </p:nvSpPr>
        <p:spPr>
          <a:xfrm>
            <a:off x="657703" y="4251270"/>
            <a:ext cx="884642" cy="276999"/>
          </a:xfrm>
          <a:prstGeom prst="rect">
            <a:avLst/>
          </a:prstGeom>
          <a:noFill/>
        </p:spPr>
        <p:txBody>
          <a:bodyPr wrap="square" rtlCol="0">
            <a:spAutoFit/>
          </a:bodyPr>
          <a:lstStyle/>
          <a:p>
            <a:pPr algn="ctr"/>
            <a:r>
              <a:rPr lang="en-US" dirty="0" smtClean="0"/>
              <a:t>AP MLLE</a:t>
            </a:r>
            <a:endParaRPr lang="en-US" dirty="0"/>
          </a:p>
        </p:txBody>
      </p:sp>
      <p:sp>
        <p:nvSpPr>
          <p:cNvPr id="25" name="Rectangle 24"/>
          <p:cNvSpPr/>
          <p:nvPr/>
        </p:nvSpPr>
        <p:spPr bwMode="auto">
          <a:xfrm>
            <a:off x="847992" y="4869270"/>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AP 1</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6" name="Rectangle 25"/>
          <p:cNvSpPr/>
          <p:nvPr/>
        </p:nvSpPr>
        <p:spPr bwMode="auto">
          <a:xfrm>
            <a:off x="847992" y="5550301"/>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AP 2</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7" name="TextBox 26"/>
          <p:cNvSpPr txBox="1"/>
          <p:nvPr/>
        </p:nvSpPr>
        <p:spPr>
          <a:xfrm>
            <a:off x="7527070" y="4287229"/>
            <a:ext cx="947857" cy="461665"/>
          </a:xfrm>
          <a:prstGeom prst="rect">
            <a:avLst/>
          </a:prstGeom>
          <a:noFill/>
        </p:spPr>
        <p:txBody>
          <a:bodyPr wrap="square" rtlCol="0">
            <a:spAutoFit/>
          </a:bodyPr>
          <a:lstStyle/>
          <a:p>
            <a:pPr algn="ctr"/>
            <a:r>
              <a:rPr lang="en-US" dirty="0" smtClean="0"/>
              <a:t>Non-AP MLLE</a:t>
            </a:r>
            <a:endParaRPr lang="en-US" dirty="0"/>
          </a:p>
        </p:txBody>
      </p:sp>
      <p:sp>
        <p:nvSpPr>
          <p:cNvPr id="28" name="Rectangle 27"/>
          <p:cNvSpPr/>
          <p:nvPr/>
        </p:nvSpPr>
        <p:spPr bwMode="auto">
          <a:xfrm rot="16200000">
            <a:off x="7315415" y="5025785"/>
            <a:ext cx="138989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9" name="Rectangle 28"/>
          <p:cNvSpPr/>
          <p:nvPr/>
        </p:nvSpPr>
        <p:spPr bwMode="auto">
          <a:xfrm>
            <a:off x="7714188" y="4871356"/>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STA 1</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0" name="Rectangle 29"/>
          <p:cNvSpPr/>
          <p:nvPr/>
        </p:nvSpPr>
        <p:spPr bwMode="auto">
          <a:xfrm>
            <a:off x="7714188" y="5550301"/>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STA 2</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1" name="TextBox 30"/>
          <p:cNvSpPr txBox="1"/>
          <p:nvPr/>
        </p:nvSpPr>
        <p:spPr>
          <a:xfrm>
            <a:off x="1598201" y="5707871"/>
            <a:ext cx="647318" cy="276999"/>
          </a:xfrm>
          <a:prstGeom prst="rect">
            <a:avLst/>
          </a:prstGeom>
          <a:noFill/>
        </p:spPr>
        <p:txBody>
          <a:bodyPr wrap="square" rtlCol="0">
            <a:spAutoFit/>
          </a:bodyPr>
          <a:lstStyle/>
          <a:p>
            <a:pPr algn="ctr"/>
            <a:r>
              <a:rPr lang="en-US" dirty="0" smtClean="0"/>
              <a:t>Link </a:t>
            </a:r>
            <a:r>
              <a:rPr lang="en-US" dirty="0"/>
              <a:t>2</a:t>
            </a:r>
          </a:p>
        </p:txBody>
      </p:sp>
      <p:sp>
        <p:nvSpPr>
          <p:cNvPr id="32" name="TextBox 31"/>
          <p:cNvSpPr txBox="1"/>
          <p:nvPr/>
        </p:nvSpPr>
        <p:spPr>
          <a:xfrm>
            <a:off x="7022867" y="5933310"/>
            <a:ext cx="571334" cy="276999"/>
          </a:xfrm>
          <a:prstGeom prst="rect">
            <a:avLst/>
          </a:prstGeom>
          <a:noFill/>
        </p:spPr>
        <p:txBody>
          <a:bodyPr wrap="square" rtlCol="0">
            <a:spAutoFit/>
          </a:bodyPr>
          <a:lstStyle/>
          <a:p>
            <a:pPr algn="ctr"/>
            <a:r>
              <a:rPr lang="en-US" dirty="0" smtClean="0"/>
              <a:t>time</a:t>
            </a:r>
            <a:endParaRPr lang="en-US" dirty="0"/>
          </a:p>
        </p:txBody>
      </p:sp>
      <p:sp>
        <p:nvSpPr>
          <p:cNvPr id="33" name="Rectangle 32"/>
          <p:cNvSpPr/>
          <p:nvPr/>
        </p:nvSpPr>
        <p:spPr bwMode="auto">
          <a:xfrm>
            <a:off x="4294559" y="6096164"/>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4" name="TextBox 33"/>
          <p:cNvSpPr txBox="1"/>
          <p:nvPr/>
        </p:nvSpPr>
        <p:spPr>
          <a:xfrm>
            <a:off x="4490304" y="6098995"/>
            <a:ext cx="674509" cy="276999"/>
          </a:xfrm>
          <a:prstGeom prst="rect">
            <a:avLst/>
          </a:prstGeom>
          <a:noFill/>
        </p:spPr>
        <p:txBody>
          <a:bodyPr wrap="square" rtlCol="0">
            <a:spAutoFit/>
          </a:bodyPr>
          <a:lstStyle/>
          <a:p>
            <a:r>
              <a:rPr lang="en-US" dirty="0" smtClean="0"/>
              <a:t>: Awake</a:t>
            </a:r>
            <a:endParaRPr lang="en-US" dirty="0"/>
          </a:p>
        </p:txBody>
      </p:sp>
      <p:sp>
        <p:nvSpPr>
          <p:cNvPr id="35" name="Rectangle 34"/>
          <p:cNvSpPr/>
          <p:nvPr/>
        </p:nvSpPr>
        <p:spPr bwMode="auto">
          <a:xfrm>
            <a:off x="5168732" y="6103821"/>
            <a:ext cx="237638" cy="272173"/>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6" name="TextBox 35"/>
          <p:cNvSpPr txBox="1"/>
          <p:nvPr/>
        </p:nvSpPr>
        <p:spPr>
          <a:xfrm>
            <a:off x="5364476" y="6098995"/>
            <a:ext cx="1051374" cy="276999"/>
          </a:xfrm>
          <a:prstGeom prst="rect">
            <a:avLst/>
          </a:prstGeom>
          <a:noFill/>
        </p:spPr>
        <p:txBody>
          <a:bodyPr wrap="square" rtlCol="0">
            <a:spAutoFit/>
          </a:bodyPr>
          <a:lstStyle/>
          <a:p>
            <a:r>
              <a:rPr lang="en-US" dirty="0" smtClean="0"/>
              <a:t>: Doze (Off)</a:t>
            </a:r>
            <a:endParaRPr lang="en-US" dirty="0"/>
          </a:p>
        </p:txBody>
      </p:sp>
      <p:sp>
        <p:nvSpPr>
          <p:cNvPr id="37" name="TextBox 36"/>
          <p:cNvSpPr txBox="1"/>
          <p:nvPr/>
        </p:nvSpPr>
        <p:spPr>
          <a:xfrm>
            <a:off x="3235346" y="6103821"/>
            <a:ext cx="1055294" cy="276999"/>
          </a:xfrm>
          <a:prstGeom prst="rect">
            <a:avLst/>
          </a:prstGeom>
          <a:noFill/>
        </p:spPr>
        <p:txBody>
          <a:bodyPr wrap="square" rtlCol="0">
            <a:spAutoFit/>
          </a:bodyPr>
          <a:lstStyle/>
          <a:p>
            <a:r>
              <a:rPr lang="en-US" dirty="0" smtClean="0"/>
              <a:t>: Data frames</a:t>
            </a:r>
            <a:endParaRPr lang="en-US" dirty="0"/>
          </a:p>
        </p:txBody>
      </p:sp>
      <p:sp>
        <p:nvSpPr>
          <p:cNvPr id="38" name="Rectangle 37"/>
          <p:cNvSpPr/>
          <p:nvPr/>
        </p:nvSpPr>
        <p:spPr bwMode="auto">
          <a:xfrm>
            <a:off x="3149802" y="6095836"/>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9" name="Rectangle 38"/>
          <p:cNvSpPr/>
          <p:nvPr/>
        </p:nvSpPr>
        <p:spPr bwMode="auto">
          <a:xfrm>
            <a:off x="2003981" y="6096164"/>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0" name="Rectangle 39"/>
          <p:cNvSpPr/>
          <p:nvPr/>
        </p:nvSpPr>
        <p:spPr bwMode="auto">
          <a:xfrm>
            <a:off x="2249790" y="6096164"/>
            <a:ext cx="133942" cy="271604"/>
          </a:xfrm>
          <a:prstGeom prst="rect">
            <a:avLst/>
          </a:prstGeom>
          <a:pattFill prst="dkUpDiag">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1" name="TextBox 40"/>
          <p:cNvSpPr txBox="1"/>
          <p:nvPr/>
        </p:nvSpPr>
        <p:spPr>
          <a:xfrm>
            <a:off x="2327950" y="6103821"/>
            <a:ext cx="793590" cy="276999"/>
          </a:xfrm>
          <a:prstGeom prst="rect">
            <a:avLst/>
          </a:prstGeom>
          <a:noFill/>
        </p:spPr>
        <p:txBody>
          <a:bodyPr wrap="square" rtlCol="0">
            <a:spAutoFit/>
          </a:bodyPr>
          <a:lstStyle/>
          <a:p>
            <a:r>
              <a:rPr lang="en-US" dirty="0" smtClean="0"/>
              <a:t>: Beacons</a:t>
            </a:r>
            <a:endParaRPr lang="en-US" dirty="0"/>
          </a:p>
        </p:txBody>
      </p:sp>
      <p:sp>
        <p:nvSpPr>
          <p:cNvPr id="42" name="Rectangle 41"/>
          <p:cNvSpPr/>
          <p:nvPr/>
        </p:nvSpPr>
        <p:spPr bwMode="auto">
          <a:xfrm>
            <a:off x="3341882" y="496276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3" name="Rectangle 42"/>
          <p:cNvSpPr/>
          <p:nvPr/>
        </p:nvSpPr>
        <p:spPr bwMode="auto">
          <a:xfrm>
            <a:off x="3658003" y="4962126"/>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4" name="TextBox 43"/>
          <p:cNvSpPr txBox="1"/>
          <p:nvPr/>
        </p:nvSpPr>
        <p:spPr>
          <a:xfrm>
            <a:off x="3375785" y="4911956"/>
            <a:ext cx="389074" cy="276999"/>
          </a:xfrm>
          <a:prstGeom prst="rect">
            <a:avLst/>
          </a:prstGeom>
          <a:noFill/>
        </p:spPr>
        <p:txBody>
          <a:bodyPr wrap="square" rtlCol="0">
            <a:spAutoFit/>
          </a:bodyPr>
          <a:lstStyle/>
          <a:p>
            <a:pPr algn="ctr"/>
            <a:r>
              <a:rPr lang="en-US" dirty="0" smtClean="0"/>
              <a:t>…</a:t>
            </a:r>
            <a:endParaRPr lang="en-US" dirty="0"/>
          </a:p>
        </p:txBody>
      </p:sp>
      <p:sp>
        <p:nvSpPr>
          <p:cNvPr id="45" name="Rectangle 44"/>
          <p:cNvSpPr/>
          <p:nvPr/>
        </p:nvSpPr>
        <p:spPr bwMode="auto">
          <a:xfrm>
            <a:off x="2983195" y="5312222"/>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Tx/Rx activities</a:t>
            </a:r>
          </a:p>
        </p:txBody>
      </p:sp>
      <p:sp>
        <p:nvSpPr>
          <p:cNvPr id="46" name="Right Brace 45"/>
          <p:cNvSpPr/>
          <p:nvPr/>
        </p:nvSpPr>
        <p:spPr bwMode="auto">
          <a:xfrm rot="5400000">
            <a:off x="3495559" y="5084543"/>
            <a:ext cx="148720" cy="522533"/>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0" name="Rectangle 49"/>
          <p:cNvSpPr/>
          <p:nvPr/>
        </p:nvSpPr>
        <p:spPr bwMode="auto">
          <a:xfrm>
            <a:off x="5764130" y="5650354"/>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51" name="Rectangle 50"/>
          <p:cNvSpPr/>
          <p:nvPr/>
        </p:nvSpPr>
        <p:spPr bwMode="auto">
          <a:xfrm>
            <a:off x="6080251" y="564971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52" name="TextBox 51"/>
          <p:cNvSpPr txBox="1"/>
          <p:nvPr/>
        </p:nvSpPr>
        <p:spPr>
          <a:xfrm>
            <a:off x="5798033" y="5599545"/>
            <a:ext cx="389074" cy="276999"/>
          </a:xfrm>
          <a:prstGeom prst="rect">
            <a:avLst/>
          </a:prstGeom>
          <a:noFill/>
        </p:spPr>
        <p:txBody>
          <a:bodyPr wrap="square" rtlCol="0">
            <a:spAutoFit/>
          </a:bodyPr>
          <a:lstStyle/>
          <a:p>
            <a:pPr algn="ctr"/>
            <a:r>
              <a:rPr lang="en-US" dirty="0" smtClean="0"/>
              <a:t>…</a:t>
            </a:r>
            <a:endParaRPr lang="en-US" dirty="0"/>
          </a:p>
        </p:txBody>
      </p:sp>
      <p:sp>
        <p:nvSpPr>
          <p:cNvPr id="63" name="TextBox 62"/>
          <p:cNvSpPr txBox="1"/>
          <p:nvPr/>
        </p:nvSpPr>
        <p:spPr>
          <a:xfrm>
            <a:off x="3396038" y="4538700"/>
            <a:ext cx="694328" cy="276999"/>
          </a:xfrm>
          <a:prstGeom prst="rect">
            <a:avLst/>
          </a:prstGeom>
          <a:noFill/>
          <a:ln w="12700">
            <a:noFill/>
          </a:ln>
        </p:spPr>
        <p:txBody>
          <a:bodyPr wrap="square" rtlCol="0" anchor="ctr">
            <a:spAutoFit/>
          </a:bodyPr>
          <a:lstStyle/>
          <a:p>
            <a:pPr algn="ctr"/>
            <a:r>
              <a:rPr lang="en-US" dirty="0" smtClean="0"/>
              <a:t>TID = x</a:t>
            </a:r>
            <a:endParaRPr lang="en-US" dirty="0"/>
          </a:p>
        </p:txBody>
      </p:sp>
      <p:cxnSp>
        <p:nvCxnSpPr>
          <p:cNvPr id="64" name="Straight Connector 63"/>
          <p:cNvCxnSpPr/>
          <p:nvPr/>
        </p:nvCxnSpPr>
        <p:spPr bwMode="auto">
          <a:xfrm flipH="1">
            <a:off x="3534696" y="4759585"/>
            <a:ext cx="108894" cy="223623"/>
          </a:xfrm>
          <a:prstGeom prst="line">
            <a:avLst/>
          </a:prstGeom>
          <a:solidFill>
            <a:schemeClr val="accent1"/>
          </a:solidFill>
          <a:ln w="9525" cap="rnd" cmpd="sng" algn="ctr">
            <a:solidFill>
              <a:schemeClr val="tx1"/>
            </a:solidFill>
            <a:prstDash val="solid"/>
            <a:round/>
            <a:headEnd type="none" w="med" len="med"/>
            <a:tailEnd type="triangle" w="med" len="med"/>
          </a:ln>
          <a:effectLst/>
        </p:spPr>
      </p:cxnSp>
      <p:sp>
        <p:nvSpPr>
          <p:cNvPr id="66" name="TextBox 65"/>
          <p:cNvSpPr txBox="1"/>
          <p:nvPr/>
        </p:nvSpPr>
        <p:spPr>
          <a:xfrm>
            <a:off x="5855606" y="5223512"/>
            <a:ext cx="694328" cy="276999"/>
          </a:xfrm>
          <a:prstGeom prst="rect">
            <a:avLst/>
          </a:prstGeom>
          <a:noFill/>
          <a:ln w="12700">
            <a:noFill/>
          </a:ln>
        </p:spPr>
        <p:txBody>
          <a:bodyPr wrap="square" rtlCol="0" anchor="ctr">
            <a:spAutoFit/>
          </a:bodyPr>
          <a:lstStyle/>
          <a:p>
            <a:pPr algn="ctr"/>
            <a:r>
              <a:rPr lang="en-US" dirty="0" smtClean="0"/>
              <a:t>TID = y</a:t>
            </a:r>
            <a:endParaRPr lang="en-US" dirty="0"/>
          </a:p>
        </p:txBody>
      </p:sp>
      <p:cxnSp>
        <p:nvCxnSpPr>
          <p:cNvPr id="67" name="Straight Connector 66"/>
          <p:cNvCxnSpPr/>
          <p:nvPr/>
        </p:nvCxnSpPr>
        <p:spPr bwMode="auto">
          <a:xfrm flipH="1">
            <a:off x="5982283" y="5444633"/>
            <a:ext cx="108894" cy="223623"/>
          </a:xfrm>
          <a:prstGeom prst="line">
            <a:avLst/>
          </a:prstGeom>
          <a:solidFill>
            <a:schemeClr val="accent1"/>
          </a:solidFill>
          <a:ln w="9525" cap="rnd" cmpd="sng" algn="ctr">
            <a:solidFill>
              <a:schemeClr val="tx1"/>
            </a:solidFill>
            <a:prstDash val="solid"/>
            <a:round/>
            <a:headEnd type="none" w="med" len="med"/>
            <a:tailEnd type="triangle" w="med" len="med"/>
          </a:ln>
          <a:effectLst/>
        </p:spPr>
      </p:cxnSp>
      <p:cxnSp>
        <p:nvCxnSpPr>
          <p:cNvPr id="68" name="Straight Connector 67"/>
          <p:cNvCxnSpPr/>
          <p:nvPr/>
        </p:nvCxnSpPr>
        <p:spPr bwMode="auto">
          <a:xfrm>
            <a:off x="2942472" y="4594531"/>
            <a:ext cx="115245" cy="339302"/>
          </a:xfrm>
          <a:prstGeom prst="line">
            <a:avLst/>
          </a:prstGeom>
          <a:solidFill>
            <a:schemeClr val="accent1"/>
          </a:solidFill>
          <a:ln w="9525" cap="rnd" cmpd="sng" algn="ctr">
            <a:solidFill>
              <a:schemeClr val="tx1"/>
            </a:solidFill>
            <a:prstDash val="solid"/>
            <a:round/>
            <a:headEnd type="none" w="med" len="med"/>
            <a:tailEnd type="triangle" w="med" len="med"/>
          </a:ln>
          <a:effectLst/>
        </p:spPr>
      </p:cxnSp>
      <p:sp>
        <p:nvSpPr>
          <p:cNvPr id="70" name="TextBox 69"/>
          <p:cNvSpPr txBox="1"/>
          <p:nvPr/>
        </p:nvSpPr>
        <p:spPr>
          <a:xfrm>
            <a:off x="2001846" y="4149080"/>
            <a:ext cx="2343142" cy="461665"/>
          </a:xfrm>
          <a:prstGeom prst="rect">
            <a:avLst/>
          </a:prstGeom>
          <a:noFill/>
          <a:ln w="12700">
            <a:noFill/>
          </a:ln>
        </p:spPr>
        <p:txBody>
          <a:bodyPr wrap="square" rtlCol="0" anchor="ctr">
            <a:spAutoFit/>
          </a:bodyPr>
          <a:lstStyle/>
          <a:p>
            <a:pPr algn="ctr"/>
            <a:r>
              <a:rPr lang="en-US" dirty="0" smtClean="0"/>
              <a:t>A frame indicates data buffered at AP MLLE (indicates any TIDs)</a:t>
            </a:r>
            <a:endParaRPr lang="en-US" dirty="0"/>
          </a:p>
        </p:txBody>
      </p:sp>
      <p:cxnSp>
        <p:nvCxnSpPr>
          <p:cNvPr id="71" name="Straight Connector 70"/>
          <p:cNvCxnSpPr/>
          <p:nvPr/>
        </p:nvCxnSpPr>
        <p:spPr bwMode="auto">
          <a:xfrm>
            <a:off x="5329661" y="4865993"/>
            <a:ext cx="220670" cy="743951"/>
          </a:xfrm>
          <a:prstGeom prst="line">
            <a:avLst/>
          </a:prstGeom>
          <a:solidFill>
            <a:schemeClr val="accent1"/>
          </a:solidFill>
          <a:ln w="9525" cap="rnd" cmpd="sng" algn="ctr">
            <a:solidFill>
              <a:schemeClr val="tx1"/>
            </a:solidFill>
            <a:prstDash val="solid"/>
            <a:round/>
            <a:headEnd type="none" w="med" len="med"/>
            <a:tailEnd type="triangle" w="med" len="med"/>
          </a:ln>
          <a:effectLst/>
        </p:spPr>
      </p:cxnSp>
      <p:sp>
        <p:nvSpPr>
          <p:cNvPr id="73" name="TextBox 72"/>
          <p:cNvSpPr txBox="1"/>
          <p:nvPr/>
        </p:nvSpPr>
        <p:spPr>
          <a:xfrm>
            <a:off x="4660744" y="4418222"/>
            <a:ext cx="2339034" cy="461665"/>
          </a:xfrm>
          <a:prstGeom prst="rect">
            <a:avLst/>
          </a:prstGeom>
          <a:noFill/>
          <a:ln w="12700">
            <a:noFill/>
          </a:ln>
        </p:spPr>
        <p:txBody>
          <a:bodyPr wrap="square" rtlCol="0" anchor="ctr">
            <a:spAutoFit/>
          </a:bodyPr>
          <a:lstStyle/>
          <a:p>
            <a:pPr algn="ctr"/>
            <a:r>
              <a:rPr lang="en-US" dirty="0" smtClean="0"/>
              <a:t>A frame indicates </a:t>
            </a:r>
            <a:r>
              <a:rPr lang="en-US" dirty="0"/>
              <a:t>data buffered at AP MLLE (indicates any TIDs)</a:t>
            </a:r>
          </a:p>
        </p:txBody>
      </p:sp>
      <p:cxnSp>
        <p:nvCxnSpPr>
          <p:cNvPr id="57" name="Straight Connector 56"/>
          <p:cNvCxnSpPr/>
          <p:nvPr/>
        </p:nvCxnSpPr>
        <p:spPr bwMode="auto">
          <a:xfrm>
            <a:off x="2247009" y="5232656"/>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54" name="Rectangle 53"/>
          <p:cNvSpPr/>
          <p:nvPr/>
        </p:nvSpPr>
        <p:spPr bwMode="auto">
          <a:xfrm>
            <a:off x="4388466" y="4883773"/>
            <a:ext cx="338722"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6" name="Rectangle 15"/>
          <p:cNvSpPr/>
          <p:nvPr/>
        </p:nvSpPr>
        <p:spPr bwMode="auto">
          <a:xfrm>
            <a:off x="4488285" y="4958187"/>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55" name="Rectangle 54"/>
          <p:cNvSpPr/>
          <p:nvPr/>
        </p:nvSpPr>
        <p:spPr bwMode="auto">
          <a:xfrm>
            <a:off x="6855260" y="5573998"/>
            <a:ext cx="338722"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5" name="Rectangle 14"/>
          <p:cNvSpPr/>
          <p:nvPr/>
        </p:nvSpPr>
        <p:spPr bwMode="auto">
          <a:xfrm>
            <a:off x="6973024" y="5651475"/>
            <a:ext cx="133942" cy="271604"/>
          </a:xfrm>
          <a:prstGeom prst="rect">
            <a:avLst/>
          </a:prstGeom>
          <a:pattFill prst="dkUpDiag">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 name="Date Placeholder 3"/>
          <p:cNvSpPr>
            <a:spLocks noGrp="1"/>
          </p:cNvSpPr>
          <p:nvPr>
            <p:ph type="dt" sz="half" idx="10"/>
          </p:nvPr>
        </p:nvSpPr>
        <p:spPr/>
        <p:txBody>
          <a:bodyPr/>
          <a:lstStyle/>
          <a:p>
            <a:pPr>
              <a:defRPr/>
            </a:pPr>
            <a:r>
              <a:rPr lang="en-US" altLang="en-US" smtClean="0"/>
              <a:t>September 2019</a:t>
            </a:r>
            <a:endParaRPr lang="en-GB" altLang="en-US" dirty="0"/>
          </a:p>
        </p:txBody>
      </p:sp>
      <p:cxnSp>
        <p:nvCxnSpPr>
          <p:cNvPr id="11" name="Straight Arrow Connector 10"/>
          <p:cNvCxnSpPr/>
          <p:nvPr/>
        </p:nvCxnSpPr>
        <p:spPr bwMode="auto">
          <a:xfrm>
            <a:off x="2843808" y="4129907"/>
            <a:ext cx="1816936" cy="0"/>
          </a:xfrm>
          <a:prstGeom prst="straightConnector1">
            <a:avLst/>
          </a:prstGeom>
          <a:solidFill>
            <a:schemeClr val="accent1"/>
          </a:solidFill>
          <a:ln w="12700" cap="flat" cmpd="sng" algn="ctr">
            <a:solidFill>
              <a:srgbClr val="FF0000"/>
            </a:solidFill>
            <a:prstDash val="solid"/>
            <a:round/>
            <a:headEnd type="triangle"/>
            <a:tailEnd type="triangle"/>
          </a:ln>
          <a:effectLst/>
        </p:spPr>
      </p:cxnSp>
      <p:sp>
        <p:nvSpPr>
          <p:cNvPr id="59" name="TextBox 58"/>
          <p:cNvSpPr txBox="1"/>
          <p:nvPr/>
        </p:nvSpPr>
        <p:spPr>
          <a:xfrm>
            <a:off x="3061426" y="3721304"/>
            <a:ext cx="1363552" cy="461665"/>
          </a:xfrm>
          <a:prstGeom prst="rect">
            <a:avLst/>
          </a:prstGeom>
          <a:noFill/>
          <a:ln w="12700">
            <a:noFill/>
          </a:ln>
        </p:spPr>
        <p:txBody>
          <a:bodyPr wrap="square" rtlCol="0" anchor="ctr">
            <a:spAutoFit/>
          </a:bodyPr>
          <a:lstStyle/>
          <a:p>
            <a:pPr algn="ctr"/>
            <a:r>
              <a:rPr lang="en-US" dirty="0" smtClean="0"/>
              <a:t>Use Link 1 to get buffered data</a:t>
            </a:r>
            <a:endParaRPr lang="en-US" dirty="0"/>
          </a:p>
        </p:txBody>
      </p:sp>
      <p:cxnSp>
        <p:nvCxnSpPr>
          <p:cNvPr id="60" name="Straight Arrow Connector 59"/>
          <p:cNvCxnSpPr/>
          <p:nvPr/>
        </p:nvCxnSpPr>
        <p:spPr bwMode="auto">
          <a:xfrm>
            <a:off x="5270163" y="4125635"/>
            <a:ext cx="1816936" cy="0"/>
          </a:xfrm>
          <a:prstGeom prst="straightConnector1">
            <a:avLst/>
          </a:prstGeom>
          <a:solidFill>
            <a:schemeClr val="accent1"/>
          </a:solidFill>
          <a:ln w="12700" cap="flat" cmpd="sng" algn="ctr">
            <a:solidFill>
              <a:srgbClr val="FF0000"/>
            </a:solidFill>
            <a:prstDash val="solid"/>
            <a:round/>
            <a:headEnd type="triangle"/>
            <a:tailEnd type="triangle"/>
          </a:ln>
          <a:effectLst/>
        </p:spPr>
      </p:cxnSp>
      <p:sp>
        <p:nvSpPr>
          <p:cNvPr id="61" name="TextBox 60"/>
          <p:cNvSpPr txBox="1"/>
          <p:nvPr/>
        </p:nvSpPr>
        <p:spPr>
          <a:xfrm>
            <a:off x="5487781" y="3717032"/>
            <a:ext cx="1363552" cy="461665"/>
          </a:xfrm>
          <a:prstGeom prst="rect">
            <a:avLst/>
          </a:prstGeom>
          <a:noFill/>
          <a:ln w="12700">
            <a:noFill/>
          </a:ln>
        </p:spPr>
        <p:txBody>
          <a:bodyPr wrap="square" rtlCol="0" anchor="ctr">
            <a:spAutoFit/>
          </a:bodyPr>
          <a:lstStyle/>
          <a:p>
            <a:pPr algn="ctr"/>
            <a:r>
              <a:rPr lang="en-US" dirty="0" smtClean="0"/>
              <a:t>Use Link 2 to get buffered data</a:t>
            </a:r>
            <a:endParaRPr lang="en-US" dirty="0"/>
          </a:p>
        </p:txBody>
      </p:sp>
      <p:sp>
        <p:nvSpPr>
          <p:cNvPr id="62" name="TextBox 61"/>
          <p:cNvSpPr txBox="1"/>
          <p:nvPr/>
        </p:nvSpPr>
        <p:spPr>
          <a:xfrm>
            <a:off x="665184" y="3682624"/>
            <a:ext cx="1020906" cy="338554"/>
          </a:xfrm>
          <a:prstGeom prst="rect">
            <a:avLst/>
          </a:prstGeom>
          <a:noFill/>
        </p:spPr>
        <p:txBody>
          <a:bodyPr wrap="square" rtlCol="0">
            <a:spAutoFit/>
          </a:bodyPr>
          <a:lstStyle/>
          <a:p>
            <a:pPr algn="ctr"/>
            <a:r>
              <a:rPr lang="en-US" sz="1600" b="1" dirty="0" smtClean="0"/>
              <a:t>Example:</a:t>
            </a:r>
            <a:endParaRPr lang="en-US" sz="1600" b="1" dirty="0"/>
          </a:p>
        </p:txBody>
      </p:sp>
    </p:spTree>
    <p:extLst>
      <p:ext uri="{BB962C8B-B14F-4D97-AF65-F5344CB8AC3E}">
        <p14:creationId xmlns:p14="http://schemas.microsoft.com/office/powerpoint/2010/main" val="37948837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Signaling for data buffered at AP MLLE </a:t>
            </a:r>
            <a:r>
              <a:rPr lang="en-US" dirty="0" smtClean="0"/>
              <a:t>(with TID-link </a:t>
            </a:r>
            <a:r>
              <a:rPr lang="en-US" dirty="0"/>
              <a:t>mapping)</a:t>
            </a:r>
          </a:p>
        </p:txBody>
      </p:sp>
      <p:sp>
        <p:nvSpPr>
          <p:cNvPr id="3" name="Content Placeholder 2"/>
          <p:cNvSpPr>
            <a:spLocks noGrp="1"/>
          </p:cNvSpPr>
          <p:nvPr>
            <p:ph idx="1"/>
          </p:nvPr>
        </p:nvSpPr>
        <p:spPr>
          <a:xfrm>
            <a:off x="684212" y="1924162"/>
            <a:ext cx="7992243" cy="2800982"/>
          </a:xfrm>
        </p:spPr>
        <p:txBody>
          <a:bodyPr/>
          <a:lstStyle/>
          <a:p>
            <a:pPr>
              <a:spcBef>
                <a:spcPts val="400"/>
              </a:spcBef>
            </a:pPr>
            <a:r>
              <a:rPr lang="en-US" sz="2000" dirty="0" smtClean="0"/>
              <a:t>When </a:t>
            </a:r>
            <a:r>
              <a:rPr lang="en-US" sz="2000" dirty="0"/>
              <a:t>each TID is assigned to a specific link (or links)</a:t>
            </a:r>
          </a:p>
          <a:p>
            <a:pPr lvl="1">
              <a:spcBef>
                <a:spcPts val="400"/>
              </a:spcBef>
            </a:pPr>
            <a:r>
              <a:rPr lang="en-US" sz="1800" dirty="0" smtClean="0"/>
              <a:t>AP MLLE has to convey per-link traffic information in a frame</a:t>
            </a:r>
          </a:p>
          <a:p>
            <a:pPr lvl="1">
              <a:spcBef>
                <a:spcPts val="300"/>
              </a:spcBef>
            </a:pPr>
            <a:r>
              <a:rPr lang="en-US" sz="1800" dirty="0" smtClean="0"/>
              <a:t>The </a:t>
            </a:r>
            <a:r>
              <a:rPr lang="en-US" sz="1800" dirty="0"/>
              <a:t>STA only enables the link(s) on which it knows there are buffered </a:t>
            </a:r>
            <a:r>
              <a:rPr lang="en-US" sz="1800" dirty="0" smtClean="0"/>
              <a:t>data</a:t>
            </a:r>
          </a:p>
          <a:p>
            <a:pPr lvl="1">
              <a:spcBef>
                <a:spcPts val="300"/>
              </a:spcBef>
            </a:pPr>
            <a:r>
              <a:rPr lang="en-US" sz="1800" dirty="0" smtClean="0"/>
              <a:t>We propose a </a:t>
            </a:r>
            <a:r>
              <a:rPr lang="en-US" sz="1800" dirty="0"/>
              <a:t>method </a:t>
            </a:r>
            <a:r>
              <a:rPr lang="en-US" sz="1800" dirty="0" smtClean="0"/>
              <a:t>that an </a:t>
            </a:r>
            <a:r>
              <a:rPr lang="en-US" sz="1800" dirty="0"/>
              <a:t>AP of an AP MLLE </a:t>
            </a:r>
            <a:r>
              <a:rPr lang="en-US" sz="1800" dirty="0" smtClean="0"/>
              <a:t>transmits </a:t>
            </a:r>
            <a:r>
              <a:rPr lang="en-US" sz="1800" dirty="0"/>
              <a:t>on a link a frame that carries an indication of </a:t>
            </a:r>
            <a:r>
              <a:rPr lang="en-US" sz="1800" dirty="0" smtClean="0"/>
              <a:t>data buffered </a:t>
            </a:r>
            <a:r>
              <a:rPr lang="en-US" sz="1800" dirty="0"/>
              <a:t>for transmission on other </a:t>
            </a:r>
            <a:r>
              <a:rPr lang="en-US" sz="1800" dirty="0" smtClean="0"/>
              <a:t>link(s)</a:t>
            </a:r>
          </a:p>
          <a:p>
            <a:pPr lvl="1">
              <a:spcBef>
                <a:spcPts val="300"/>
              </a:spcBef>
            </a:pPr>
            <a:r>
              <a:rPr lang="en-US" sz="1800" dirty="0" smtClean="0"/>
              <a:t>Otherwise non-AP MLLE needs to receive frames that carry indication of buffered data from multiple links, which increases power consumption (see the examples in next slide)</a:t>
            </a: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11</a:t>
            </a:fld>
            <a:endParaRPr lang="en-GB" altLang="en-US"/>
          </a:p>
        </p:txBody>
      </p:sp>
      <p:sp>
        <p:nvSpPr>
          <p:cNvPr id="20" name="Footer Placeholder 3"/>
          <p:cNvSpPr>
            <a:spLocks noGrp="1"/>
          </p:cNvSpPr>
          <p:nvPr>
            <p:ph type="ftr" sz="quarter" idx="11"/>
          </p:nvPr>
        </p:nvSpPr>
        <p:spPr>
          <a:xfrm>
            <a:off x="8260193" y="6475413"/>
            <a:ext cx="283732" cy="184666"/>
          </a:xfrm>
        </p:spPr>
        <p:txBody>
          <a:bodyPr/>
          <a:lstStyle/>
          <a:p>
            <a:pPr>
              <a:defRPr/>
            </a:pPr>
            <a:r>
              <a:rPr lang="en-US" smtClean="0"/>
              <a:t>Minyoung Park et.al., (Intel Corporation)</a:t>
            </a:r>
            <a:endParaRPr lang="en-GB" dirty="0"/>
          </a:p>
        </p:txBody>
      </p:sp>
      <p:sp>
        <p:nvSpPr>
          <p:cNvPr id="4" name="Date Placeholder 3"/>
          <p:cNvSpPr>
            <a:spLocks noGrp="1"/>
          </p:cNvSpPr>
          <p:nvPr>
            <p:ph type="dt" sz="half" idx="10"/>
          </p:nvPr>
        </p:nvSpPr>
        <p:spPr/>
        <p:txBody>
          <a:bodyPr/>
          <a:lstStyle/>
          <a:p>
            <a:pPr>
              <a:defRPr/>
            </a:pPr>
            <a:r>
              <a:rPr lang="en-US" altLang="en-US" smtClean="0"/>
              <a:t>September 2019</a:t>
            </a:r>
            <a:endParaRPr lang="en-GB" altLang="en-US" dirty="0"/>
          </a:p>
        </p:txBody>
      </p:sp>
    </p:spTree>
    <p:extLst>
      <p:ext uri="{BB962C8B-B14F-4D97-AF65-F5344CB8AC3E}">
        <p14:creationId xmlns:p14="http://schemas.microsoft.com/office/powerpoint/2010/main" val="41721087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02778"/>
          </a:xfrm>
        </p:spPr>
        <p:txBody>
          <a:bodyPr/>
          <a:lstStyle/>
          <a:p>
            <a:r>
              <a:rPr lang="en-US" dirty="0" smtClean="0"/>
              <a:t>Examples</a:t>
            </a:r>
            <a:endParaRPr lang="en-US" dirty="0"/>
          </a:p>
        </p:txBody>
      </p:sp>
      <p:sp>
        <p:nvSpPr>
          <p:cNvPr id="19" name="Content Placeholder 18"/>
          <p:cNvSpPr>
            <a:spLocks noGrp="1"/>
          </p:cNvSpPr>
          <p:nvPr>
            <p:ph idx="1"/>
          </p:nvPr>
        </p:nvSpPr>
        <p:spPr>
          <a:xfrm>
            <a:off x="684213" y="1199873"/>
            <a:ext cx="7772400" cy="4904066"/>
          </a:xfrm>
        </p:spPr>
        <p:txBody>
          <a:bodyPr/>
          <a:lstStyle/>
          <a:p>
            <a:r>
              <a:rPr lang="en-US" sz="1800" dirty="0"/>
              <a:t>Each </a:t>
            </a:r>
            <a:r>
              <a:rPr lang="en-US" sz="1800" dirty="0" smtClean="0"/>
              <a:t>frame </a:t>
            </a:r>
            <a:r>
              <a:rPr lang="en-US" sz="1800" dirty="0"/>
              <a:t>indicates </a:t>
            </a:r>
            <a:r>
              <a:rPr lang="en-US" sz="1800" dirty="0" smtClean="0"/>
              <a:t>buffered data on </a:t>
            </a:r>
            <a:r>
              <a:rPr lang="en-US" sz="1800" dirty="0"/>
              <a:t>each </a:t>
            </a:r>
            <a:r>
              <a:rPr lang="en-US" sz="1800" dirty="0" smtClean="0"/>
              <a:t>link</a:t>
            </a:r>
          </a:p>
          <a:p>
            <a:pPr lvl="1"/>
            <a:r>
              <a:rPr lang="en-US" sz="1400" dirty="0" smtClean="0"/>
              <a:t>Non-AP MLLE has to acquire the frames that carry indication of buffered data from both links </a:t>
            </a:r>
            <a:br>
              <a:rPr lang="en-US" sz="1400" dirty="0" smtClean="0"/>
            </a:br>
            <a:r>
              <a:rPr lang="en-US" sz="1400" dirty="0" smtClean="0">
                <a:sym typeface="Wingdings" panose="05000000000000000000" pitchFamily="2" charset="2"/>
              </a:rPr>
              <a:t> more power consumption</a:t>
            </a:r>
            <a:endParaRPr lang="en-US" sz="1400" dirty="0" smtClean="0"/>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r>
              <a:rPr lang="en-US" sz="1800" dirty="0" smtClean="0"/>
              <a:t>A frame carries indication of buffered data of both link 1 and link 2</a:t>
            </a:r>
          </a:p>
          <a:p>
            <a:pPr lvl="1"/>
            <a:r>
              <a:rPr lang="en-US" sz="1400" dirty="0" smtClean="0"/>
              <a:t>Non-AP MLLE acquires the information of buffered data of both links from one link and enable the other link when necessary</a:t>
            </a:r>
            <a:endParaRPr lang="en-US" sz="1400" dirty="0"/>
          </a:p>
        </p:txBody>
      </p:sp>
      <p:sp>
        <p:nvSpPr>
          <p:cNvPr id="20" name="Footer Placeholder 3"/>
          <p:cNvSpPr>
            <a:spLocks noGrp="1"/>
          </p:cNvSpPr>
          <p:nvPr>
            <p:ph type="ftr" sz="quarter" idx="11"/>
          </p:nvPr>
        </p:nvSpPr>
        <p:spPr/>
        <p:txBody>
          <a:bodyPr/>
          <a:lstStyle/>
          <a:p>
            <a:pPr>
              <a:defRPr/>
            </a:pPr>
            <a:r>
              <a:rPr lang="en-US" smtClean="0"/>
              <a:t>Minyoung Park et.al., (Intel Corporation)</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12</a:t>
            </a:fld>
            <a:endParaRPr lang="en-GB" altLang="en-US"/>
          </a:p>
        </p:txBody>
      </p:sp>
      <p:sp>
        <p:nvSpPr>
          <p:cNvPr id="53" name="Date Placeholder 52"/>
          <p:cNvSpPr>
            <a:spLocks noGrp="1"/>
          </p:cNvSpPr>
          <p:nvPr>
            <p:ph type="dt" sz="half" idx="10"/>
          </p:nvPr>
        </p:nvSpPr>
        <p:spPr/>
        <p:txBody>
          <a:bodyPr/>
          <a:lstStyle/>
          <a:p>
            <a:pPr>
              <a:defRPr/>
            </a:pPr>
            <a:r>
              <a:rPr lang="en-US" altLang="en-US" smtClean="0"/>
              <a:t>September 2019</a:t>
            </a:r>
            <a:endParaRPr lang="en-GB" altLang="en-US" dirty="0"/>
          </a:p>
        </p:txBody>
      </p:sp>
      <p:pic>
        <p:nvPicPr>
          <p:cNvPr id="6" name="Picture 5"/>
          <p:cNvPicPr>
            <a:picLocks noChangeAspect="1"/>
          </p:cNvPicPr>
          <p:nvPr/>
        </p:nvPicPr>
        <p:blipFill>
          <a:blip r:embed="rId3"/>
          <a:stretch>
            <a:fillRect/>
          </a:stretch>
        </p:blipFill>
        <p:spPr>
          <a:xfrm>
            <a:off x="1406759" y="2116951"/>
            <a:ext cx="6327308" cy="1706352"/>
          </a:xfrm>
          <a:prstGeom prst="rect">
            <a:avLst/>
          </a:prstGeom>
        </p:spPr>
      </p:pic>
      <p:pic>
        <p:nvPicPr>
          <p:cNvPr id="7" name="Picture 6"/>
          <p:cNvPicPr>
            <a:picLocks noChangeAspect="1"/>
          </p:cNvPicPr>
          <p:nvPr/>
        </p:nvPicPr>
        <p:blipFill>
          <a:blip r:embed="rId4"/>
          <a:stretch>
            <a:fillRect/>
          </a:stretch>
        </p:blipFill>
        <p:spPr>
          <a:xfrm>
            <a:off x="1401567" y="4740380"/>
            <a:ext cx="6267236" cy="1753654"/>
          </a:xfrm>
          <a:prstGeom prst="rect">
            <a:avLst/>
          </a:prstGeom>
        </p:spPr>
      </p:pic>
    </p:spTree>
    <p:extLst>
      <p:ext uri="{BB962C8B-B14F-4D97-AF65-F5344CB8AC3E}">
        <p14:creationId xmlns:p14="http://schemas.microsoft.com/office/powerpoint/2010/main" val="18879304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684212" y="1700380"/>
            <a:ext cx="8064251" cy="4032876"/>
          </a:xfrm>
        </p:spPr>
        <p:txBody>
          <a:bodyPr/>
          <a:lstStyle/>
          <a:p>
            <a:r>
              <a:rPr lang="en-US" sz="2000" dirty="0" smtClean="0"/>
              <a:t>TGbe needs to define power efficient multi-link operation</a:t>
            </a:r>
          </a:p>
          <a:p>
            <a:endParaRPr lang="en-US" sz="2000" dirty="0"/>
          </a:p>
          <a:p>
            <a:r>
              <a:rPr lang="en-US" sz="2000" dirty="0" smtClean="0"/>
              <a:t>We propose to use the power states of a STA per-link to indicate whether the enabled link is available for frame exchange</a:t>
            </a:r>
          </a:p>
          <a:p>
            <a:pPr lvl="1">
              <a:spcBef>
                <a:spcPts val="400"/>
              </a:spcBef>
            </a:pPr>
            <a:r>
              <a:rPr lang="en-US" sz="1800" dirty="0"/>
              <a:t>When a STA is in the awake state, the link is available for frame exchange</a:t>
            </a:r>
          </a:p>
          <a:p>
            <a:pPr lvl="1">
              <a:spcBef>
                <a:spcPts val="400"/>
              </a:spcBef>
            </a:pPr>
            <a:r>
              <a:rPr lang="en-US" sz="1800" dirty="0"/>
              <a:t>When a STA is in the doze state, the link is not available for frame </a:t>
            </a:r>
            <a:r>
              <a:rPr lang="en-US" sz="1800" dirty="0" smtClean="0"/>
              <a:t>exchange</a:t>
            </a:r>
          </a:p>
          <a:p>
            <a:pPr lvl="1">
              <a:spcBef>
                <a:spcPts val="400"/>
              </a:spcBef>
            </a:pPr>
            <a:r>
              <a:rPr lang="en-US" sz="1800" dirty="0"/>
              <a:t>There may be other conditions that need to be met for frame exchange</a:t>
            </a:r>
            <a:endParaRPr lang="en-US" sz="1800" dirty="0"/>
          </a:p>
          <a:p>
            <a:pPr lvl="1">
              <a:spcBef>
                <a:spcPts val="400"/>
              </a:spcBef>
            </a:pPr>
            <a:endParaRPr lang="en-US" sz="1800" dirty="0" smtClean="0"/>
          </a:p>
          <a:p>
            <a:pPr>
              <a:spcBef>
                <a:spcPts val="400"/>
              </a:spcBef>
            </a:pPr>
            <a:r>
              <a:rPr lang="en-US" sz="2000" dirty="0" smtClean="0"/>
              <a:t>Each STA of Non-AP </a:t>
            </a:r>
            <a:r>
              <a:rPr lang="en-US" sz="2000" dirty="0"/>
              <a:t>MLLE has </a:t>
            </a:r>
            <a:r>
              <a:rPr lang="en-US" sz="2000" dirty="0" smtClean="0"/>
              <a:t>independent mode transition between Active </a:t>
            </a:r>
            <a:r>
              <a:rPr lang="en-US" sz="2000" dirty="0"/>
              <a:t>↔ PSM </a:t>
            </a:r>
            <a:r>
              <a:rPr lang="en-US" sz="2000" dirty="0" smtClean="0"/>
              <a:t>per link</a:t>
            </a:r>
            <a:endParaRPr lang="en-US" sz="2000" dirty="0"/>
          </a:p>
          <a:p>
            <a:endParaRPr lang="en-US" sz="800" dirty="0" smtClean="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13</a:t>
            </a:fld>
            <a:endParaRPr lang="en-GB" altLang="en-US"/>
          </a:p>
        </p:txBody>
      </p:sp>
      <p:sp>
        <p:nvSpPr>
          <p:cNvPr id="6" name="Footer Placeholder 3"/>
          <p:cNvSpPr>
            <a:spLocks noGrp="1"/>
          </p:cNvSpPr>
          <p:nvPr>
            <p:ph type="ftr" sz="quarter" idx="11"/>
          </p:nvPr>
        </p:nvSpPr>
        <p:spPr>
          <a:xfrm>
            <a:off x="8260193" y="6475413"/>
            <a:ext cx="283732" cy="184666"/>
          </a:xfrm>
        </p:spPr>
        <p:txBody>
          <a:bodyPr/>
          <a:lstStyle/>
          <a:p>
            <a:pPr>
              <a:defRPr/>
            </a:pPr>
            <a:r>
              <a:rPr lang="en-US" smtClean="0"/>
              <a:t>Minyoung Park et.al., (Intel Corporation)</a:t>
            </a:r>
            <a:endParaRPr lang="en-GB" dirty="0"/>
          </a:p>
        </p:txBody>
      </p:sp>
      <p:sp>
        <p:nvSpPr>
          <p:cNvPr id="4" name="Date Placeholder 3"/>
          <p:cNvSpPr>
            <a:spLocks noGrp="1"/>
          </p:cNvSpPr>
          <p:nvPr>
            <p:ph type="dt" sz="half" idx="10"/>
          </p:nvPr>
        </p:nvSpPr>
        <p:spPr/>
        <p:txBody>
          <a:bodyPr/>
          <a:lstStyle/>
          <a:p>
            <a:pPr>
              <a:defRPr/>
            </a:pPr>
            <a:r>
              <a:rPr lang="en-US" altLang="en-US" smtClean="0"/>
              <a:t>September 2019</a:t>
            </a:r>
            <a:endParaRPr lang="en-GB" altLang="en-US" dirty="0"/>
          </a:p>
        </p:txBody>
      </p:sp>
    </p:spTree>
    <p:extLst>
      <p:ext uri="{BB962C8B-B14F-4D97-AF65-F5344CB8AC3E}">
        <p14:creationId xmlns:p14="http://schemas.microsoft.com/office/powerpoint/2010/main" val="10427724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a:t>
            </a:r>
            <a:r>
              <a:rPr lang="en-US" dirty="0"/>
              <a:t>P</a:t>
            </a:r>
            <a:r>
              <a:rPr lang="en-US" dirty="0" smtClean="0"/>
              <a:t>oll 1 </a:t>
            </a:r>
            <a:endParaRPr lang="en-US" dirty="0"/>
          </a:p>
        </p:txBody>
      </p:sp>
      <p:sp>
        <p:nvSpPr>
          <p:cNvPr id="3" name="Content Placeholder 2"/>
          <p:cNvSpPr>
            <a:spLocks noGrp="1"/>
          </p:cNvSpPr>
          <p:nvPr>
            <p:ph idx="1"/>
          </p:nvPr>
        </p:nvSpPr>
        <p:spPr/>
        <p:txBody>
          <a:bodyPr/>
          <a:lstStyle/>
          <a:p>
            <a:r>
              <a:rPr lang="en-US" dirty="0" smtClean="0"/>
              <a:t>Do you agree with the following?</a:t>
            </a:r>
          </a:p>
          <a:p>
            <a:pPr lvl="1"/>
            <a:r>
              <a:rPr lang="en-US" dirty="0" smtClean="0"/>
              <a:t>For </a:t>
            </a:r>
            <a:r>
              <a:rPr lang="en-US" dirty="0"/>
              <a:t>each of </a:t>
            </a:r>
            <a:r>
              <a:rPr lang="en-US" dirty="0" smtClean="0"/>
              <a:t>the </a:t>
            </a:r>
            <a:r>
              <a:rPr lang="en-US" dirty="0"/>
              <a:t>enabled </a:t>
            </a:r>
            <a:r>
              <a:rPr lang="en-US" dirty="0" smtClean="0"/>
              <a:t>links, </a:t>
            </a:r>
            <a:r>
              <a:rPr lang="en-US" dirty="0"/>
              <a:t>frame exchanges are possible when the corresponding STAs of the enabled link are in the awake state</a:t>
            </a:r>
            <a:r>
              <a:rPr lang="en-US" dirty="0" smtClean="0"/>
              <a:t>.</a:t>
            </a:r>
          </a:p>
          <a:p>
            <a:pPr lvl="1"/>
            <a:endParaRPr lang="en-US" dirty="0"/>
          </a:p>
          <a:p>
            <a:pPr lvl="2"/>
            <a:r>
              <a:rPr lang="en-US" sz="1600" dirty="0" smtClean="0"/>
              <a:t>NOTE </a:t>
            </a:r>
            <a:r>
              <a:rPr lang="en-US" sz="1600" dirty="0"/>
              <a:t>- A link is enabled when that link can be used to exchange frames subject to STA power states.</a:t>
            </a:r>
          </a:p>
          <a:p>
            <a:pPr lvl="2"/>
            <a:r>
              <a:rPr lang="en-US" sz="1600" dirty="0" smtClean="0"/>
              <a:t>NOTE </a:t>
            </a:r>
            <a:r>
              <a:rPr lang="en-US" sz="1600" dirty="0"/>
              <a:t>- When a link is disabled (i.e. not enabled) by an MLLE the frame exchanges are not possible.</a:t>
            </a:r>
          </a:p>
          <a:p>
            <a:endParaRPr lang="en-US" dirty="0"/>
          </a:p>
          <a:p>
            <a:pPr lvl="1"/>
            <a:endParaRPr lang="en-US" dirty="0"/>
          </a:p>
          <a:p>
            <a:pPr lvl="1"/>
            <a:endParaRPr lang="en-US" dirty="0" smtClean="0"/>
          </a:p>
          <a:p>
            <a:endParaRPr lang="en-US" dirty="0"/>
          </a:p>
        </p:txBody>
      </p:sp>
      <p:sp>
        <p:nvSpPr>
          <p:cNvPr id="4" name="Footer Placeholder 3"/>
          <p:cNvSpPr>
            <a:spLocks noGrp="1"/>
          </p:cNvSpPr>
          <p:nvPr>
            <p:ph type="ftr" sz="quarter" idx="11"/>
          </p:nvPr>
        </p:nvSpPr>
        <p:spPr/>
        <p:txBody>
          <a:bodyPr/>
          <a:lstStyle/>
          <a:p>
            <a:pPr>
              <a:defRPr/>
            </a:pPr>
            <a:r>
              <a:rPr lang="en-US" smtClean="0"/>
              <a:t>Minyoung Park et.al., (Intel Corporation)</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14</a:t>
            </a:fld>
            <a:endParaRPr lang="en-GB" altLang="en-US"/>
          </a:p>
        </p:txBody>
      </p:sp>
      <p:sp>
        <p:nvSpPr>
          <p:cNvPr id="6" name="Date Placeholder 5"/>
          <p:cNvSpPr>
            <a:spLocks noGrp="1"/>
          </p:cNvSpPr>
          <p:nvPr>
            <p:ph type="dt" sz="half" idx="10"/>
          </p:nvPr>
        </p:nvSpPr>
        <p:spPr/>
        <p:txBody>
          <a:bodyPr/>
          <a:lstStyle/>
          <a:p>
            <a:pPr>
              <a:defRPr/>
            </a:pPr>
            <a:r>
              <a:rPr lang="en-US" altLang="en-US" smtClean="0"/>
              <a:t>September 2019</a:t>
            </a:r>
            <a:endParaRPr lang="en-GB" altLang="en-US" dirty="0"/>
          </a:p>
        </p:txBody>
      </p:sp>
    </p:spTree>
    <p:extLst>
      <p:ext uri="{BB962C8B-B14F-4D97-AF65-F5344CB8AC3E}">
        <p14:creationId xmlns:p14="http://schemas.microsoft.com/office/powerpoint/2010/main" val="34057091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p:txBody>
          <a:bodyPr/>
          <a:lstStyle/>
          <a:p>
            <a:r>
              <a:rPr lang="en-US" dirty="0" smtClean="0"/>
              <a:t>Do you agree with the following?</a:t>
            </a:r>
          </a:p>
          <a:p>
            <a:pPr lvl="1"/>
            <a:r>
              <a:rPr lang="en-US" dirty="0"/>
              <a:t>An AP of an AP MLLE may transmit on a link a frame that carries an indication </a:t>
            </a:r>
            <a:r>
              <a:rPr lang="en-US" dirty="0" smtClean="0"/>
              <a:t>of buffered data for </a:t>
            </a:r>
            <a:r>
              <a:rPr lang="en-US" dirty="0"/>
              <a:t>transmission on other link(s)</a:t>
            </a:r>
          </a:p>
        </p:txBody>
      </p:sp>
      <p:sp>
        <p:nvSpPr>
          <p:cNvPr id="4" name="Date Placeholder 3"/>
          <p:cNvSpPr>
            <a:spLocks noGrp="1"/>
          </p:cNvSpPr>
          <p:nvPr>
            <p:ph type="dt" sz="half" idx="10"/>
          </p:nvPr>
        </p:nvSpPr>
        <p:spPr/>
        <p:txBody>
          <a:bodyPr/>
          <a:lstStyle/>
          <a:p>
            <a:pPr>
              <a:defRPr/>
            </a:pPr>
            <a:r>
              <a:rPr lang="en-US" altLang="en-US" smtClean="0"/>
              <a:t>September 2019</a:t>
            </a:r>
            <a:endParaRPr lang="en-GB" altLang="en-US" dirty="0"/>
          </a:p>
        </p:txBody>
      </p:sp>
      <p:sp>
        <p:nvSpPr>
          <p:cNvPr id="5" name="Footer Placeholder 4"/>
          <p:cNvSpPr>
            <a:spLocks noGrp="1"/>
          </p:cNvSpPr>
          <p:nvPr>
            <p:ph type="ftr" sz="quarter" idx="11"/>
          </p:nvPr>
        </p:nvSpPr>
        <p:spPr/>
        <p:txBody>
          <a:bodyPr/>
          <a:lstStyle/>
          <a:p>
            <a:pPr>
              <a:defRPr/>
            </a:pPr>
            <a:r>
              <a:rPr lang="en-US" smtClean="0"/>
              <a:t>Minyoung Park et.al., (Intel Corporation)</a:t>
            </a:r>
            <a:endParaRPr lang="en-GB" dirty="0"/>
          </a:p>
        </p:txBody>
      </p:sp>
      <p:sp>
        <p:nvSpPr>
          <p:cNvPr id="6" name="Slide Number Placeholder 5"/>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15</a:t>
            </a:fld>
            <a:endParaRPr lang="en-GB" altLang="en-US"/>
          </a:p>
        </p:txBody>
      </p:sp>
    </p:spTree>
    <p:extLst>
      <p:ext uri="{BB962C8B-B14F-4D97-AF65-F5344CB8AC3E}">
        <p14:creationId xmlns:p14="http://schemas.microsoft.com/office/powerpoint/2010/main" val="1954402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0" indent="0">
              <a:buNone/>
            </a:pPr>
            <a:r>
              <a:rPr lang="en-US" sz="1800" dirty="0"/>
              <a:t>[11-19/773r2</a:t>
            </a:r>
            <a:r>
              <a:rPr lang="en-US" sz="1800" dirty="0" smtClean="0"/>
              <a:t>]: Po-Kai Huang, et.al. “</a:t>
            </a:r>
            <a:r>
              <a:rPr lang="en-GB" altLang="en-US" sz="1800" dirty="0"/>
              <a:t>Multi-link Operation </a:t>
            </a:r>
            <a:r>
              <a:rPr lang="en-GB" altLang="en-US" sz="1800" dirty="0" smtClean="0"/>
              <a:t>Framework”</a:t>
            </a:r>
            <a:endParaRPr lang="en-US" sz="1800" dirty="0"/>
          </a:p>
        </p:txBody>
      </p:sp>
      <p:sp>
        <p:nvSpPr>
          <p:cNvPr id="4" name="Date Placeholder 3"/>
          <p:cNvSpPr>
            <a:spLocks noGrp="1"/>
          </p:cNvSpPr>
          <p:nvPr>
            <p:ph type="dt" sz="half" idx="10"/>
          </p:nvPr>
        </p:nvSpPr>
        <p:spPr/>
        <p:txBody>
          <a:bodyPr/>
          <a:lstStyle/>
          <a:p>
            <a:pPr>
              <a:defRPr/>
            </a:pPr>
            <a:r>
              <a:rPr lang="en-US" altLang="en-US" smtClean="0"/>
              <a:t>September 2019</a:t>
            </a:r>
            <a:endParaRPr lang="en-GB" altLang="en-US" dirty="0"/>
          </a:p>
        </p:txBody>
      </p:sp>
      <p:sp>
        <p:nvSpPr>
          <p:cNvPr id="5" name="Footer Placeholder 4"/>
          <p:cNvSpPr>
            <a:spLocks noGrp="1"/>
          </p:cNvSpPr>
          <p:nvPr>
            <p:ph type="ftr" sz="quarter" idx="11"/>
          </p:nvPr>
        </p:nvSpPr>
        <p:spPr/>
        <p:txBody>
          <a:bodyPr/>
          <a:lstStyle/>
          <a:p>
            <a:pPr>
              <a:defRPr/>
            </a:pPr>
            <a:r>
              <a:rPr lang="en-US" smtClean="0"/>
              <a:t>Minyoung Park et.al., (Intel Corporation)</a:t>
            </a:r>
            <a:endParaRPr lang="en-GB" dirty="0"/>
          </a:p>
        </p:txBody>
      </p:sp>
      <p:sp>
        <p:nvSpPr>
          <p:cNvPr id="6" name="Slide Number Placeholder 5"/>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16</a:t>
            </a:fld>
            <a:endParaRPr lang="en-GB" altLang="en-US"/>
          </a:p>
        </p:txBody>
      </p:sp>
    </p:spTree>
    <p:extLst>
      <p:ext uri="{BB962C8B-B14F-4D97-AF65-F5344CB8AC3E}">
        <p14:creationId xmlns:p14="http://schemas.microsoft.com/office/powerpoint/2010/main" val="3635574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a:t>
            </a:r>
            <a:endParaRPr lang="en-US" dirty="0"/>
          </a:p>
        </p:txBody>
      </p:sp>
      <p:sp>
        <p:nvSpPr>
          <p:cNvPr id="3" name="Content Placeholder 2"/>
          <p:cNvSpPr>
            <a:spLocks noGrp="1"/>
          </p:cNvSpPr>
          <p:nvPr>
            <p:ph idx="1"/>
          </p:nvPr>
        </p:nvSpPr>
        <p:spPr>
          <a:xfrm>
            <a:off x="684212" y="1683074"/>
            <a:ext cx="7773987" cy="3178696"/>
          </a:xfrm>
        </p:spPr>
        <p:txBody>
          <a:bodyPr/>
          <a:lstStyle/>
          <a:p>
            <a:r>
              <a:rPr lang="en-US" dirty="0" smtClean="0"/>
              <a:t>This presentation proposes multi-link power save operations for 802.11be</a:t>
            </a:r>
          </a:p>
          <a:p>
            <a:pPr lvl="1"/>
            <a:r>
              <a:rPr lang="en-US" sz="1800" dirty="0"/>
              <a:t>We propose to use </a:t>
            </a:r>
            <a:r>
              <a:rPr lang="en-US" sz="1800" dirty="0" smtClean="0"/>
              <a:t>the </a:t>
            </a:r>
            <a:r>
              <a:rPr lang="en-US" sz="1800" dirty="0"/>
              <a:t>power states (awake/doze) as defined in the existing spec for </a:t>
            </a:r>
            <a:r>
              <a:rPr lang="en-US" sz="1800" dirty="0" smtClean="0"/>
              <a:t>each STA of non-AP MLLE to indicate availability of a STA for frame exchange on each enabled </a:t>
            </a:r>
            <a:r>
              <a:rPr lang="en-US" sz="1800" dirty="0" smtClean="0"/>
              <a:t>link</a:t>
            </a:r>
          </a:p>
          <a:p>
            <a:pPr lvl="2"/>
            <a:r>
              <a:rPr lang="en-US" sz="1600" dirty="0"/>
              <a:t>There may be other conditions that need to be met for frame exchange</a:t>
            </a:r>
            <a:endParaRPr lang="en-US" sz="1600" dirty="0" smtClean="0"/>
          </a:p>
          <a:p>
            <a:pPr lvl="1"/>
            <a:r>
              <a:rPr lang="en-US" sz="1800" dirty="0" smtClean="0"/>
              <a:t>We discuss a method to indicate buffered data for the multi-link operation</a:t>
            </a:r>
            <a:endParaRPr lang="en-US" sz="1800"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a:p>
        </p:txBody>
      </p:sp>
      <p:sp>
        <p:nvSpPr>
          <p:cNvPr id="8" name="Footer Placeholder 3"/>
          <p:cNvSpPr>
            <a:spLocks noGrp="1"/>
          </p:cNvSpPr>
          <p:nvPr>
            <p:ph type="ftr" sz="quarter" idx="11"/>
          </p:nvPr>
        </p:nvSpPr>
        <p:spPr>
          <a:xfrm>
            <a:off x="8260193" y="6475413"/>
            <a:ext cx="283732" cy="184666"/>
          </a:xfrm>
        </p:spPr>
        <p:txBody>
          <a:bodyPr/>
          <a:lstStyle/>
          <a:p>
            <a:pPr>
              <a:defRPr/>
            </a:pPr>
            <a:r>
              <a:rPr lang="en-US" smtClean="0"/>
              <a:t>Minyoung Park et.al., (Intel Corporation)</a:t>
            </a:r>
            <a:endParaRPr lang="en-GB" dirty="0"/>
          </a:p>
        </p:txBody>
      </p:sp>
      <p:sp>
        <p:nvSpPr>
          <p:cNvPr id="4" name="Date Placeholder 3"/>
          <p:cNvSpPr>
            <a:spLocks noGrp="1"/>
          </p:cNvSpPr>
          <p:nvPr>
            <p:ph type="dt" sz="half" idx="10"/>
          </p:nvPr>
        </p:nvSpPr>
        <p:spPr/>
        <p:txBody>
          <a:bodyPr/>
          <a:lstStyle/>
          <a:p>
            <a:pPr>
              <a:defRPr/>
            </a:pPr>
            <a:r>
              <a:rPr lang="en-US" altLang="en-US" smtClean="0"/>
              <a:t>September 2019</a:t>
            </a:r>
            <a:endParaRPr lang="en-GB" altLang="en-US" dirty="0"/>
          </a:p>
        </p:txBody>
      </p:sp>
    </p:spTree>
    <p:extLst>
      <p:ext uri="{BB962C8B-B14F-4D97-AF65-F5344CB8AC3E}">
        <p14:creationId xmlns:p14="http://schemas.microsoft.com/office/powerpoint/2010/main" val="10390294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 Multi-link Framework </a:t>
            </a:r>
            <a:br>
              <a:rPr lang="en-US" dirty="0" smtClean="0"/>
            </a:br>
            <a:r>
              <a:rPr lang="en-US" dirty="0" smtClean="0"/>
              <a:t>[11-19/773r2]</a:t>
            </a:r>
            <a:endParaRPr lang="en-US" dirty="0"/>
          </a:p>
        </p:txBody>
      </p:sp>
      <p:sp>
        <p:nvSpPr>
          <p:cNvPr id="3" name="Content Placeholder 2"/>
          <p:cNvSpPr>
            <a:spLocks noGrp="1"/>
          </p:cNvSpPr>
          <p:nvPr>
            <p:ph idx="1"/>
          </p:nvPr>
        </p:nvSpPr>
        <p:spPr>
          <a:xfrm>
            <a:off x="684212" y="1682491"/>
            <a:ext cx="8208268" cy="2381882"/>
          </a:xfrm>
        </p:spPr>
        <p:txBody>
          <a:bodyPr/>
          <a:lstStyle/>
          <a:p>
            <a:r>
              <a:rPr lang="en-US" sz="2000" dirty="0" smtClean="0"/>
              <a:t>EHT devices (or multi-link logical entity) will be multi-link capable</a:t>
            </a:r>
          </a:p>
          <a:p>
            <a:pPr lvl="1">
              <a:spcBef>
                <a:spcPts val="400"/>
              </a:spcBef>
            </a:pPr>
            <a:r>
              <a:rPr lang="en-US" sz="1800" dirty="0" smtClean="0"/>
              <a:t>Exchange frames over multiple links concurrently or non-concurrently</a:t>
            </a:r>
          </a:p>
          <a:p>
            <a:r>
              <a:rPr lang="en-US" sz="2000" dirty="0" smtClean="0"/>
              <a:t>Multi-link logical entities (AP and non-AP) should utilize </a:t>
            </a:r>
            <a:r>
              <a:rPr lang="en-US" sz="2000" dirty="0"/>
              <a:t>available </a:t>
            </a:r>
            <a:r>
              <a:rPr lang="en-US" sz="2000" dirty="0" smtClean="0"/>
              <a:t>links efficiently</a:t>
            </a:r>
          </a:p>
          <a:p>
            <a:pPr marL="0" indent="0">
              <a:buNone/>
            </a:pPr>
            <a:endParaRPr lang="en-US" sz="1800" b="0" dirty="0" smtClean="0"/>
          </a:p>
          <a:p>
            <a:pPr marL="0" indent="0">
              <a:buNone/>
            </a:pPr>
            <a:r>
              <a:rPr lang="en-US" sz="1800" i="1" dirty="0" smtClean="0"/>
              <a:t>Note</a:t>
            </a:r>
            <a:r>
              <a:rPr lang="en-US" sz="1800" b="0" i="1" dirty="0" smtClean="0"/>
              <a:t> - Multi-link logical entity is called </a:t>
            </a:r>
            <a:r>
              <a:rPr lang="en-US" sz="1800" b="0" i="1" u="sng" dirty="0" smtClean="0"/>
              <a:t>MLLE</a:t>
            </a:r>
            <a:r>
              <a:rPr lang="en-US" sz="1800" b="0" i="1" dirty="0" smtClean="0"/>
              <a:t> throughout the presentation</a:t>
            </a:r>
          </a:p>
          <a:p>
            <a:endParaRPr lang="en-US" sz="2000" dirty="0"/>
          </a:p>
          <a:p>
            <a:pPr lvl="1"/>
            <a:endParaRPr lang="en-US" sz="1800" u="sng" dirty="0" smtClean="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a:p>
        </p:txBody>
      </p:sp>
      <p:sp>
        <p:nvSpPr>
          <p:cNvPr id="72" name="TextBox 71"/>
          <p:cNvSpPr txBox="1"/>
          <p:nvPr/>
        </p:nvSpPr>
        <p:spPr>
          <a:xfrm>
            <a:off x="5637954" y="4135249"/>
            <a:ext cx="2232248" cy="461665"/>
          </a:xfrm>
          <a:prstGeom prst="rect">
            <a:avLst/>
          </a:prstGeom>
          <a:noFill/>
        </p:spPr>
        <p:txBody>
          <a:bodyPr wrap="square" rtlCol="0">
            <a:spAutoFit/>
          </a:bodyPr>
          <a:lstStyle/>
          <a:p>
            <a:pPr algn="ctr"/>
            <a:r>
              <a:rPr lang="en-US" dirty="0" smtClean="0"/>
              <a:t>Multi-link non-AP </a:t>
            </a:r>
            <a:r>
              <a:rPr lang="en-US" dirty="0"/>
              <a:t>logical </a:t>
            </a:r>
            <a:r>
              <a:rPr lang="en-US" dirty="0" smtClean="0"/>
              <a:t>entity (Non-AP MLLE)</a:t>
            </a:r>
            <a:endParaRPr lang="en-US" dirty="0"/>
          </a:p>
        </p:txBody>
      </p:sp>
      <p:sp>
        <p:nvSpPr>
          <p:cNvPr id="78" name="Rectangle 77"/>
          <p:cNvSpPr/>
          <p:nvPr/>
        </p:nvSpPr>
        <p:spPr bwMode="auto">
          <a:xfrm rot="16200000">
            <a:off x="1641077" y="5059655"/>
            <a:ext cx="1692058"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79" name="TextBox 78"/>
          <p:cNvSpPr txBox="1"/>
          <p:nvPr/>
        </p:nvSpPr>
        <p:spPr>
          <a:xfrm>
            <a:off x="1466942" y="4124068"/>
            <a:ext cx="2016224" cy="461665"/>
          </a:xfrm>
          <a:prstGeom prst="rect">
            <a:avLst/>
          </a:prstGeom>
          <a:noFill/>
        </p:spPr>
        <p:txBody>
          <a:bodyPr wrap="square" rtlCol="0">
            <a:spAutoFit/>
          </a:bodyPr>
          <a:lstStyle/>
          <a:p>
            <a:pPr algn="ctr"/>
            <a:r>
              <a:rPr lang="en-US" dirty="0" smtClean="0"/>
              <a:t>Multi-link AP logical entity </a:t>
            </a:r>
          </a:p>
          <a:p>
            <a:pPr algn="ctr"/>
            <a:r>
              <a:rPr lang="en-US" dirty="0" smtClean="0"/>
              <a:t>(AP MLLE)</a:t>
            </a:r>
            <a:endParaRPr lang="en-US" dirty="0"/>
          </a:p>
        </p:txBody>
      </p:sp>
      <p:sp>
        <p:nvSpPr>
          <p:cNvPr id="82" name="Rectangle 81"/>
          <p:cNvSpPr/>
          <p:nvPr/>
        </p:nvSpPr>
        <p:spPr bwMode="auto">
          <a:xfrm>
            <a:off x="2235074" y="4726278"/>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AP 1</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2" name="Rectangle 41"/>
          <p:cNvSpPr/>
          <p:nvPr/>
        </p:nvSpPr>
        <p:spPr bwMode="auto">
          <a:xfrm>
            <a:off x="2235074" y="523722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AP 2</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3" name="Rectangle 42"/>
          <p:cNvSpPr/>
          <p:nvPr/>
        </p:nvSpPr>
        <p:spPr bwMode="auto">
          <a:xfrm rot="16200000">
            <a:off x="5917414" y="5031789"/>
            <a:ext cx="169205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4" name="Rectangle 43"/>
          <p:cNvSpPr/>
          <p:nvPr/>
        </p:nvSpPr>
        <p:spPr bwMode="auto">
          <a:xfrm>
            <a:off x="6467267" y="4726279"/>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STA 1</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5" name="Rectangle 44"/>
          <p:cNvSpPr/>
          <p:nvPr/>
        </p:nvSpPr>
        <p:spPr bwMode="auto">
          <a:xfrm>
            <a:off x="6467267" y="5237223"/>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STA 2</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9" name="Rectangle 48"/>
          <p:cNvSpPr/>
          <p:nvPr/>
        </p:nvSpPr>
        <p:spPr bwMode="auto">
          <a:xfrm>
            <a:off x="3059832" y="4797152"/>
            <a:ext cx="3103017" cy="236000"/>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Link 1 (e.g., 2.4GHz band)</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50" name="Rectangle 49"/>
          <p:cNvSpPr/>
          <p:nvPr/>
        </p:nvSpPr>
        <p:spPr bwMode="auto">
          <a:xfrm>
            <a:off x="3059832" y="5314241"/>
            <a:ext cx="3103017" cy="236000"/>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Link 2 (e.g., 5GHz band)</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52" name="Rectangle 51"/>
          <p:cNvSpPr/>
          <p:nvPr/>
        </p:nvSpPr>
        <p:spPr bwMode="auto">
          <a:xfrm>
            <a:off x="2230294" y="5748165"/>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AP 3</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53" name="Rectangle 52"/>
          <p:cNvSpPr/>
          <p:nvPr/>
        </p:nvSpPr>
        <p:spPr bwMode="auto">
          <a:xfrm>
            <a:off x="6462487" y="5748166"/>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STA 3</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54" name="Rectangle 53"/>
          <p:cNvSpPr/>
          <p:nvPr/>
        </p:nvSpPr>
        <p:spPr bwMode="auto">
          <a:xfrm>
            <a:off x="3059832" y="5808412"/>
            <a:ext cx="3103017" cy="236000"/>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Link 3 (e.g., 6GHz band)</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0" name="Footer Placeholder 3"/>
          <p:cNvSpPr>
            <a:spLocks noGrp="1"/>
          </p:cNvSpPr>
          <p:nvPr>
            <p:ph type="ftr" sz="quarter" idx="11"/>
          </p:nvPr>
        </p:nvSpPr>
        <p:spPr>
          <a:xfrm>
            <a:off x="8260193" y="6475413"/>
            <a:ext cx="283732" cy="184666"/>
          </a:xfrm>
        </p:spPr>
        <p:txBody>
          <a:bodyPr/>
          <a:lstStyle/>
          <a:p>
            <a:pPr>
              <a:defRPr/>
            </a:pPr>
            <a:r>
              <a:rPr lang="en-US" smtClean="0"/>
              <a:t>Minyoung Park et.al., (Intel Corporation)</a:t>
            </a:r>
            <a:endParaRPr lang="en-GB" dirty="0"/>
          </a:p>
        </p:txBody>
      </p:sp>
      <p:sp>
        <p:nvSpPr>
          <p:cNvPr id="4" name="Date Placeholder 3"/>
          <p:cNvSpPr>
            <a:spLocks noGrp="1"/>
          </p:cNvSpPr>
          <p:nvPr>
            <p:ph type="dt" sz="half" idx="10"/>
          </p:nvPr>
        </p:nvSpPr>
        <p:spPr/>
        <p:txBody>
          <a:bodyPr/>
          <a:lstStyle/>
          <a:p>
            <a:pPr>
              <a:defRPr/>
            </a:pPr>
            <a:r>
              <a:rPr lang="en-US" altLang="en-US" smtClean="0"/>
              <a:t>September 2019</a:t>
            </a:r>
            <a:endParaRPr lang="en-GB" altLang="en-US" dirty="0"/>
          </a:p>
        </p:txBody>
      </p:sp>
    </p:spTree>
    <p:extLst>
      <p:ext uri="{BB962C8B-B14F-4D97-AF65-F5344CB8AC3E}">
        <p14:creationId xmlns:p14="http://schemas.microsoft.com/office/powerpoint/2010/main" val="28492469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 Enabling a Link for Frame Exchange</a:t>
            </a:r>
            <a:endParaRPr lang="en-US" dirty="0"/>
          </a:p>
        </p:txBody>
      </p:sp>
      <p:sp>
        <p:nvSpPr>
          <p:cNvPr id="3" name="Content Placeholder 2"/>
          <p:cNvSpPr>
            <a:spLocks noGrp="1"/>
          </p:cNvSpPr>
          <p:nvPr>
            <p:ph idx="1"/>
          </p:nvPr>
        </p:nvSpPr>
        <p:spPr>
          <a:xfrm>
            <a:off x="684212" y="2060847"/>
            <a:ext cx="7992243" cy="4414566"/>
          </a:xfrm>
        </p:spPr>
        <p:txBody>
          <a:bodyPr/>
          <a:lstStyle/>
          <a:p>
            <a:r>
              <a:rPr lang="en-US" sz="1800" dirty="0" smtClean="0"/>
              <a:t>[11-19/773r2, Slide 10] proposed the following:</a:t>
            </a:r>
          </a:p>
          <a:p>
            <a:pPr lvl="1"/>
            <a:r>
              <a:rPr lang="en-US" sz="1600" dirty="0" smtClean="0"/>
              <a:t>“Define </a:t>
            </a:r>
            <a:r>
              <a:rPr lang="en-US" sz="1600" dirty="0"/>
              <a:t>a mechanism to determine, during or after successful completion of multi-link setup, which bidirectional link(s) is(are) </a:t>
            </a:r>
            <a:r>
              <a:rPr lang="en-US" sz="1600" dirty="0">
                <a:solidFill>
                  <a:srgbClr val="FF0000"/>
                </a:solidFill>
              </a:rPr>
              <a:t>enabled</a:t>
            </a:r>
            <a:r>
              <a:rPr lang="en-US" sz="1600" dirty="0"/>
              <a:t> </a:t>
            </a:r>
            <a:r>
              <a:rPr lang="en-US" sz="1600" dirty="0">
                <a:solidFill>
                  <a:srgbClr val="FF0000"/>
                </a:solidFill>
              </a:rPr>
              <a:t>for</a:t>
            </a:r>
            <a:r>
              <a:rPr lang="en-US" sz="1600" dirty="0"/>
              <a:t> class 2 and class 3 </a:t>
            </a:r>
            <a:r>
              <a:rPr lang="en-US" sz="1600" dirty="0">
                <a:solidFill>
                  <a:srgbClr val="FF0000"/>
                </a:solidFill>
              </a:rPr>
              <a:t>frame exchange </a:t>
            </a:r>
            <a:r>
              <a:rPr lang="en-US" sz="1600" dirty="0"/>
              <a:t>after multi-link </a:t>
            </a:r>
            <a:r>
              <a:rPr lang="en-US" sz="1600" dirty="0" smtClean="0"/>
              <a:t>setup”</a:t>
            </a:r>
            <a:endParaRPr lang="en-US" sz="1800" dirty="0" smtClean="0"/>
          </a:p>
          <a:p>
            <a:r>
              <a:rPr lang="en-US" sz="1800" dirty="0" smtClean="0"/>
              <a:t>For frame exchange on one or more links, AP/non-AP MLLEs have to go through roughly 3 steps:</a:t>
            </a:r>
          </a:p>
          <a:p>
            <a:pPr lvl="1"/>
            <a:r>
              <a:rPr lang="en-US" sz="1600" dirty="0" smtClean="0"/>
              <a:t>Step1: AP/non-AP MLLEs exchange multi-link capabilities</a:t>
            </a:r>
          </a:p>
          <a:p>
            <a:pPr lvl="1"/>
            <a:r>
              <a:rPr lang="en-US" sz="1600" dirty="0" smtClean="0"/>
              <a:t>Step2: AP/non-AP MLLEs negotiate and agree which links to use for frame exchange (e.g. link map/</a:t>
            </a:r>
            <a:r>
              <a:rPr lang="en-US" sz="1600" dirty="0" err="1" smtClean="0"/>
              <a:t>unmap</a:t>
            </a:r>
            <a:r>
              <a:rPr lang="en-US" sz="1600" dirty="0" smtClean="0"/>
              <a:t> by TID-link mapping function)</a:t>
            </a:r>
          </a:p>
          <a:p>
            <a:pPr lvl="2"/>
            <a:r>
              <a:rPr lang="en-US" sz="1600" dirty="0" smtClean="0"/>
              <a:t>The selected </a:t>
            </a:r>
            <a:r>
              <a:rPr lang="en-US" sz="1600" dirty="0"/>
              <a:t>links to use for frame exchange may be updated after this step.</a:t>
            </a:r>
            <a:endParaRPr lang="en-US" sz="1600" dirty="0" smtClean="0"/>
          </a:p>
          <a:p>
            <a:pPr lvl="1"/>
            <a:r>
              <a:rPr lang="en-US" sz="1600" b="1" dirty="0" smtClean="0"/>
              <a:t>Step3: STA(s) of non-AP MLLE has to be in the awake state for frame exchange on the negotiated links (power state indication)</a:t>
            </a:r>
          </a:p>
          <a:p>
            <a:pPr lvl="1"/>
            <a:endParaRPr lang="en-US" sz="1600" b="1" dirty="0"/>
          </a:p>
          <a:p>
            <a:r>
              <a:rPr lang="en-US" sz="1800" dirty="0" smtClean="0"/>
              <a:t>In this presentation, we focus on Step3 described above on the power state indication after the multi-link setup phase</a:t>
            </a:r>
            <a:endParaRPr lang="en-US" sz="1800" b="1" dirty="0" smtClean="0"/>
          </a:p>
        </p:txBody>
      </p:sp>
      <p:sp>
        <p:nvSpPr>
          <p:cNvPr id="4" name="Footer Placeholder 3"/>
          <p:cNvSpPr>
            <a:spLocks noGrp="1"/>
          </p:cNvSpPr>
          <p:nvPr>
            <p:ph type="ftr" sz="quarter" idx="11"/>
          </p:nvPr>
        </p:nvSpPr>
        <p:spPr>
          <a:xfrm>
            <a:off x="8260194" y="6475413"/>
            <a:ext cx="283731" cy="184666"/>
          </a:xfrm>
        </p:spPr>
        <p:txBody>
          <a:bodyPr/>
          <a:lstStyle/>
          <a:p>
            <a:pPr>
              <a:defRPr/>
            </a:pPr>
            <a:r>
              <a:rPr lang="en-US" smtClean="0"/>
              <a:t>Minyoung Park et.al., (Intel Corporation)</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a:p>
        </p:txBody>
      </p:sp>
      <p:sp>
        <p:nvSpPr>
          <p:cNvPr id="6" name="Date Placeholder 5"/>
          <p:cNvSpPr>
            <a:spLocks noGrp="1"/>
          </p:cNvSpPr>
          <p:nvPr>
            <p:ph type="dt" sz="half" idx="10"/>
          </p:nvPr>
        </p:nvSpPr>
        <p:spPr/>
        <p:txBody>
          <a:bodyPr/>
          <a:lstStyle/>
          <a:p>
            <a:pPr>
              <a:defRPr/>
            </a:pPr>
            <a:r>
              <a:rPr lang="en-US" altLang="en-US" smtClean="0"/>
              <a:t>September 2019</a:t>
            </a:r>
            <a:endParaRPr lang="en-GB" altLang="en-US" dirty="0"/>
          </a:p>
        </p:txBody>
      </p:sp>
      <p:sp>
        <p:nvSpPr>
          <p:cNvPr id="7" name="Left Brace 6"/>
          <p:cNvSpPr/>
          <p:nvPr/>
        </p:nvSpPr>
        <p:spPr bwMode="auto">
          <a:xfrm>
            <a:off x="899592" y="3953370"/>
            <a:ext cx="216024" cy="703358"/>
          </a:xfrm>
          <a:prstGeom prst="leftBrace">
            <a:avLst>
              <a:gd name="adj1" fmla="val 40080"/>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 name="TextBox 7"/>
          <p:cNvSpPr txBox="1"/>
          <p:nvPr/>
        </p:nvSpPr>
        <p:spPr>
          <a:xfrm>
            <a:off x="35497" y="4195063"/>
            <a:ext cx="936103" cy="461665"/>
          </a:xfrm>
          <a:prstGeom prst="rect">
            <a:avLst/>
          </a:prstGeom>
          <a:noFill/>
        </p:spPr>
        <p:txBody>
          <a:bodyPr wrap="square" rtlCol="0">
            <a:spAutoFit/>
          </a:bodyPr>
          <a:lstStyle/>
          <a:p>
            <a:r>
              <a:rPr lang="en-US" dirty="0" smtClean="0">
                <a:solidFill>
                  <a:srgbClr val="FF0000"/>
                </a:solidFill>
              </a:rPr>
              <a:t>Multi-link setup phase</a:t>
            </a:r>
            <a:endParaRPr lang="en-US" dirty="0">
              <a:solidFill>
                <a:srgbClr val="FF0000"/>
              </a:solidFill>
            </a:endParaRPr>
          </a:p>
        </p:txBody>
      </p:sp>
      <p:sp>
        <p:nvSpPr>
          <p:cNvPr id="10" name="Right Arrow 9"/>
          <p:cNvSpPr/>
          <p:nvPr/>
        </p:nvSpPr>
        <p:spPr bwMode="auto">
          <a:xfrm>
            <a:off x="827584" y="5001514"/>
            <a:ext cx="288032" cy="26260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830" y="4901986"/>
            <a:ext cx="1008113" cy="461665"/>
          </a:xfrm>
          <a:prstGeom prst="rect">
            <a:avLst/>
          </a:prstGeom>
          <a:noFill/>
        </p:spPr>
        <p:txBody>
          <a:bodyPr wrap="square" rtlCol="0">
            <a:spAutoFit/>
          </a:bodyPr>
          <a:lstStyle/>
          <a:p>
            <a:r>
              <a:rPr lang="en-US" dirty="0" smtClean="0">
                <a:solidFill>
                  <a:srgbClr val="FF0000"/>
                </a:solidFill>
              </a:rPr>
              <a:t>After multi-link setup</a:t>
            </a:r>
            <a:endParaRPr lang="en-US" dirty="0">
              <a:solidFill>
                <a:srgbClr val="FF0000"/>
              </a:solidFill>
            </a:endParaRPr>
          </a:p>
        </p:txBody>
      </p:sp>
    </p:spTree>
    <p:extLst>
      <p:ext uri="{BB962C8B-B14F-4D97-AF65-F5344CB8AC3E}">
        <p14:creationId xmlns:p14="http://schemas.microsoft.com/office/powerpoint/2010/main" val="42326079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85800"/>
            <a:ext cx="8208912" cy="1066800"/>
          </a:xfrm>
        </p:spPr>
        <p:txBody>
          <a:bodyPr/>
          <a:lstStyle/>
          <a:p>
            <a:r>
              <a:rPr lang="en-US" dirty="0" smtClean="0"/>
              <a:t>Per-link power save operation</a:t>
            </a:r>
            <a:endParaRPr lang="en-US" dirty="0"/>
          </a:p>
        </p:txBody>
      </p:sp>
      <p:sp>
        <p:nvSpPr>
          <p:cNvPr id="3" name="Content Placeholder 2"/>
          <p:cNvSpPr>
            <a:spLocks noGrp="1"/>
          </p:cNvSpPr>
          <p:nvPr>
            <p:ph idx="1"/>
          </p:nvPr>
        </p:nvSpPr>
        <p:spPr>
          <a:xfrm>
            <a:off x="684212" y="1988839"/>
            <a:ext cx="8136259" cy="4486574"/>
          </a:xfrm>
        </p:spPr>
        <p:txBody>
          <a:bodyPr/>
          <a:lstStyle/>
          <a:p>
            <a:r>
              <a:rPr lang="en-US" sz="1800" b="0" dirty="0" smtClean="0"/>
              <a:t>Today, for a STA to exchange frames with the AP, the STA has to be in the awake state. When the STA is in the doze state, the STA is unable to exchange frames with the AP.</a:t>
            </a:r>
          </a:p>
          <a:p>
            <a:endParaRPr lang="en-US" sz="1800" b="0" dirty="0" smtClean="0"/>
          </a:p>
          <a:p>
            <a:r>
              <a:rPr lang="en-US" sz="1800" b="0" dirty="0" smtClean="0"/>
              <a:t>We </a:t>
            </a:r>
            <a:r>
              <a:rPr lang="en-US" sz="1800" b="0" dirty="0"/>
              <a:t>propose to use </a:t>
            </a:r>
            <a:r>
              <a:rPr lang="en-US" sz="1800" b="0" dirty="0" smtClean="0"/>
              <a:t>the two </a:t>
            </a:r>
            <a:r>
              <a:rPr lang="en-US" sz="1800" b="0" dirty="0"/>
              <a:t>power states (awake/doze) of each </a:t>
            </a:r>
            <a:r>
              <a:rPr lang="en-US" sz="1800" b="0" dirty="0" smtClean="0"/>
              <a:t>STA of non-AP MLLE </a:t>
            </a:r>
            <a:r>
              <a:rPr lang="en-US" sz="1800" b="0" dirty="0"/>
              <a:t>to </a:t>
            </a:r>
            <a:r>
              <a:rPr lang="en-US" sz="1800" b="0" dirty="0" smtClean="0"/>
              <a:t>indicate which enabled link can be used for frame exchange</a:t>
            </a:r>
            <a:endParaRPr lang="en-US" sz="1800" b="0" dirty="0"/>
          </a:p>
          <a:p>
            <a:pPr lvl="1">
              <a:spcBef>
                <a:spcPts val="400"/>
              </a:spcBef>
            </a:pPr>
            <a:r>
              <a:rPr lang="en-US" sz="1600" dirty="0" smtClean="0"/>
              <a:t>When a STA is in the awake state, the </a:t>
            </a:r>
            <a:r>
              <a:rPr lang="en-US" sz="1600" dirty="0"/>
              <a:t>link is </a:t>
            </a:r>
            <a:r>
              <a:rPr lang="en-US" sz="1600" dirty="0" smtClean="0"/>
              <a:t>available for frame exchange</a:t>
            </a:r>
            <a:endParaRPr lang="en-US" sz="1400" dirty="0"/>
          </a:p>
          <a:p>
            <a:pPr lvl="1">
              <a:spcBef>
                <a:spcPts val="400"/>
              </a:spcBef>
            </a:pPr>
            <a:r>
              <a:rPr lang="en-US" sz="1600" dirty="0" smtClean="0"/>
              <a:t>When a STA is in the doze state, the </a:t>
            </a:r>
            <a:r>
              <a:rPr lang="en-US" sz="1600" dirty="0"/>
              <a:t>link is </a:t>
            </a:r>
            <a:r>
              <a:rPr lang="en-US" sz="1600" dirty="0" smtClean="0"/>
              <a:t>not available for frame exchange</a:t>
            </a:r>
          </a:p>
          <a:p>
            <a:pPr lvl="2">
              <a:spcBef>
                <a:spcPts val="400"/>
              </a:spcBef>
            </a:pPr>
            <a:r>
              <a:rPr lang="en-US" sz="1400" dirty="0" smtClean="0"/>
              <a:t>STA may transition from the doze state to the awake state to transmit a frame to AP</a:t>
            </a:r>
            <a:endParaRPr lang="en-US" sz="1400" dirty="0"/>
          </a:p>
          <a:p>
            <a:endParaRPr lang="en-US" sz="1800" b="0" dirty="0" smtClean="0"/>
          </a:p>
          <a:p>
            <a:r>
              <a:rPr lang="en-US" sz="1800" b="0" dirty="0" smtClean="0"/>
              <a:t>Non-AP </a:t>
            </a:r>
            <a:r>
              <a:rPr lang="en-US" sz="1800" b="0" dirty="0"/>
              <a:t>MLLE </a:t>
            </a:r>
            <a:r>
              <a:rPr lang="en-US" sz="1800" b="0" dirty="0" smtClean="0"/>
              <a:t>has the Active </a:t>
            </a:r>
            <a:r>
              <a:rPr lang="en-US" sz="1800" b="0" dirty="0"/>
              <a:t>↔ PSM </a:t>
            </a:r>
            <a:r>
              <a:rPr lang="en-US" sz="1800" b="0" dirty="0" smtClean="0"/>
              <a:t>transition </a:t>
            </a:r>
            <a:r>
              <a:rPr lang="en-US" sz="1800" b="0" dirty="0"/>
              <a:t>per </a:t>
            </a:r>
            <a:r>
              <a:rPr lang="en-US" sz="1800" b="0" dirty="0" smtClean="0"/>
              <a:t>STA</a:t>
            </a:r>
          </a:p>
          <a:p>
            <a:pPr lvl="1"/>
            <a:r>
              <a:rPr lang="en-US" sz="1400" dirty="0" smtClean="0"/>
              <a:t>Each STA has its own state machine for awake/doze transitions</a:t>
            </a:r>
          </a:p>
          <a:p>
            <a:pPr lvl="1"/>
            <a:r>
              <a:rPr lang="en-US" sz="1400" dirty="0" smtClean="0"/>
              <a:t>Enables more power efficient multi-link operation</a:t>
            </a:r>
          </a:p>
          <a:p>
            <a:pPr lvl="1"/>
            <a:r>
              <a:rPr lang="en-US" sz="1400" dirty="0" smtClean="0"/>
              <a:t>For a single radio non-AP MLLE, multiple enabled links cannot be in active mode simultaneously </a:t>
            </a:r>
          </a:p>
          <a:p>
            <a:pPr lvl="1"/>
            <a:r>
              <a:rPr lang="en-US" sz="1400" dirty="0" smtClean="0"/>
              <a:t>This </a:t>
            </a:r>
            <a:r>
              <a:rPr lang="en-US" sz="1400" dirty="0"/>
              <a:t>is also consistent with the current PHY/MAC architecture</a:t>
            </a:r>
          </a:p>
          <a:p>
            <a:endParaRPr lang="en-US" sz="1800" b="0" dirty="0"/>
          </a:p>
          <a:p>
            <a:endParaRPr lang="en-US" sz="1800" b="0" dirty="0"/>
          </a:p>
          <a:p>
            <a:endParaRPr lang="en-US" sz="1800" b="0" dirty="0"/>
          </a:p>
        </p:txBody>
      </p:sp>
      <p:sp>
        <p:nvSpPr>
          <p:cNvPr id="4" name="Footer Placeholder 3"/>
          <p:cNvSpPr>
            <a:spLocks noGrp="1"/>
          </p:cNvSpPr>
          <p:nvPr>
            <p:ph type="ftr" sz="quarter" idx="11"/>
          </p:nvPr>
        </p:nvSpPr>
        <p:spPr>
          <a:xfrm>
            <a:off x="8260194" y="6475413"/>
            <a:ext cx="283731" cy="184666"/>
          </a:xfrm>
        </p:spPr>
        <p:txBody>
          <a:bodyPr/>
          <a:lstStyle/>
          <a:p>
            <a:pPr>
              <a:defRPr/>
            </a:pPr>
            <a:r>
              <a:rPr lang="en-US" smtClean="0"/>
              <a:t>Minyoung Park et.al., (Intel Corporation)</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a:p>
        </p:txBody>
      </p:sp>
      <p:sp>
        <p:nvSpPr>
          <p:cNvPr id="6" name="Date Placeholder 5"/>
          <p:cNvSpPr>
            <a:spLocks noGrp="1"/>
          </p:cNvSpPr>
          <p:nvPr>
            <p:ph type="dt" sz="half" idx="10"/>
          </p:nvPr>
        </p:nvSpPr>
        <p:spPr/>
        <p:txBody>
          <a:bodyPr/>
          <a:lstStyle/>
          <a:p>
            <a:pPr>
              <a:defRPr/>
            </a:pPr>
            <a:r>
              <a:rPr lang="en-US" altLang="en-US" smtClean="0"/>
              <a:t>September 2019</a:t>
            </a:r>
            <a:endParaRPr lang="en-GB" altLang="en-US" dirty="0"/>
          </a:p>
        </p:txBody>
      </p:sp>
    </p:spTree>
    <p:extLst>
      <p:ext uri="{BB962C8B-B14F-4D97-AF65-F5344CB8AC3E}">
        <p14:creationId xmlns:p14="http://schemas.microsoft.com/office/powerpoint/2010/main" val="10787743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bwMode="auto">
          <a:xfrm>
            <a:off x="2249900" y="5468729"/>
            <a:ext cx="4984371" cy="17729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9" name="Rectangle 48"/>
          <p:cNvSpPr/>
          <p:nvPr/>
        </p:nvSpPr>
        <p:spPr bwMode="auto">
          <a:xfrm>
            <a:off x="2251221" y="5291775"/>
            <a:ext cx="1596080" cy="360146"/>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 name="Title 1"/>
          <p:cNvSpPr>
            <a:spLocks noGrp="1"/>
          </p:cNvSpPr>
          <p:nvPr>
            <p:ph type="title"/>
          </p:nvPr>
        </p:nvSpPr>
        <p:spPr/>
        <p:txBody>
          <a:bodyPr/>
          <a:lstStyle/>
          <a:p>
            <a:r>
              <a:rPr lang="en-US" dirty="0" smtClean="0"/>
              <a:t>Example to use per-link PSM for multi-link power save operation</a:t>
            </a:r>
            <a:endParaRPr lang="en-US" dirty="0"/>
          </a:p>
        </p:txBody>
      </p:sp>
      <p:sp>
        <p:nvSpPr>
          <p:cNvPr id="3" name="Content Placeholder 2"/>
          <p:cNvSpPr>
            <a:spLocks noGrp="1"/>
          </p:cNvSpPr>
          <p:nvPr>
            <p:ph idx="1"/>
          </p:nvPr>
        </p:nvSpPr>
        <p:spPr>
          <a:xfrm>
            <a:off x="684212" y="1989138"/>
            <a:ext cx="8064251" cy="4114800"/>
          </a:xfrm>
        </p:spPr>
        <p:txBody>
          <a:bodyPr/>
          <a:lstStyle/>
          <a:p>
            <a:r>
              <a:rPr lang="en-US" sz="1800" dirty="0" smtClean="0"/>
              <a:t>STA 1 stays in active mode by indicating PM=0 and stays in the awake state</a:t>
            </a:r>
          </a:p>
          <a:p>
            <a:pPr lvl="1"/>
            <a:r>
              <a:rPr lang="en-US" sz="1400" dirty="0" smtClean="0"/>
              <a:t>Link 1 can be used for frame exchange </a:t>
            </a:r>
          </a:p>
          <a:p>
            <a:r>
              <a:rPr lang="en-US" sz="1800" dirty="0" smtClean="0"/>
              <a:t>STA 2 enters power save mode by indicating PM=1 on Link 2</a:t>
            </a:r>
          </a:p>
          <a:p>
            <a:pPr lvl="1"/>
            <a:r>
              <a:rPr lang="en-US" sz="1400" dirty="0" smtClean="0"/>
              <a:t>Link 2 cannot be used for frame exchange when STA 2 is in the doze state</a:t>
            </a:r>
          </a:p>
          <a:p>
            <a:pPr marL="0" indent="0">
              <a:buNone/>
            </a:pPr>
            <a:endParaRPr lang="en-US" sz="2000" dirty="0"/>
          </a:p>
        </p:txBody>
      </p:sp>
      <p:sp>
        <p:nvSpPr>
          <p:cNvPr id="9" name="Date Placeholder 8"/>
          <p:cNvSpPr>
            <a:spLocks noGrp="1"/>
          </p:cNvSpPr>
          <p:nvPr>
            <p:ph type="dt" sz="half" idx="10"/>
          </p:nvPr>
        </p:nvSpPr>
        <p:spPr/>
        <p:txBody>
          <a:bodyPr/>
          <a:lstStyle/>
          <a:p>
            <a:pPr>
              <a:defRPr/>
            </a:pPr>
            <a:r>
              <a:rPr lang="en-US" altLang="en-US" smtClean="0"/>
              <a:t>September 2019</a:t>
            </a:r>
            <a:endParaRPr lang="en-GB" altLang="en-US" dirty="0"/>
          </a:p>
        </p:txBody>
      </p:sp>
      <p:sp>
        <p:nvSpPr>
          <p:cNvPr id="20" name="Footer Placeholder 3"/>
          <p:cNvSpPr>
            <a:spLocks noGrp="1"/>
          </p:cNvSpPr>
          <p:nvPr>
            <p:ph type="ftr" sz="quarter" idx="11"/>
          </p:nvPr>
        </p:nvSpPr>
        <p:spPr/>
        <p:txBody>
          <a:bodyPr/>
          <a:lstStyle/>
          <a:p>
            <a:pPr>
              <a:defRPr/>
            </a:pPr>
            <a:r>
              <a:rPr lang="en-US" smtClean="0"/>
              <a:t>Minyoung Park et.al., (Intel Corporation)</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a:p>
        </p:txBody>
      </p:sp>
      <p:sp>
        <p:nvSpPr>
          <p:cNvPr id="23" name="Rectangle 22"/>
          <p:cNvSpPr/>
          <p:nvPr/>
        </p:nvSpPr>
        <p:spPr bwMode="auto">
          <a:xfrm>
            <a:off x="2250339" y="4603567"/>
            <a:ext cx="4983932"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26" name="Straight Connector 25"/>
          <p:cNvCxnSpPr/>
          <p:nvPr/>
        </p:nvCxnSpPr>
        <p:spPr bwMode="auto">
          <a:xfrm>
            <a:off x="2244984" y="4954996"/>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27" name="TextBox 26"/>
          <p:cNvSpPr txBox="1"/>
          <p:nvPr/>
        </p:nvSpPr>
        <p:spPr>
          <a:xfrm>
            <a:off x="1598311" y="4744487"/>
            <a:ext cx="647318" cy="276999"/>
          </a:xfrm>
          <a:prstGeom prst="rect">
            <a:avLst/>
          </a:prstGeom>
          <a:noFill/>
        </p:spPr>
        <p:txBody>
          <a:bodyPr wrap="square" rtlCol="0">
            <a:spAutoFit/>
          </a:bodyPr>
          <a:lstStyle/>
          <a:p>
            <a:pPr algn="ctr"/>
            <a:r>
              <a:rPr lang="en-US" dirty="0" smtClean="0"/>
              <a:t>Link 1</a:t>
            </a:r>
            <a:endParaRPr lang="en-US" dirty="0"/>
          </a:p>
        </p:txBody>
      </p:sp>
      <p:cxnSp>
        <p:nvCxnSpPr>
          <p:cNvPr id="45" name="Straight Connector 44"/>
          <p:cNvCxnSpPr/>
          <p:nvPr/>
        </p:nvCxnSpPr>
        <p:spPr bwMode="auto">
          <a:xfrm>
            <a:off x="2246383" y="5644828"/>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64" name="Rectangle 63"/>
          <p:cNvSpPr/>
          <p:nvPr/>
        </p:nvSpPr>
        <p:spPr bwMode="auto">
          <a:xfrm rot="16200000">
            <a:off x="387207" y="4757422"/>
            <a:ext cx="1425856"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65" name="TextBox 64"/>
          <p:cNvSpPr txBox="1"/>
          <p:nvPr/>
        </p:nvSpPr>
        <p:spPr>
          <a:xfrm>
            <a:off x="657813" y="3973020"/>
            <a:ext cx="884642" cy="276999"/>
          </a:xfrm>
          <a:prstGeom prst="rect">
            <a:avLst/>
          </a:prstGeom>
          <a:noFill/>
        </p:spPr>
        <p:txBody>
          <a:bodyPr wrap="square" rtlCol="0">
            <a:spAutoFit/>
          </a:bodyPr>
          <a:lstStyle/>
          <a:p>
            <a:pPr algn="ctr"/>
            <a:r>
              <a:rPr lang="en-US" dirty="0" smtClean="0"/>
              <a:t>AP MLLE</a:t>
            </a:r>
            <a:endParaRPr lang="en-US" dirty="0"/>
          </a:p>
        </p:txBody>
      </p:sp>
      <p:sp>
        <p:nvSpPr>
          <p:cNvPr id="66" name="Rectangle 65"/>
          <p:cNvSpPr/>
          <p:nvPr/>
        </p:nvSpPr>
        <p:spPr bwMode="auto">
          <a:xfrm>
            <a:off x="848102" y="4591020"/>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AP 1</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67" name="Rectangle 66"/>
          <p:cNvSpPr/>
          <p:nvPr/>
        </p:nvSpPr>
        <p:spPr bwMode="auto">
          <a:xfrm>
            <a:off x="848102" y="5272051"/>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AP 2</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68" name="TextBox 67"/>
          <p:cNvSpPr txBox="1"/>
          <p:nvPr/>
        </p:nvSpPr>
        <p:spPr>
          <a:xfrm>
            <a:off x="7527180" y="4008979"/>
            <a:ext cx="947857" cy="461665"/>
          </a:xfrm>
          <a:prstGeom prst="rect">
            <a:avLst/>
          </a:prstGeom>
          <a:noFill/>
        </p:spPr>
        <p:txBody>
          <a:bodyPr wrap="square" rtlCol="0">
            <a:spAutoFit/>
          </a:bodyPr>
          <a:lstStyle/>
          <a:p>
            <a:pPr algn="ctr"/>
            <a:r>
              <a:rPr lang="en-US" dirty="0" smtClean="0"/>
              <a:t>Non-AP MLLE</a:t>
            </a:r>
            <a:endParaRPr lang="en-US" dirty="0"/>
          </a:p>
        </p:txBody>
      </p:sp>
      <p:sp>
        <p:nvSpPr>
          <p:cNvPr id="69" name="Rectangle 68"/>
          <p:cNvSpPr/>
          <p:nvPr/>
        </p:nvSpPr>
        <p:spPr bwMode="auto">
          <a:xfrm rot="16200000">
            <a:off x="7315525" y="4747535"/>
            <a:ext cx="138989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70" name="Rectangle 69"/>
          <p:cNvSpPr/>
          <p:nvPr/>
        </p:nvSpPr>
        <p:spPr bwMode="auto">
          <a:xfrm>
            <a:off x="7714298" y="4593106"/>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STA 1</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71" name="Rectangle 70"/>
          <p:cNvSpPr/>
          <p:nvPr/>
        </p:nvSpPr>
        <p:spPr bwMode="auto">
          <a:xfrm>
            <a:off x="7714298" y="5272051"/>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STA 2</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72" name="TextBox 71"/>
          <p:cNvSpPr txBox="1"/>
          <p:nvPr/>
        </p:nvSpPr>
        <p:spPr>
          <a:xfrm>
            <a:off x="1598311" y="5429621"/>
            <a:ext cx="647318" cy="276999"/>
          </a:xfrm>
          <a:prstGeom prst="rect">
            <a:avLst/>
          </a:prstGeom>
          <a:noFill/>
        </p:spPr>
        <p:txBody>
          <a:bodyPr wrap="square" rtlCol="0">
            <a:spAutoFit/>
          </a:bodyPr>
          <a:lstStyle/>
          <a:p>
            <a:pPr algn="ctr"/>
            <a:r>
              <a:rPr lang="en-US" dirty="0" smtClean="0"/>
              <a:t>Link </a:t>
            </a:r>
            <a:r>
              <a:rPr lang="en-US" dirty="0"/>
              <a:t>2</a:t>
            </a:r>
          </a:p>
        </p:txBody>
      </p:sp>
      <p:sp>
        <p:nvSpPr>
          <p:cNvPr id="73" name="TextBox 72"/>
          <p:cNvSpPr txBox="1"/>
          <p:nvPr/>
        </p:nvSpPr>
        <p:spPr>
          <a:xfrm>
            <a:off x="7022977" y="5655060"/>
            <a:ext cx="571334" cy="276999"/>
          </a:xfrm>
          <a:prstGeom prst="rect">
            <a:avLst/>
          </a:prstGeom>
          <a:noFill/>
        </p:spPr>
        <p:txBody>
          <a:bodyPr wrap="square" rtlCol="0">
            <a:spAutoFit/>
          </a:bodyPr>
          <a:lstStyle/>
          <a:p>
            <a:pPr algn="ctr"/>
            <a:r>
              <a:rPr lang="en-US" dirty="0" smtClean="0"/>
              <a:t>time</a:t>
            </a:r>
            <a:endParaRPr lang="en-US" dirty="0"/>
          </a:p>
        </p:txBody>
      </p:sp>
      <p:sp>
        <p:nvSpPr>
          <p:cNvPr id="76" name="Rectangle 75"/>
          <p:cNvSpPr/>
          <p:nvPr/>
        </p:nvSpPr>
        <p:spPr bwMode="auto">
          <a:xfrm>
            <a:off x="4292534" y="6136128"/>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77" name="TextBox 76"/>
          <p:cNvSpPr txBox="1"/>
          <p:nvPr/>
        </p:nvSpPr>
        <p:spPr>
          <a:xfrm>
            <a:off x="4488279" y="6138959"/>
            <a:ext cx="674509" cy="276999"/>
          </a:xfrm>
          <a:prstGeom prst="rect">
            <a:avLst/>
          </a:prstGeom>
          <a:noFill/>
        </p:spPr>
        <p:txBody>
          <a:bodyPr wrap="square" rtlCol="0">
            <a:spAutoFit/>
          </a:bodyPr>
          <a:lstStyle/>
          <a:p>
            <a:r>
              <a:rPr lang="en-US" dirty="0" smtClean="0"/>
              <a:t>: Awake</a:t>
            </a:r>
            <a:endParaRPr lang="en-US" dirty="0"/>
          </a:p>
        </p:txBody>
      </p:sp>
      <p:sp>
        <p:nvSpPr>
          <p:cNvPr id="78" name="Rectangle 77"/>
          <p:cNvSpPr/>
          <p:nvPr/>
        </p:nvSpPr>
        <p:spPr bwMode="auto">
          <a:xfrm>
            <a:off x="5166707" y="6143785"/>
            <a:ext cx="237638" cy="272173"/>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79" name="TextBox 78"/>
          <p:cNvSpPr txBox="1"/>
          <p:nvPr/>
        </p:nvSpPr>
        <p:spPr>
          <a:xfrm>
            <a:off x="5362451" y="6138959"/>
            <a:ext cx="1051374" cy="276999"/>
          </a:xfrm>
          <a:prstGeom prst="rect">
            <a:avLst/>
          </a:prstGeom>
          <a:noFill/>
        </p:spPr>
        <p:txBody>
          <a:bodyPr wrap="square" rtlCol="0">
            <a:spAutoFit/>
          </a:bodyPr>
          <a:lstStyle/>
          <a:p>
            <a:r>
              <a:rPr lang="en-US" dirty="0" smtClean="0"/>
              <a:t>: Doze</a:t>
            </a:r>
            <a:endParaRPr lang="en-US" dirty="0"/>
          </a:p>
        </p:txBody>
      </p:sp>
      <p:sp>
        <p:nvSpPr>
          <p:cNvPr id="80" name="TextBox 79"/>
          <p:cNvSpPr txBox="1"/>
          <p:nvPr/>
        </p:nvSpPr>
        <p:spPr>
          <a:xfrm>
            <a:off x="3233321" y="6143785"/>
            <a:ext cx="1055294" cy="276999"/>
          </a:xfrm>
          <a:prstGeom prst="rect">
            <a:avLst/>
          </a:prstGeom>
          <a:noFill/>
        </p:spPr>
        <p:txBody>
          <a:bodyPr wrap="square" rtlCol="0">
            <a:spAutoFit/>
          </a:bodyPr>
          <a:lstStyle/>
          <a:p>
            <a:r>
              <a:rPr lang="en-US" dirty="0" smtClean="0"/>
              <a:t>: Data frames</a:t>
            </a:r>
            <a:endParaRPr lang="en-US" dirty="0"/>
          </a:p>
        </p:txBody>
      </p:sp>
      <p:sp>
        <p:nvSpPr>
          <p:cNvPr id="81" name="Rectangle 80"/>
          <p:cNvSpPr/>
          <p:nvPr/>
        </p:nvSpPr>
        <p:spPr bwMode="auto">
          <a:xfrm>
            <a:off x="3147777" y="613580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85" name="Rectangle 84"/>
          <p:cNvSpPr/>
          <p:nvPr/>
        </p:nvSpPr>
        <p:spPr bwMode="auto">
          <a:xfrm>
            <a:off x="3341992" y="468451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86" name="Rectangle 85"/>
          <p:cNvSpPr/>
          <p:nvPr/>
        </p:nvSpPr>
        <p:spPr bwMode="auto">
          <a:xfrm>
            <a:off x="3658113" y="4683876"/>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87" name="TextBox 86"/>
          <p:cNvSpPr txBox="1"/>
          <p:nvPr/>
        </p:nvSpPr>
        <p:spPr>
          <a:xfrm>
            <a:off x="3375895" y="4633706"/>
            <a:ext cx="389074" cy="276999"/>
          </a:xfrm>
          <a:prstGeom prst="rect">
            <a:avLst/>
          </a:prstGeom>
          <a:noFill/>
        </p:spPr>
        <p:txBody>
          <a:bodyPr wrap="square" rtlCol="0">
            <a:spAutoFit/>
          </a:bodyPr>
          <a:lstStyle/>
          <a:p>
            <a:pPr algn="ctr"/>
            <a:r>
              <a:rPr lang="en-US" dirty="0" smtClean="0"/>
              <a:t>…</a:t>
            </a:r>
            <a:endParaRPr lang="en-US" dirty="0"/>
          </a:p>
        </p:txBody>
      </p:sp>
      <p:sp>
        <p:nvSpPr>
          <p:cNvPr id="88" name="Rectangle 87"/>
          <p:cNvSpPr/>
          <p:nvPr/>
        </p:nvSpPr>
        <p:spPr bwMode="auto">
          <a:xfrm>
            <a:off x="5350184" y="4981087"/>
            <a:ext cx="1310580"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Frame exchange</a:t>
            </a:r>
          </a:p>
        </p:txBody>
      </p:sp>
      <p:sp>
        <p:nvSpPr>
          <p:cNvPr id="89" name="Right Brace 88"/>
          <p:cNvSpPr/>
          <p:nvPr/>
        </p:nvSpPr>
        <p:spPr bwMode="auto">
          <a:xfrm rot="5400000">
            <a:off x="5903232" y="4773920"/>
            <a:ext cx="148720" cy="522533"/>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0" name="Rectangle 89"/>
          <p:cNvSpPr/>
          <p:nvPr/>
        </p:nvSpPr>
        <p:spPr bwMode="auto">
          <a:xfrm>
            <a:off x="2322635" y="4683822"/>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91" name="Rectangle 90"/>
          <p:cNvSpPr/>
          <p:nvPr/>
        </p:nvSpPr>
        <p:spPr bwMode="auto">
          <a:xfrm>
            <a:off x="2638756" y="4683183"/>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92" name="TextBox 91"/>
          <p:cNvSpPr txBox="1"/>
          <p:nvPr/>
        </p:nvSpPr>
        <p:spPr>
          <a:xfrm>
            <a:off x="2356538" y="4633013"/>
            <a:ext cx="389074" cy="276999"/>
          </a:xfrm>
          <a:prstGeom prst="rect">
            <a:avLst/>
          </a:prstGeom>
          <a:noFill/>
        </p:spPr>
        <p:txBody>
          <a:bodyPr wrap="square" rtlCol="0">
            <a:spAutoFit/>
          </a:bodyPr>
          <a:lstStyle/>
          <a:p>
            <a:pPr algn="ctr"/>
            <a:r>
              <a:rPr lang="en-US" dirty="0" smtClean="0"/>
              <a:t>…</a:t>
            </a:r>
            <a:endParaRPr lang="en-US" dirty="0"/>
          </a:p>
        </p:txBody>
      </p:sp>
      <p:sp>
        <p:nvSpPr>
          <p:cNvPr id="93" name="Rectangle 92"/>
          <p:cNvSpPr/>
          <p:nvPr/>
        </p:nvSpPr>
        <p:spPr bwMode="auto">
          <a:xfrm>
            <a:off x="4694301" y="4681414"/>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94" name="Rectangle 93"/>
          <p:cNvSpPr/>
          <p:nvPr/>
        </p:nvSpPr>
        <p:spPr bwMode="auto">
          <a:xfrm>
            <a:off x="5010422" y="468077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95" name="TextBox 94"/>
          <p:cNvSpPr txBox="1"/>
          <p:nvPr/>
        </p:nvSpPr>
        <p:spPr>
          <a:xfrm>
            <a:off x="4728204" y="4630605"/>
            <a:ext cx="389074" cy="276999"/>
          </a:xfrm>
          <a:prstGeom prst="rect">
            <a:avLst/>
          </a:prstGeom>
          <a:noFill/>
        </p:spPr>
        <p:txBody>
          <a:bodyPr wrap="square" rtlCol="0">
            <a:spAutoFit/>
          </a:bodyPr>
          <a:lstStyle/>
          <a:p>
            <a:pPr algn="ctr"/>
            <a:r>
              <a:rPr lang="en-US" dirty="0" smtClean="0"/>
              <a:t>…</a:t>
            </a:r>
            <a:endParaRPr lang="en-US" dirty="0"/>
          </a:p>
        </p:txBody>
      </p:sp>
      <p:grpSp>
        <p:nvGrpSpPr>
          <p:cNvPr id="103" name="Group 102"/>
          <p:cNvGrpSpPr/>
          <p:nvPr/>
        </p:nvGrpSpPr>
        <p:grpSpPr>
          <a:xfrm>
            <a:off x="3812804" y="5117547"/>
            <a:ext cx="865320" cy="321467"/>
            <a:chOff x="2657269" y="5571477"/>
            <a:chExt cx="865320" cy="321467"/>
          </a:xfrm>
        </p:grpSpPr>
        <p:cxnSp>
          <p:nvCxnSpPr>
            <p:cNvPr id="104" name="Straight Connector 103"/>
            <p:cNvCxnSpPr/>
            <p:nvPr/>
          </p:nvCxnSpPr>
          <p:spPr bwMode="auto">
            <a:xfrm>
              <a:off x="2714587" y="5823657"/>
              <a:ext cx="235091"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105" name="Straight Connector 104"/>
            <p:cNvCxnSpPr/>
            <p:nvPr/>
          </p:nvCxnSpPr>
          <p:spPr bwMode="auto">
            <a:xfrm flipV="1">
              <a:off x="2707212" y="5769119"/>
              <a:ext cx="0" cy="123825"/>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106" name="TextBox 105"/>
            <p:cNvSpPr txBox="1"/>
            <p:nvPr/>
          </p:nvSpPr>
          <p:spPr>
            <a:xfrm>
              <a:off x="2657269" y="5571477"/>
              <a:ext cx="865320" cy="276999"/>
            </a:xfrm>
            <a:prstGeom prst="rect">
              <a:avLst/>
            </a:prstGeom>
            <a:noFill/>
          </p:spPr>
          <p:txBody>
            <a:bodyPr wrap="square" rtlCol="0">
              <a:spAutoFit/>
            </a:bodyPr>
            <a:lstStyle/>
            <a:p>
              <a:r>
                <a:rPr lang="en-US" dirty="0" smtClean="0"/>
                <a:t>Enter PSM</a:t>
              </a:r>
              <a:endParaRPr lang="en-US" dirty="0"/>
            </a:p>
          </p:txBody>
        </p:sp>
      </p:grpSp>
      <p:sp>
        <p:nvSpPr>
          <p:cNvPr id="59" name="TextBox 58"/>
          <p:cNvSpPr txBox="1"/>
          <p:nvPr/>
        </p:nvSpPr>
        <p:spPr>
          <a:xfrm>
            <a:off x="1995054" y="4064939"/>
            <a:ext cx="578114" cy="275254"/>
          </a:xfrm>
          <a:prstGeom prst="rect">
            <a:avLst/>
          </a:prstGeom>
          <a:noFill/>
          <a:ln w="12700">
            <a:solidFill>
              <a:schemeClr val="tx1"/>
            </a:solidFill>
          </a:ln>
        </p:spPr>
        <p:txBody>
          <a:bodyPr wrap="square" rtlCol="0" anchor="ctr">
            <a:spAutoFit/>
          </a:bodyPr>
          <a:lstStyle/>
          <a:p>
            <a:pPr algn="ctr"/>
            <a:r>
              <a:rPr lang="en-US" dirty="0" smtClean="0"/>
              <a:t>PM=0</a:t>
            </a:r>
            <a:endParaRPr lang="en-US" dirty="0"/>
          </a:p>
        </p:txBody>
      </p:sp>
      <p:cxnSp>
        <p:nvCxnSpPr>
          <p:cNvPr id="60" name="Straight Connector 59"/>
          <p:cNvCxnSpPr/>
          <p:nvPr/>
        </p:nvCxnSpPr>
        <p:spPr bwMode="auto">
          <a:xfrm>
            <a:off x="2229957" y="4351790"/>
            <a:ext cx="126581" cy="305946"/>
          </a:xfrm>
          <a:prstGeom prst="line">
            <a:avLst/>
          </a:prstGeom>
          <a:solidFill>
            <a:schemeClr val="accent1"/>
          </a:solidFill>
          <a:ln w="9525" cap="rnd" cmpd="sng" algn="ctr">
            <a:solidFill>
              <a:schemeClr val="tx1"/>
            </a:solidFill>
            <a:prstDash val="solid"/>
            <a:round/>
            <a:headEnd type="none" w="med" len="med"/>
            <a:tailEnd type="triangle" w="med" len="med"/>
          </a:ln>
          <a:effectLst/>
        </p:spPr>
      </p:cxnSp>
      <p:sp>
        <p:nvSpPr>
          <p:cNvPr id="62" name="Rectangle 61"/>
          <p:cNvSpPr/>
          <p:nvPr/>
        </p:nvSpPr>
        <p:spPr bwMode="auto">
          <a:xfrm>
            <a:off x="2286383" y="5371879"/>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63" name="TextBox 62"/>
          <p:cNvSpPr txBox="1"/>
          <p:nvPr/>
        </p:nvSpPr>
        <p:spPr>
          <a:xfrm>
            <a:off x="1792254" y="4988622"/>
            <a:ext cx="578114" cy="275254"/>
          </a:xfrm>
          <a:prstGeom prst="rect">
            <a:avLst/>
          </a:prstGeom>
          <a:noFill/>
          <a:ln w="12700">
            <a:solidFill>
              <a:schemeClr val="tx1"/>
            </a:solidFill>
          </a:ln>
        </p:spPr>
        <p:txBody>
          <a:bodyPr wrap="square" rtlCol="0" anchor="ctr">
            <a:spAutoFit/>
          </a:bodyPr>
          <a:lstStyle/>
          <a:p>
            <a:pPr algn="ctr"/>
            <a:r>
              <a:rPr lang="en-US" dirty="0" smtClean="0"/>
              <a:t>PM=0</a:t>
            </a:r>
            <a:endParaRPr lang="en-US" dirty="0"/>
          </a:p>
        </p:txBody>
      </p:sp>
      <p:sp>
        <p:nvSpPr>
          <p:cNvPr id="74" name="TextBox 73"/>
          <p:cNvSpPr txBox="1"/>
          <p:nvPr/>
        </p:nvSpPr>
        <p:spPr>
          <a:xfrm>
            <a:off x="3196682" y="4987158"/>
            <a:ext cx="578114" cy="275254"/>
          </a:xfrm>
          <a:prstGeom prst="rect">
            <a:avLst/>
          </a:prstGeom>
          <a:noFill/>
          <a:ln w="12700">
            <a:solidFill>
              <a:schemeClr val="tx1"/>
            </a:solidFill>
          </a:ln>
        </p:spPr>
        <p:txBody>
          <a:bodyPr wrap="square" rtlCol="0" anchor="ctr">
            <a:spAutoFit/>
          </a:bodyPr>
          <a:lstStyle/>
          <a:p>
            <a:pPr algn="ctr"/>
            <a:r>
              <a:rPr lang="en-US" dirty="0" smtClean="0"/>
              <a:t>PM=1</a:t>
            </a:r>
            <a:endParaRPr lang="en-US" dirty="0"/>
          </a:p>
        </p:txBody>
      </p:sp>
      <p:sp>
        <p:nvSpPr>
          <p:cNvPr id="96" name="Rectangle 95"/>
          <p:cNvSpPr/>
          <p:nvPr/>
        </p:nvSpPr>
        <p:spPr bwMode="auto">
          <a:xfrm>
            <a:off x="2902031" y="538031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99" name="Rectangle 98"/>
          <p:cNvSpPr/>
          <p:nvPr/>
        </p:nvSpPr>
        <p:spPr bwMode="auto">
          <a:xfrm>
            <a:off x="3258228" y="538031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01" name="Rectangle 100"/>
          <p:cNvSpPr/>
          <p:nvPr/>
        </p:nvSpPr>
        <p:spPr bwMode="auto">
          <a:xfrm>
            <a:off x="3445164" y="5380126"/>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107" name="Straight Connector 106"/>
          <p:cNvCxnSpPr>
            <a:endCxn id="62" idx="0"/>
          </p:cNvCxnSpPr>
          <p:nvPr/>
        </p:nvCxnSpPr>
        <p:spPr bwMode="auto">
          <a:xfrm>
            <a:off x="2294627" y="5239262"/>
            <a:ext cx="58727" cy="132617"/>
          </a:xfrm>
          <a:prstGeom prst="line">
            <a:avLst/>
          </a:prstGeom>
          <a:solidFill>
            <a:schemeClr val="accent1"/>
          </a:solidFill>
          <a:ln w="9525" cap="rnd" cmpd="sng" algn="ctr">
            <a:solidFill>
              <a:schemeClr val="tx1"/>
            </a:solidFill>
            <a:prstDash val="solid"/>
            <a:round/>
            <a:headEnd type="none" w="med" len="med"/>
            <a:tailEnd type="triangle" w="med" len="med"/>
          </a:ln>
          <a:effectLst/>
        </p:spPr>
      </p:cxnSp>
      <p:cxnSp>
        <p:nvCxnSpPr>
          <p:cNvPr id="108" name="Straight Connector 107"/>
          <p:cNvCxnSpPr/>
          <p:nvPr/>
        </p:nvCxnSpPr>
        <p:spPr bwMode="auto">
          <a:xfrm>
            <a:off x="3684508" y="5239262"/>
            <a:ext cx="48051" cy="163114"/>
          </a:xfrm>
          <a:prstGeom prst="line">
            <a:avLst/>
          </a:prstGeom>
          <a:solidFill>
            <a:schemeClr val="accent1"/>
          </a:solidFill>
          <a:ln w="9525" cap="rnd" cmpd="sng" algn="ctr">
            <a:solidFill>
              <a:schemeClr val="tx1"/>
            </a:solidFill>
            <a:prstDash val="solid"/>
            <a:round/>
            <a:headEnd type="none" w="med" len="med"/>
            <a:tailEnd type="triangle" w="med" len="med"/>
          </a:ln>
          <a:effectLst/>
        </p:spPr>
      </p:cxnSp>
      <p:sp>
        <p:nvSpPr>
          <p:cNvPr id="109" name="Rectangle 108"/>
          <p:cNvSpPr/>
          <p:nvPr/>
        </p:nvSpPr>
        <p:spPr bwMode="auto">
          <a:xfrm>
            <a:off x="3658743" y="5379941"/>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10" name="TextBox 109"/>
          <p:cNvSpPr txBox="1"/>
          <p:nvPr/>
        </p:nvSpPr>
        <p:spPr>
          <a:xfrm>
            <a:off x="3836320" y="4741560"/>
            <a:ext cx="884642" cy="276999"/>
          </a:xfrm>
          <a:prstGeom prst="rect">
            <a:avLst/>
          </a:prstGeom>
          <a:noFill/>
        </p:spPr>
        <p:txBody>
          <a:bodyPr wrap="square" rtlCol="0">
            <a:spAutoFit/>
          </a:bodyPr>
          <a:lstStyle/>
          <a:p>
            <a:pPr algn="ctr"/>
            <a:r>
              <a:rPr lang="en-US" dirty="0" smtClean="0"/>
              <a:t>awake</a:t>
            </a:r>
            <a:endParaRPr lang="en-US" dirty="0"/>
          </a:p>
        </p:txBody>
      </p:sp>
      <p:sp>
        <p:nvSpPr>
          <p:cNvPr id="111" name="TextBox 110"/>
          <p:cNvSpPr txBox="1"/>
          <p:nvPr/>
        </p:nvSpPr>
        <p:spPr>
          <a:xfrm>
            <a:off x="5131914" y="5427745"/>
            <a:ext cx="884642" cy="276999"/>
          </a:xfrm>
          <a:prstGeom prst="rect">
            <a:avLst/>
          </a:prstGeom>
          <a:noFill/>
        </p:spPr>
        <p:txBody>
          <a:bodyPr wrap="square" rtlCol="0">
            <a:spAutoFit/>
          </a:bodyPr>
          <a:lstStyle/>
          <a:p>
            <a:pPr algn="ctr"/>
            <a:r>
              <a:rPr lang="en-US" dirty="0" smtClean="0"/>
              <a:t>doze</a:t>
            </a:r>
            <a:endParaRPr lang="en-US" dirty="0"/>
          </a:p>
        </p:txBody>
      </p:sp>
      <p:sp>
        <p:nvSpPr>
          <p:cNvPr id="61" name="Rectangle 60"/>
          <p:cNvSpPr/>
          <p:nvPr/>
        </p:nvSpPr>
        <p:spPr bwMode="auto">
          <a:xfrm>
            <a:off x="5740744" y="4691374"/>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75" name="Rectangle 74"/>
          <p:cNvSpPr/>
          <p:nvPr/>
        </p:nvSpPr>
        <p:spPr bwMode="auto">
          <a:xfrm>
            <a:off x="6056865" y="469073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82" name="TextBox 81"/>
          <p:cNvSpPr txBox="1"/>
          <p:nvPr/>
        </p:nvSpPr>
        <p:spPr>
          <a:xfrm>
            <a:off x="5774647" y="4640565"/>
            <a:ext cx="389074" cy="276999"/>
          </a:xfrm>
          <a:prstGeom prst="rect">
            <a:avLst/>
          </a:prstGeom>
          <a:noFill/>
        </p:spPr>
        <p:txBody>
          <a:bodyPr wrap="square" rtlCol="0">
            <a:spAutoFit/>
          </a:bodyPr>
          <a:lstStyle/>
          <a:p>
            <a:pPr algn="ctr"/>
            <a:r>
              <a:rPr lang="en-US" dirty="0" smtClean="0"/>
              <a:t>…</a:t>
            </a:r>
            <a:endParaRPr lang="en-US" dirty="0"/>
          </a:p>
        </p:txBody>
      </p:sp>
      <p:sp>
        <p:nvSpPr>
          <p:cNvPr id="83" name="TextBox 82"/>
          <p:cNvSpPr txBox="1"/>
          <p:nvPr/>
        </p:nvSpPr>
        <p:spPr>
          <a:xfrm>
            <a:off x="2293247" y="4366137"/>
            <a:ext cx="1300425" cy="276999"/>
          </a:xfrm>
          <a:prstGeom prst="rect">
            <a:avLst/>
          </a:prstGeom>
          <a:noFill/>
        </p:spPr>
        <p:txBody>
          <a:bodyPr wrap="square" rtlCol="0">
            <a:spAutoFit/>
          </a:bodyPr>
          <a:lstStyle/>
          <a:p>
            <a:pPr algn="ctr"/>
            <a:r>
              <a:rPr lang="en-US" dirty="0" smtClean="0"/>
              <a:t>Active mode</a:t>
            </a:r>
            <a:endParaRPr lang="en-US" dirty="0"/>
          </a:p>
        </p:txBody>
      </p:sp>
      <p:sp>
        <p:nvSpPr>
          <p:cNvPr id="84" name="TextBox 83"/>
          <p:cNvSpPr txBox="1"/>
          <p:nvPr/>
        </p:nvSpPr>
        <p:spPr>
          <a:xfrm>
            <a:off x="2244984" y="5425780"/>
            <a:ext cx="884642" cy="276999"/>
          </a:xfrm>
          <a:prstGeom prst="rect">
            <a:avLst/>
          </a:prstGeom>
          <a:noFill/>
        </p:spPr>
        <p:txBody>
          <a:bodyPr wrap="square" rtlCol="0">
            <a:spAutoFit/>
          </a:bodyPr>
          <a:lstStyle/>
          <a:p>
            <a:pPr algn="ctr"/>
            <a:r>
              <a:rPr lang="en-US" dirty="0" smtClean="0"/>
              <a:t>awake</a:t>
            </a:r>
            <a:endParaRPr lang="en-US" dirty="0"/>
          </a:p>
        </p:txBody>
      </p:sp>
      <p:sp>
        <p:nvSpPr>
          <p:cNvPr id="4" name="Left Brace 3"/>
          <p:cNvSpPr/>
          <p:nvPr/>
        </p:nvSpPr>
        <p:spPr bwMode="auto">
          <a:xfrm rot="5400000">
            <a:off x="2956078" y="3172636"/>
            <a:ext cx="168313" cy="1545138"/>
          </a:xfrm>
          <a:prstGeom prst="leftBrace">
            <a:avLst>
              <a:gd name="adj1" fmla="val 70764"/>
              <a:gd name="adj2" fmla="val 50000"/>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0" name="TextBox 99"/>
          <p:cNvSpPr txBox="1"/>
          <p:nvPr/>
        </p:nvSpPr>
        <p:spPr>
          <a:xfrm>
            <a:off x="2335162" y="3403134"/>
            <a:ext cx="1806610" cy="461665"/>
          </a:xfrm>
          <a:prstGeom prst="rect">
            <a:avLst/>
          </a:prstGeom>
          <a:noFill/>
        </p:spPr>
        <p:txBody>
          <a:bodyPr wrap="square" rtlCol="0">
            <a:spAutoFit/>
          </a:bodyPr>
          <a:lstStyle/>
          <a:p>
            <a:r>
              <a:rPr lang="en-US" dirty="0" smtClean="0"/>
              <a:t>Link 1 and Link 2 are both in active mode</a:t>
            </a:r>
            <a:endParaRPr lang="en-US" dirty="0"/>
          </a:p>
        </p:txBody>
      </p:sp>
      <p:sp>
        <p:nvSpPr>
          <p:cNvPr id="112" name="Left Brace 111"/>
          <p:cNvSpPr/>
          <p:nvPr/>
        </p:nvSpPr>
        <p:spPr bwMode="auto">
          <a:xfrm rot="5400000">
            <a:off x="5479415" y="2286045"/>
            <a:ext cx="179851" cy="3329859"/>
          </a:xfrm>
          <a:prstGeom prst="leftBrace">
            <a:avLst>
              <a:gd name="adj1" fmla="val 70764"/>
              <a:gd name="adj2" fmla="val 50000"/>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3" name="TextBox 112"/>
          <p:cNvSpPr txBox="1"/>
          <p:nvPr/>
        </p:nvSpPr>
        <p:spPr>
          <a:xfrm>
            <a:off x="4890139" y="3403133"/>
            <a:ext cx="2222570" cy="461665"/>
          </a:xfrm>
          <a:prstGeom prst="rect">
            <a:avLst/>
          </a:prstGeom>
          <a:noFill/>
        </p:spPr>
        <p:txBody>
          <a:bodyPr wrap="square" rtlCol="0">
            <a:spAutoFit/>
          </a:bodyPr>
          <a:lstStyle/>
          <a:p>
            <a:r>
              <a:rPr lang="en-US" dirty="0" smtClean="0"/>
              <a:t>Link 1 is in active mode</a:t>
            </a:r>
          </a:p>
          <a:p>
            <a:r>
              <a:rPr lang="en-US" dirty="0" smtClean="0"/>
              <a:t>Link 2 is in power save mode</a:t>
            </a:r>
            <a:endParaRPr lang="en-US" dirty="0"/>
          </a:p>
        </p:txBody>
      </p:sp>
    </p:spTree>
    <p:extLst>
      <p:ext uri="{BB962C8B-B14F-4D97-AF65-F5344CB8AC3E}">
        <p14:creationId xmlns:p14="http://schemas.microsoft.com/office/powerpoint/2010/main" val="13790740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686493"/>
            <a:ext cx="7766331" cy="1066800"/>
          </a:xfrm>
        </p:spPr>
        <p:txBody>
          <a:bodyPr/>
          <a:lstStyle/>
          <a:p>
            <a:r>
              <a:rPr lang="en-US" sz="2400" dirty="0" smtClean="0"/>
              <a:t>Example of one STA indicating the power state (or availability) of the other STA of non-AP MLLE</a:t>
            </a:r>
            <a:endParaRPr lang="en-US" sz="2400" dirty="0">
              <a:solidFill>
                <a:schemeClr val="tx1"/>
              </a:solidFill>
            </a:endParaRPr>
          </a:p>
        </p:txBody>
      </p:sp>
      <p:sp>
        <p:nvSpPr>
          <p:cNvPr id="3" name="Content Placeholder 2"/>
          <p:cNvSpPr>
            <a:spLocks noGrp="1"/>
          </p:cNvSpPr>
          <p:nvPr>
            <p:ph idx="1"/>
          </p:nvPr>
        </p:nvSpPr>
        <p:spPr>
          <a:xfrm>
            <a:off x="684213" y="2111236"/>
            <a:ext cx="7859712" cy="2125136"/>
          </a:xfrm>
        </p:spPr>
        <p:txBody>
          <a:bodyPr/>
          <a:lstStyle/>
          <a:p>
            <a:pPr>
              <a:spcBef>
                <a:spcPts val="400"/>
              </a:spcBef>
            </a:pPr>
            <a:r>
              <a:rPr lang="en-US" sz="1800" u="sng" dirty="0" smtClean="0"/>
              <a:t>Concurrent multi-link case:</a:t>
            </a:r>
            <a:r>
              <a:rPr lang="en-US" sz="1800" dirty="0" smtClean="0"/>
              <a:t> non-AP MLLE signals in a frame the awake/doze states of multiple STAs to the AP MLLE</a:t>
            </a: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a:p>
        </p:txBody>
      </p:sp>
      <p:sp>
        <p:nvSpPr>
          <p:cNvPr id="20" name="Footer Placeholder 3"/>
          <p:cNvSpPr>
            <a:spLocks noGrp="1"/>
          </p:cNvSpPr>
          <p:nvPr>
            <p:ph type="ftr" sz="quarter" idx="11"/>
          </p:nvPr>
        </p:nvSpPr>
        <p:spPr>
          <a:xfrm>
            <a:off x="8260193" y="6475413"/>
            <a:ext cx="283732" cy="184666"/>
          </a:xfrm>
        </p:spPr>
        <p:txBody>
          <a:bodyPr/>
          <a:lstStyle/>
          <a:p>
            <a:pPr>
              <a:defRPr/>
            </a:pPr>
            <a:r>
              <a:rPr lang="en-US" smtClean="0"/>
              <a:t>Minyoung Park et.al., (Intel Corporation)</a:t>
            </a:r>
            <a:endParaRPr lang="en-GB" dirty="0"/>
          </a:p>
        </p:txBody>
      </p:sp>
      <p:sp>
        <p:nvSpPr>
          <p:cNvPr id="7" name="Rectangle 6"/>
          <p:cNvSpPr/>
          <p:nvPr/>
        </p:nvSpPr>
        <p:spPr bwMode="auto">
          <a:xfrm>
            <a:off x="2296061" y="4682040"/>
            <a:ext cx="4984371" cy="17729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8" name="Rectangle 7"/>
          <p:cNvSpPr/>
          <p:nvPr/>
        </p:nvSpPr>
        <p:spPr bwMode="auto">
          <a:xfrm>
            <a:off x="5202764" y="4515265"/>
            <a:ext cx="1976319"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9" name="Rectangle 8"/>
          <p:cNvSpPr/>
          <p:nvPr/>
        </p:nvSpPr>
        <p:spPr bwMode="auto">
          <a:xfrm>
            <a:off x="2296682" y="3983611"/>
            <a:ext cx="4983750" cy="183689"/>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0" name="Rectangle 9"/>
          <p:cNvSpPr/>
          <p:nvPr/>
        </p:nvSpPr>
        <p:spPr bwMode="auto">
          <a:xfrm>
            <a:off x="2938463" y="3816878"/>
            <a:ext cx="4240620"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11" name="Straight Connector 10"/>
          <p:cNvCxnSpPr/>
          <p:nvPr/>
        </p:nvCxnSpPr>
        <p:spPr bwMode="auto">
          <a:xfrm>
            <a:off x="2291145" y="4168307"/>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2" name="TextBox 11"/>
          <p:cNvSpPr txBox="1"/>
          <p:nvPr/>
        </p:nvSpPr>
        <p:spPr>
          <a:xfrm>
            <a:off x="1644472" y="3957798"/>
            <a:ext cx="647318" cy="276999"/>
          </a:xfrm>
          <a:prstGeom prst="rect">
            <a:avLst/>
          </a:prstGeom>
          <a:noFill/>
        </p:spPr>
        <p:txBody>
          <a:bodyPr wrap="square" rtlCol="0">
            <a:spAutoFit/>
          </a:bodyPr>
          <a:lstStyle/>
          <a:p>
            <a:pPr algn="ctr"/>
            <a:r>
              <a:rPr lang="en-US" dirty="0" smtClean="0"/>
              <a:t>Link 1</a:t>
            </a:r>
            <a:endParaRPr lang="en-US" dirty="0"/>
          </a:p>
        </p:txBody>
      </p:sp>
      <p:cxnSp>
        <p:nvCxnSpPr>
          <p:cNvPr id="19" name="Straight Connector 18"/>
          <p:cNvCxnSpPr/>
          <p:nvPr/>
        </p:nvCxnSpPr>
        <p:spPr bwMode="auto">
          <a:xfrm>
            <a:off x="2292544" y="4858139"/>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29" name="TextBox 28"/>
          <p:cNvSpPr txBox="1"/>
          <p:nvPr/>
        </p:nvSpPr>
        <p:spPr>
          <a:xfrm>
            <a:off x="1644472" y="4642932"/>
            <a:ext cx="647318" cy="276999"/>
          </a:xfrm>
          <a:prstGeom prst="rect">
            <a:avLst/>
          </a:prstGeom>
          <a:noFill/>
        </p:spPr>
        <p:txBody>
          <a:bodyPr wrap="square" rtlCol="0">
            <a:spAutoFit/>
          </a:bodyPr>
          <a:lstStyle/>
          <a:p>
            <a:pPr algn="ctr"/>
            <a:r>
              <a:rPr lang="en-US" dirty="0" smtClean="0"/>
              <a:t>Link </a:t>
            </a:r>
            <a:r>
              <a:rPr lang="en-US" dirty="0"/>
              <a:t>2</a:t>
            </a:r>
          </a:p>
        </p:txBody>
      </p:sp>
      <p:sp>
        <p:nvSpPr>
          <p:cNvPr id="30" name="TextBox 29"/>
          <p:cNvSpPr txBox="1"/>
          <p:nvPr/>
        </p:nvSpPr>
        <p:spPr>
          <a:xfrm>
            <a:off x="7069138" y="4868371"/>
            <a:ext cx="571334" cy="276999"/>
          </a:xfrm>
          <a:prstGeom prst="rect">
            <a:avLst/>
          </a:prstGeom>
          <a:noFill/>
        </p:spPr>
        <p:txBody>
          <a:bodyPr wrap="square" rtlCol="0">
            <a:spAutoFit/>
          </a:bodyPr>
          <a:lstStyle/>
          <a:p>
            <a:pPr algn="ctr"/>
            <a:r>
              <a:rPr lang="en-US" dirty="0" smtClean="0"/>
              <a:t>time</a:t>
            </a:r>
            <a:endParaRPr lang="en-US" dirty="0"/>
          </a:p>
        </p:txBody>
      </p:sp>
      <p:sp>
        <p:nvSpPr>
          <p:cNvPr id="31" name="Rectangle 30"/>
          <p:cNvSpPr/>
          <p:nvPr/>
        </p:nvSpPr>
        <p:spPr bwMode="auto">
          <a:xfrm>
            <a:off x="3906647" y="5031815"/>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2" name="TextBox 31"/>
          <p:cNvSpPr txBox="1"/>
          <p:nvPr/>
        </p:nvSpPr>
        <p:spPr>
          <a:xfrm>
            <a:off x="4102392" y="5034646"/>
            <a:ext cx="674509" cy="276999"/>
          </a:xfrm>
          <a:prstGeom prst="rect">
            <a:avLst/>
          </a:prstGeom>
          <a:noFill/>
        </p:spPr>
        <p:txBody>
          <a:bodyPr wrap="square" rtlCol="0">
            <a:spAutoFit/>
          </a:bodyPr>
          <a:lstStyle/>
          <a:p>
            <a:r>
              <a:rPr lang="en-US" dirty="0" smtClean="0"/>
              <a:t>: Awake</a:t>
            </a:r>
            <a:endParaRPr lang="en-US" dirty="0"/>
          </a:p>
        </p:txBody>
      </p:sp>
      <p:sp>
        <p:nvSpPr>
          <p:cNvPr id="33" name="Rectangle 32"/>
          <p:cNvSpPr/>
          <p:nvPr/>
        </p:nvSpPr>
        <p:spPr bwMode="auto">
          <a:xfrm>
            <a:off x="4780820" y="5039472"/>
            <a:ext cx="237638" cy="272173"/>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4" name="TextBox 33"/>
          <p:cNvSpPr txBox="1"/>
          <p:nvPr/>
        </p:nvSpPr>
        <p:spPr>
          <a:xfrm>
            <a:off x="4976564" y="5034646"/>
            <a:ext cx="1051374" cy="276999"/>
          </a:xfrm>
          <a:prstGeom prst="rect">
            <a:avLst/>
          </a:prstGeom>
          <a:noFill/>
        </p:spPr>
        <p:txBody>
          <a:bodyPr wrap="square" rtlCol="0">
            <a:spAutoFit/>
          </a:bodyPr>
          <a:lstStyle/>
          <a:p>
            <a:r>
              <a:rPr lang="en-US" dirty="0" smtClean="0"/>
              <a:t>: Doze </a:t>
            </a:r>
            <a:endParaRPr lang="en-US" dirty="0"/>
          </a:p>
        </p:txBody>
      </p:sp>
      <p:sp>
        <p:nvSpPr>
          <p:cNvPr id="35" name="TextBox 34"/>
          <p:cNvSpPr txBox="1"/>
          <p:nvPr/>
        </p:nvSpPr>
        <p:spPr>
          <a:xfrm>
            <a:off x="2847434" y="5039472"/>
            <a:ext cx="1055294" cy="276999"/>
          </a:xfrm>
          <a:prstGeom prst="rect">
            <a:avLst/>
          </a:prstGeom>
          <a:noFill/>
        </p:spPr>
        <p:txBody>
          <a:bodyPr wrap="square" rtlCol="0">
            <a:spAutoFit/>
          </a:bodyPr>
          <a:lstStyle/>
          <a:p>
            <a:r>
              <a:rPr lang="en-US" dirty="0" smtClean="0"/>
              <a:t>: Data frames</a:t>
            </a:r>
            <a:endParaRPr lang="en-US" dirty="0"/>
          </a:p>
        </p:txBody>
      </p:sp>
      <p:sp>
        <p:nvSpPr>
          <p:cNvPr id="36" name="Rectangle 35"/>
          <p:cNvSpPr/>
          <p:nvPr/>
        </p:nvSpPr>
        <p:spPr bwMode="auto">
          <a:xfrm>
            <a:off x="2761890" y="503148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0" name="Rectangle 39"/>
          <p:cNvSpPr/>
          <p:nvPr/>
        </p:nvSpPr>
        <p:spPr bwMode="auto">
          <a:xfrm>
            <a:off x="3388898" y="3897925"/>
            <a:ext cx="133942" cy="271604"/>
          </a:xfrm>
          <a:prstGeom prst="rect">
            <a:avLst/>
          </a:prstGeom>
          <a:solidFill>
            <a:srgbClr val="FF66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1" name="Rectangle 40"/>
          <p:cNvSpPr/>
          <p:nvPr/>
        </p:nvSpPr>
        <p:spPr bwMode="auto">
          <a:xfrm>
            <a:off x="3704274" y="389718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5" name="Rectangle 44"/>
          <p:cNvSpPr/>
          <p:nvPr/>
        </p:nvSpPr>
        <p:spPr bwMode="auto">
          <a:xfrm>
            <a:off x="6389653" y="4593439"/>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6" name="Rectangle 45"/>
          <p:cNvSpPr/>
          <p:nvPr/>
        </p:nvSpPr>
        <p:spPr bwMode="auto">
          <a:xfrm>
            <a:off x="6718836" y="4596066"/>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7" name="TextBox 46"/>
          <p:cNvSpPr txBox="1"/>
          <p:nvPr/>
        </p:nvSpPr>
        <p:spPr>
          <a:xfrm>
            <a:off x="6423556" y="4542630"/>
            <a:ext cx="389074" cy="276999"/>
          </a:xfrm>
          <a:prstGeom prst="rect">
            <a:avLst/>
          </a:prstGeom>
          <a:noFill/>
        </p:spPr>
        <p:txBody>
          <a:bodyPr wrap="square" rtlCol="0">
            <a:spAutoFit/>
          </a:bodyPr>
          <a:lstStyle/>
          <a:p>
            <a:pPr algn="ctr"/>
            <a:r>
              <a:rPr lang="en-US" dirty="0" smtClean="0"/>
              <a:t>…</a:t>
            </a:r>
            <a:endParaRPr lang="en-US" dirty="0"/>
          </a:p>
        </p:txBody>
      </p:sp>
      <p:sp>
        <p:nvSpPr>
          <p:cNvPr id="60" name="Rectangle 59"/>
          <p:cNvSpPr/>
          <p:nvPr/>
        </p:nvSpPr>
        <p:spPr bwMode="auto">
          <a:xfrm>
            <a:off x="3918185" y="3897991"/>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61" name="Rectangle 60"/>
          <p:cNvSpPr/>
          <p:nvPr/>
        </p:nvSpPr>
        <p:spPr bwMode="auto">
          <a:xfrm>
            <a:off x="4234306" y="3897352"/>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62" name="TextBox 61"/>
          <p:cNvSpPr txBox="1"/>
          <p:nvPr/>
        </p:nvSpPr>
        <p:spPr>
          <a:xfrm>
            <a:off x="3952088" y="3847182"/>
            <a:ext cx="389074" cy="276999"/>
          </a:xfrm>
          <a:prstGeom prst="rect">
            <a:avLst/>
          </a:prstGeom>
          <a:noFill/>
        </p:spPr>
        <p:txBody>
          <a:bodyPr wrap="square" rtlCol="0">
            <a:spAutoFit/>
          </a:bodyPr>
          <a:lstStyle/>
          <a:p>
            <a:pPr algn="ctr"/>
            <a:r>
              <a:rPr lang="en-US" dirty="0" smtClean="0"/>
              <a:t>…</a:t>
            </a:r>
            <a:endParaRPr lang="en-US" dirty="0"/>
          </a:p>
        </p:txBody>
      </p:sp>
      <p:sp>
        <p:nvSpPr>
          <p:cNvPr id="64" name="Rectangle 63"/>
          <p:cNvSpPr/>
          <p:nvPr/>
        </p:nvSpPr>
        <p:spPr bwMode="auto">
          <a:xfrm>
            <a:off x="5534225" y="3895009"/>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65" name="Rectangle 64"/>
          <p:cNvSpPr/>
          <p:nvPr/>
        </p:nvSpPr>
        <p:spPr bwMode="auto">
          <a:xfrm>
            <a:off x="5850346" y="389437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66" name="TextBox 65"/>
          <p:cNvSpPr txBox="1"/>
          <p:nvPr/>
        </p:nvSpPr>
        <p:spPr>
          <a:xfrm>
            <a:off x="5568128" y="3844200"/>
            <a:ext cx="389074" cy="276999"/>
          </a:xfrm>
          <a:prstGeom prst="rect">
            <a:avLst/>
          </a:prstGeom>
          <a:noFill/>
        </p:spPr>
        <p:txBody>
          <a:bodyPr wrap="square" rtlCol="0">
            <a:spAutoFit/>
          </a:bodyPr>
          <a:lstStyle/>
          <a:p>
            <a:pPr algn="ctr"/>
            <a:r>
              <a:rPr lang="en-US" dirty="0" smtClean="0"/>
              <a:t>…</a:t>
            </a:r>
            <a:endParaRPr lang="en-US" dirty="0"/>
          </a:p>
        </p:txBody>
      </p:sp>
      <p:sp>
        <p:nvSpPr>
          <p:cNvPr id="67" name="Rectangle 66"/>
          <p:cNvSpPr/>
          <p:nvPr/>
        </p:nvSpPr>
        <p:spPr bwMode="auto">
          <a:xfrm>
            <a:off x="6373658" y="3898146"/>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68" name="Rectangle 67"/>
          <p:cNvSpPr/>
          <p:nvPr/>
        </p:nvSpPr>
        <p:spPr bwMode="auto">
          <a:xfrm>
            <a:off x="6689779" y="389750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69" name="TextBox 68"/>
          <p:cNvSpPr txBox="1"/>
          <p:nvPr/>
        </p:nvSpPr>
        <p:spPr>
          <a:xfrm>
            <a:off x="6407561" y="3847337"/>
            <a:ext cx="389074" cy="276999"/>
          </a:xfrm>
          <a:prstGeom prst="rect">
            <a:avLst/>
          </a:prstGeom>
          <a:noFill/>
        </p:spPr>
        <p:txBody>
          <a:bodyPr wrap="square" rtlCol="0">
            <a:spAutoFit/>
          </a:bodyPr>
          <a:lstStyle/>
          <a:p>
            <a:pPr algn="ctr"/>
            <a:r>
              <a:rPr lang="en-US" dirty="0" smtClean="0"/>
              <a:t>…</a:t>
            </a:r>
            <a:endParaRPr lang="en-US" dirty="0"/>
          </a:p>
        </p:txBody>
      </p:sp>
      <p:sp>
        <p:nvSpPr>
          <p:cNvPr id="70" name="Rectangle 69"/>
          <p:cNvSpPr/>
          <p:nvPr/>
        </p:nvSpPr>
        <p:spPr bwMode="auto">
          <a:xfrm>
            <a:off x="5067178" y="3889837"/>
            <a:ext cx="133942" cy="271604"/>
          </a:xfrm>
          <a:prstGeom prst="rect">
            <a:avLst/>
          </a:prstGeom>
          <a:solidFill>
            <a:srgbClr val="FF66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71" name="TextBox 70"/>
          <p:cNvSpPr txBox="1"/>
          <p:nvPr/>
        </p:nvSpPr>
        <p:spPr>
          <a:xfrm>
            <a:off x="1552517" y="3338791"/>
            <a:ext cx="2082338" cy="415498"/>
          </a:xfrm>
          <a:prstGeom prst="rect">
            <a:avLst/>
          </a:prstGeom>
          <a:noFill/>
          <a:ln w="12700">
            <a:noFill/>
          </a:ln>
        </p:spPr>
        <p:txBody>
          <a:bodyPr wrap="square" rtlCol="0" anchor="ctr">
            <a:spAutoFit/>
          </a:bodyPr>
          <a:lstStyle/>
          <a:p>
            <a:pPr algn="r"/>
            <a:r>
              <a:rPr lang="en-US" sz="1050" dirty="0" smtClean="0"/>
              <a:t>Indicates STA 1 is in the awake state and STA 2 is in the doze state</a:t>
            </a:r>
            <a:endParaRPr lang="en-US" sz="1050" dirty="0"/>
          </a:p>
        </p:txBody>
      </p:sp>
      <p:cxnSp>
        <p:nvCxnSpPr>
          <p:cNvPr id="72" name="Straight Connector 71"/>
          <p:cNvCxnSpPr/>
          <p:nvPr/>
        </p:nvCxnSpPr>
        <p:spPr bwMode="auto">
          <a:xfrm flipV="1">
            <a:off x="5008216" y="4175047"/>
            <a:ext cx="131045" cy="162732"/>
          </a:xfrm>
          <a:prstGeom prst="line">
            <a:avLst/>
          </a:prstGeom>
          <a:solidFill>
            <a:schemeClr val="accent1"/>
          </a:solidFill>
          <a:ln w="9525" cap="rnd" cmpd="sng" algn="ctr">
            <a:solidFill>
              <a:schemeClr val="tx1"/>
            </a:solidFill>
            <a:prstDash val="solid"/>
            <a:round/>
            <a:headEnd type="none" w="med" len="med"/>
            <a:tailEnd type="triangle" w="med" len="med"/>
          </a:ln>
          <a:effectLst/>
        </p:spPr>
      </p:cxnSp>
      <p:sp>
        <p:nvSpPr>
          <p:cNvPr id="58" name="Rectangle 57"/>
          <p:cNvSpPr/>
          <p:nvPr/>
        </p:nvSpPr>
        <p:spPr bwMode="auto">
          <a:xfrm>
            <a:off x="5686743" y="5037343"/>
            <a:ext cx="133942" cy="271604"/>
          </a:xfrm>
          <a:prstGeom prst="rect">
            <a:avLst/>
          </a:prstGeom>
          <a:solidFill>
            <a:srgbClr val="FF66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59" name="TextBox 58"/>
          <p:cNvSpPr txBox="1"/>
          <p:nvPr/>
        </p:nvSpPr>
        <p:spPr>
          <a:xfrm>
            <a:off x="5780628" y="5052428"/>
            <a:ext cx="1630475" cy="461665"/>
          </a:xfrm>
          <a:prstGeom prst="rect">
            <a:avLst/>
          </a:prstGeom>
          <a:noFill/>
        </p:spPr>
        <p:txBody>
          <a:bodyPr wrap="square" rtlCol="0">
            <a:spAutoFit/>
          </a:bodyPr>
          <a:lstStyle/>
          <a:p>
            <a:r>
              <a:rPr lang="en-US" dirty="0" smtClean="0"/>
              <a:t>: Frame with STAs’ </a:t>
            </a:r>
            <a:br>
              <a:rPr lang="en-US" dirty="0" smtClean="0"/>
            </a:br>
            <a:r>
              <a:rPr lang="en-US" dirty="0" smtClean="0"/>
              <a:t>power state indication</a:t>
            </a:r>
          </a:p>
        </p:txBody>
      </p:sp>
      <p:sp>
        <p:nvSpPr>
          <p:cNvPr id="63" name="Right Brace 62"/>
          <p:cNvSpPr/>
          <p:nvPr/>
        </p:nvSpPr>
        <p:spPr bwMode="auto">
          <a:xfrm rot="16200000" flipV="1">
            <a:off x="4333836" y="2791840"/>
            <a:ext cx="160330" cy="1653400"/>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3" name="TextBox 72"/>
          <p:cNvSpPr txBox="1"/>
          <p:nvPr/>
        </p:nvSpPr>
        <p:spPr>
          <a:xfrm>
            <a:off x="5635674" y="2772364"/>
            <a:ext cx="1286264" cy="830997"/>
          </a:xfrm>
          <a:prstGeom prst="rect">
            <a:avLst/>
          </a:prstGeom>
          <a:noFill/>
          <a:ln w="12700">
            <a:noFill/>
          </a:ln>
        </p:spPr>
        <p:txBody>
          <a:bodyPr wrap="square" rtlCol="0" anchor="ctr">
            <a:spAutoFit/>
          </a:bodyPr>
          <a:lstStyle/>
          <a:p>
            <a:r>
              <a:rPr lang="en-US" dirty="0" smtClean="0"/>
              <a:t>Link1 and </a:t>
            </a:r>
            <a:r>
              <a:rPr lang="en-US" dirty="0"/>
              <a:t>L</a:t>
            </a:r>
            <a:r>
              <a:rPr lang="en-US" dirty="0" smtClean="0"/>
              <a:t>ink 2 are available (STA1 and STA2 awake)</a:t>
            </a:r>
            <a:endParaRPr lang="en-US" dirty="0"/>
          </a:p>
        </p:txBody>
      </p:sp>
      <p:sp>
        <p:nvSpPr>
          <p:cNvPr id="74" name="Right Brace 73"/>
          <p:cNvSpPr/>
          <p:nvPr/>
        </p:nvSpPr>
        <p:spPr bwMode="auto">
          <a:xfrm rot="16200000" flipV="1">
            <a:off x="6141620" y="2733820"/>
            <a:ext cx="162106" cy="1767663"/>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5" name="TextBox 74"/>
          <p:cNvSpPr txBox="1"/>
          <p:nvPr/>
        </p:nvSpPr>
        <p:spPr>
          <a:xfrm>
            <a:off x="3801238" y="2959102"/>
            <a:ext cx="1485860" cy="646331"/>
          </a:xfrm>
          <a:prstGeom prst="rect">
            <a:avLst/>
          </a:prstGeom>
          <a:noFill/>
          <a:ln w="12700">
            <a:noFill/>
          </a:ln>
        </p:spPr>
        <p:txBody>
          <a:bodyPr wrap="square" rtlCol="0" anchor="ctr">
            <a:spAutoFit/>
          </a:bodyPr>
          <a:lstStyle/>
          <a:p>
            <a:r>
              <a:rPr lang="en-US" dirty="0" smtClean="0"/>
              <a:t>Only Link 1 available (STA1 awake)</a:t>
            </a:r>
            <a:endParaRPr lang="en-US" dirty="0"/>
          </a:p>
        </p:txBody>
      </p:sp>
      <p:sp>
        <p:nvSpPr>
          <p:cNvPr id="78" name="Rectangle 77"/>
          <p:cNvSpPr/>
          <p:nvPr/>
        </p:nvSpPr>
        <p:spPr bwMode="auto">
          <a:xfrm rot="16200000">
            <a:off x="431233" y="3971323"/>
            <a:ext cx="1425856"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79" name="TextBox 78"/>
          <p:cNvSpPr txBox="1"/>
          <p:nvPr/>
        </p:nvSpPr>
        <p:spPr>
          <a:xfrm>
            <a:off x="701840" y="3356120"/>
            <a:ext cx="884642" cy="276999"/>
          </a:xfrm>
          <a:prstGeom prst="rect">
            <a:avLst/>
          </a:prstGeom>
          <a:noFill/>
        </p:spPr>
        <p:txBody>
          <a:bodyPr wrap="square" rtlCol="0">
            <a:spAutoFit/>
          </a:bodyPr>
          <a:lstStyle/>
          <a:p>
            <a:pPr algn="ctr"/>
            <a:r>
              <a:rPr lang="en-US" dirty="0" smtClean="0"/>
              <a:t>AP MLLE</a:t>
            </a:r>
            <a:endParaRPr lang="en-US" dirty="0"/>
          </a:p>
        </p:txBody>
      </p:sp>
      <p:sp>
        <p:nvSpPr>
          <p:cNvPr id="80" name="Rectangle 79"/>
          <p:cNvSpPr/>
          <p:nvPr/>
        </p:nvSpPr>
        <p:spPr bwMode="auto">
          <a:xfrm>
            <a:off x="892128" y="3804921"/>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AP 1</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81" name="Rectangle 80"/>
          <p:cNvSpPr/>
          <p:nvPr/>
        </p:nvSpPr>
        <p:spPr bwMode="auto">
          <a:xfrm>
            <a:off x="892128" y="448595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AP 2</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82" name="TextBox 81"/>
          <p:cNvSpPr txBox="1"/>
          <p:nvPr/>
        </p:nvSpPr>
        <p:spPr>
          <a:xfrm>
            <a:off x="7571206" y="3222880"/>
            <a:ext cx="947857" cy="461665"/>
          </a:xfrm>
          <a:prstGeom prst="rect">
            <a:avLst/>
          </a:prstGeom>
          <a:noFill/>
        </p:spPr>
        <p:txBody>
          <a:bodyPr wrap="square" rtlCol="0">
            <a:spAutoFit/>
          </a:bodyPr>
          <a:lstStyle/>
          <a:p>
            <a:pPr algn="ctr"/>
            <a:r>
              <a:rPr lang="en-US" dirty="0" smtClean="0"/>
              <a:t>Non-AP MLLE</a:t>
            </a:r>
            <a:endParaRPr lang="en-US" dirty="0"/>
          </a:p>
        </p:txBody>
      </p:sp>
      <p:sp>
        <p:nvSpPr>
          <p:cNvPr id="83" name="Rectangle 82"/>
          <p:cNvSpPr/>
          <p:nvPr/>
        </p:nvSpPr>
        <p:spPr bwMode="auto">
          <a:xfrm rot="16200000">
            <a:off x="7359551" y="3961436"/>
            <a:ext cx="138989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84" name="Rectangle 83"/>
          <p:cNvSpPr/>
          <p:nvPr/>
        </p:nvSpPr>
        <p:spPr bwMode="auto">
          <a:xfrm>
            <a:off x="7758324" y="3807007"/>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STA 1</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85" name="Rectangle 84"/>
          <p:cNvSpPr/>
          <p:nvPr/>
        </p:nvSpPr>
        <p:spPr bwMode="auto">
          <a:xfrm>
            <a:off x="7758324" y="4485952"/>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STA 2</a:t>
            </a: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86" name="Straight Connector 85"/>
          <p:cNvCxnSpPr/>
          <p:nvPr/>
        </p:nvCxnSpPr>
        <p:spPr bwMode="auto">
          <a:xfrm>
            <a:off x="3342469" y="3733548"/>
            <a:ext cx="106939" cy="142562"/>
          </a:xfrm>
          <a:prstGeom prst="line">
            <a:avLst/>
          </a:prstGeom>
          <a:solidFill>
            <a:schemeClr val="accent1"/>
          </a:solidFill>
          <a:ln w="9525" cap="rnd" cmpd="sng" algn="ctr">
            <a:solidFill>
              <a:schemeClr val="tx1"/>
            </a:solidFill>
            <a:prstDash val="solid"/>
            <a:round/>
            <a:headEnd type="none" w="med" len="med"/>
            <a:tailEnd type="triangle" w="med" len="med"/>
          </a:ln>
          <a:effectLst/>
        </p:spPr>
      </p:cxnSp>
      <p:sp>
        <p:nvSpPr>
          <p:cNvPr id="87" name="TextBox 86"/>
          <p:cNvSpPr txBox="1"/>
          <p:nvPr/>
        </p:nvSpPr>
        <p:spPr>
          <a:xfrm>
            <a:off x="3275856" y="4169609"/>
            <a:ext cx="1813686" cy="415498"/>
          </a:xfrm>
          <a:prstGeom prst="rect">
            <a:avLst/>
          </a:prstGeom>
          <a:noFill/>
          <a:ln w="12700">
            <a:noFill/>
          </a:ln>
        </p:spPr>
        <p:txBody>
          <a:bodyPr wrap="square" rtlCol="0" anchor="ctr">
            <a:spAutoFit/>
          </a:bodyPr>
          <a:lstStyle/>
          <a:p>
            <a:pPr algn="r"/>
            <a:r>
              <a:rPr lang="en-US" sz="1050" dirty="0" smtClean="0"/>
              <a:t>Indicates both STA1 and STA2 are awake</a:t>
            </a:r>
            <a:endParaRPr lang="en-US" sz="1050" dirty="0"/>
          </a:p>
        </p:txBody>
      </p:sp>
      <p:sp>
        <p:nvSpPr>
          <p:cNvPr id="76" name="Rectangle 75"/>
          <p:cNvSpPr/>
          <p:nvPr/>
        </p:nvSpPr>
        <p:spPr bwMode="auto">
          <a:xfrm>
            <a:off x="5464934" y="459290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77" name="Rectangle 76"/>
          <p:cNvSpPr/>
          <p:nvPr/>
        </p:nvSpPr>
        <p:spPr bwMode="auto">
          <a:xfrm>
            <a:off x="5658710" y="4591714"/>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89" name="Rectangle 88"/>
          <p:cNvSpPr/>
          <p:nvPr/>
        </p:nvSpPr>
        <p:spPr bwMode="auto">
          <a:xfrm>
            <a:off x="4836945" y="389693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90" name="Rectangle 89"/>
          <p:cNvSpPr/>
          <p:nvPr/>
        </p:nvSpPr>
        <p:spPr bwMode="auto">
          <a:xfrm>
            <a:off x="5918381" y="459463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91" name="Rectangle 90"/>
          <p:cNvSpPr/>
          <p:nvPr/>
        </p:nvSpPr>
        <p:spPr bwMode="auto">
          <a:xfrm>
            <a:off x="6112157" y="4593439"/>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3" name="Date Placeholder 22"/>
          <p:cNvSpPr>
            <a:spLocks noGrp="1"/>
          </p:cNvSpPr>
          <p:nvPr>
            <p:ph type="dt" sz="half" idx="10"/>
          </p:nvPr>
        </p:nvSpPr>
        <p:spPr/>
        <p:txBody>
          <a:bodyPr/>
          <a:lstStyle/>
          <a:p>
            <a:pPr>
              <a:defRPr/>
            </a:pPr>
            <a:r>
              <a:rPr lang="en-US" altLang="en-US" smtClean="0"/>
              <a:t>September 2019</a:t>
            </a:r>
            <a:endParaRPr lang="en-GB" altLang="en-US" dirty="0"/>
          </a:p>
        </p:txBody>
      </p:sp>
    </p:spTree>
    <p:extLst>
      <p:ext uri="{BB962C8B-B14F-4D97-AF65-F5344CB8AC3E}">
        <p14:creationId xmlns:p14="http://schemas.microsoft.com/office/powerpoint/2010/main" val="7243564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bwMode="auto">
          <a:xfrm>
            <a:off x="2256720" y="3100402"/>
            <a:ext cx="4984371" cy="17729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9" name="Rectangle 48"/>
          <p:cNvSpPr/>
          <p:nvPr/>
        </p:nvSpPr>
        <p:spPr bwMode="auto">
          <a:xfrm>
            <a:off x="2779519" y="2925603"/>
            <a:ext cx="703236"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 name="Title 1"/>
          <p:cNvSpPr>
            <a:spLocks noGrp="1"/>
          </p:cNvSpPr>
          <p:nvPr>
            <p:ph type="title"/>
          </p:nvPr>
        </p:nvSpPr>
        <p:spPr>
          <a:xfrm>
            <a:off x="685800" y="685800"/>
            <a:ext cx="7772400" cy="443912"/>
          </a:xfrm>
        </p:spPr>
        <p:txBody>
          <a:bodyPr/>
          <a:lstStyle/>
          <a:p>
            <a:r>
              <a:rPr lang="en-US" dirty="0" smtClean="0"/>
              <a:t>Example for TWT</a:t>
            </a:r>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a:p>
        </p:txBody>
      </p:sp>
      <p:sp>
        <p:nvSpPr>
          <p:cNvPr id="20" name="Footer Placeholder 3"/>
          <p:cNvSpPr>
            <a:spLocks noGrp="1"/>
          </p:cNvSpPr>
          <p:nvPr>
            <p:ph type="ftr" sz="quarter" idx="11"/>
          </p:nvPr>
        </p:nvSpPr>
        <p:spPr>
          <a:xfrm>
            <a:off x="8260193" y="6475413"/>
            <a:ext cx="283732" cy="184666"/>
          </a:xfrm>
        </p:spPr>
        <p:txBody>
          <a:bodyPr/>
          <a:lstStyle/>
          <a:p>
            <a:pPr>
              <a:defRPr/>
            </a:pPr>
            <a:r>
              <a:rPr lang="en-US" smtClean="0"/>
              <a:t>Minyoung Park et.al., (Intel Corporation)</a:t>
            </a:r>
            <a:endParaRPr lang="en-GB" dirty="0"/>
          </a:p>
        </p:txBody>
      </p:sp>
      <p:sp>
        <p:nvSpPr>
          <p:cNvPr id="21" name="Rectangle 20"/>
          <p:cNvSpPr/>
          <p:nvPr/>
        </p:nvSpPr>
        <p:spPr bwMode="auto">
          <a:xfrm>
            <a:off x="2257341" y="2401973"/>
            <a:ext cx="4983750" cy="183689"/>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3" name="Rectangle 22"/>
          <p:cNvSpPr/>
          <p:nvPr/>
        </p:nvSpPr>
        <p:spPr bwMode="auto">
          <a:xfrm>
            <a:off x="3673359" y="2237816"/>
            <a:ext cx="724840"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26" name="Straight Connector 25"/>
          <p:cNvCxnSpPr/>
          <p:nvPr/>
        </p:nvCxnSpPr>
        <p:spPr bwMode="auto">
          <a:xfrm>
            <a:off x="2251804" y="2586669"/>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27" name="TextBox 26"/>
          <p:cNvSpPr txBox="1"/>
          <p:nvPr/>
        </p:nvSpPr>
        <p:spPr>
          <a:xfrm>
            <a:off x="1605131" y="2376160"/>
            <a:ext cx="647318" cy="276999"/>
          </a:xfrm>
          <a:prstGeom prst="rect">
            <a:avLst/>
          </a:prstGeom>
          <a:noFill/>
        </p:spPr>
        <p:txBody>
          <a:bodyPr wrap="square" rtlCol="0">
            <a:spAutoFit/>
          </a:bodyPr>
          <a:lstStyle/>
          <a:p>
            <a:pPr algn="ctr"/>
            <a:r>
              <a:rPr lang="en-US" dirty="0" smtClean="0"/>
              <a:t>Link 1</a:t>
            </a:r>
            <a:endParaRPr lang="en-US" dirty="0"/>
          </a:p>
        </p:txBody>
      </p:sp>
      <p:cxnSp>
        <p:nvCxnSpPr>
          <p:cNvPr id="45" name="Straight Connector 44"/>
          <p:cNvCxnSpPr/>
          <p:nvPr/>
        </p:nvCxnSpPr>
        <p:spPr bwMode="auto">
          <a:xfrm>
            <a:off x="2253203" y="3276501"/>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64" name="Rectangle 63"/>
          <p:cNvSpPr/>
          <p:nvPr/>
        </p:nvSpPr>
        <p:spPr bwMode="auto">
          <a:xfrm rot="16200000">
            <a:off x="394027" y="2389095"/>
            <a:ext cx="1425856"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65" name="TextBox 64"/>
          <p:cNvSpPr txBox="1"/>
          <p:nvPr/>
        </p:nvSpPr>
        <p:spPr>
          <a:xfrm>
            <a:off x="664633" y="1604693"/>
            <a:ext cx="884642" cy="276999"/>
          </a:xfrm>
          <a:prstGeom prst="rect">
            <a:avLst/>
          </a:prstGeom>
          <a:noFill/>
        </p:spPr>
        <p:txBody>
          <a:bodyPr wrap="square" rtlCol="0">
            <a:spAutoFit/>
          </a:bodyPr>
          <a:lstStyle/>
          <a:p>
            <a:pPr algn="ctr"/>
            <a:r>
              <a:rPr lang="en-US" dirty="0" smtClean="0"/>
              <a:t>AP MLLE</a:t>
            </a:r>
            <a:endParaRPr lang="en-US" dirty="0"/>
          </a:p>
        </p:txBody>
      </p:sp>
      <p:sp>
        <p:nvSpPr>
          <p:cNvPr id="66" name="Rectangle 65"/>
          <p:cNvSpPr/>
          <p:nvPr/>
        </p:nvSpPr>
        <p:spPr bwMode="auto">
          <a:xfrm>
            <a:off x="854922" y="2222693"/>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AP 1</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67" name="Rectangle 66"/>
          <p:cNvSpPr/>
          <p:nvPr/>
        </p:nvSpPr>
        <p:spPr bwMode="auto">
          <a:xfrm>
            <a:off x="854922" y="2903724"/>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AP 2</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68" name="TextBox 67"/>
          <p:cNvSpPr txBox="1"/>
          <p:nvPr/>
        </p:nvSpPr>
        <p:spPr>
          <a:xfrm>
            <a:off x="7534000" y="1640652"/>
            <a:ext cx="947857" cy="461665"/>
          </a:xfrm>
          <a:prstGeom prst="rect">
            <a:avLst/>
          </a:prstGeom>
          <a:noFill/>
        </p:spPr>
        <p:txBody>
          <a:bodyPr wrap="square" rtlCol="0">
            <a:spAutoFit/>
          </a:bodyPr>
          <a:lstStyle/>
          <a:p>
            <a:pPr algn="ctr"/>
            <a:r>
              <a:rPr lang="en-US" dirty="0" smtClean="0"/>
              <a:t>Non-AP MLLE</a:t>
            </a:r>
            <a:endParaRPr lang="en-US" dirty="0"/>
          </a:p>
        </p:txBody>
      </p:sp>
      <p:sp>
        <p:nvSpPr>
          <p:cNvPr id="69" name="Rectangle 68"/>
          <p:cNvSpPr/>
          <p:nvPr/>
        </p:nvSpPr>
        <p:spPr bwMode="auto">
          <a:xfrm rot="16200000">
            <a:off x="7322345" y="2379208"/>
            <a:ext cx="138989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70" name="Rectangle 69"/>
          <p:cNvSpPr/>
          <p:nvPr/>
        </p:nvSpPr>
        <p:spPr bwMode="auto">
          <a:xfrm>
            <a:off x="7721118" y="2224779"/>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STA 1</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71" name="Rectangle 70"/>
          <p:cNvSpPr/>
          <p:nvPr/>
        </p:nvSpPr>
        <p:spPr bwMode="auto">
          <a:xfrm>
            <a:off x="7721118" y="2903724"/>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STA 2</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72" name="TextBox 71"/>
          <p:cNvSpPr txBox="1"/>
          <p:nvPr/>
        </p:nvSpPr>
        <p:spPr>
          <a:xfrm>
            <a:off x="1605131" y="3061294"/>
            <a:ext cx="647318" cy="276999"/>
          </a:xfrm>
          <a:prstGeom prst="rect">
            <a:avLst/>
          </a:prstGeom>
          <a:noFill/>
        </p:spPr>
        <p:txBody>
          <a:bodyPr wrap="square" rtlCol="0">
            <a:spAutoFit/>
          </a:bodyPr>
          <a:lstStyle/>
          <a:p>
            <a:pPr algn="ctr"/>
            <a:r>
              <a:rPr lang="en-US" dirty="0" smtClean="0"/>
              <a:t>Link </a:t>
            </a:r>
            <a:r>
              <a:rPr lang="en-US" dirty="0"/>
              <a:t>2</a:t>
            </a:r>
          </a:p>
        </p:txBody>
      </p:sp>
      <p:sp>
        <p:nvSpPr>
          <p:cNvPr id="73" name="TextBox 72"/>
          <p:cNvSpPr txBox="1"/>
          <p:nvPr/>
        </p:nvSpPr>
        <p:spPr>
          <a:xfrm>
            <a:off x="7029797" y="3286733"/>
            <a:ext cx="571334" cy="276999"/>
          </a:xfrm>
          <a:prstGeom prst="rect">
            <a:avLst/>
          </a:prstGeom>
          <a:noFill/>
        </p:spPr>
        <p:txBody>
          <a:bodyPr wrap="square" rtlCol="0">
            <a:spAutoFit/>
          </a:bodyPr>
          <a:lstStyle/>
          <a:p>
            <a:pPr algn="ctr"/>
            <a:r>
              <a:rPr lang="en-US" dirty="0" smtClean="0"/>
              <a:t>time</a:t>
            </a:r>
            <a:endParaRPr lang="en-US" dirty="0"/>
          </a:p>
        </p:txBody>
      </p:sp>
      <p:sp>
        <p:nvSpPr>
          <p:cNvPr id="76" name="Rectangle 75"/>
          <p:cNvSpPr/>
          <p:nvPr/>
        </p:nvSpPr>
        <p:spPr bwMode="auto">
          <a:xfrm>
            <a:off x="4252616" y="5961632"/>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77" name="TextBox 76"/>
          <p:cNvSpPr txBox="1"/>
          <p:nvPr/>
        </p:nvSpPr>
        <p:spPr>
          <a:xfrm>
            <a:off x="4448361" y="5964463"/>
            <a:ext cx="674509" cy="276999"/>
          </a:xfrm>
          <a:prstGeom prst="rect">
            <a:avLst/>
          </a:prstGeom>
          <a:noFill/>
        </p:spPr>
        <p:txBody>
          <a:bodyPr wrap="square" rtlCol="0">
            <a:spAutoFit/>
          </a:bodyPr>
          <a:lstStyle/>
          <a:p>
            <a:r>
              <a:rPr lang="en-US" dirty="0" smtClean="0"/>
              <a:t>: Awake</a:t>
            </a:r>
            <a:endParaRPr lang="en-US" dirty="0"/>
          </a:p>
        </p:txBody>
      </p:sp>
      <p:sp>
        <p:nvSpPr>
          <p:cNvPr id="78" name="Rectangle 77"/>
          <p:cNvSpPr/>
          <p:nvPr/>
        </p:nvSpPr>
        <p:spPr bwMode="auto">
          <a:xfrm>
            <a:off x="5126789" y="5969289"/>
            <a:ext cx="237638" cy="272173"/>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79" name="TextBox 78"/>
          <p:cNvSpPr txBox="1"/>
          <p:nvPr/>
        </p:nvSpPr>
        <p:spPr>
          <a:xfrm>
            <a:off x="5318615" y="5947716"/>
            <a:ext cx="1051374" cy="276999"/>
          </a:xfrm>
          <a:prstGeom prst="rect">
            <a:avLst/>
          </a:prstGeom>
          <a:noFill/>
        </p:spPr>
        <p:txBody>
          <a:bodyPr wrap="square" rtlCol="0">
            <a:spAutoFit/>
          </a:bodyPr>
          <a:lstStyle/>
          <a:p>
            <a:r>
              <a:rPr lang="en-US" dirty="0" smtClean="0"/>
              <a:t>: Doze</a:t>
            </a:r>
            <a:endParaRPr lang="en-US" dirty="0"/>
          </a:p>
        </p:txBody>
      </p:sp>
      <p:sp>
        <p:nvSpPr>
          <p:cNvPr id="80" name="TextBox 79"/>
          <p:cNvSpPr txBox="1"/>
          <p:nvPr/>
        </p:nvSpPr>
        <p:spPr>
          <a:xfrm>
            <a:off x="3193403" y="5969289"/>
            <a:ext cx="1055294" cy="276999"/>
          </a:xfrm>
          <a:prstGeom prst="rect">
            <a:avLst/>
          </a:prstGeom>
          <a:noFill/>
        </p:spPr>
        <p:txBody>
          <a:bodyPr wrap="square" rtlCol="0">
            <a:spAutoFit/>
          </a:bodyPr>
          <a:lstStyle/>
          <a:p>
            <a:r>
              <a:rPr lang="en-US" dirty="0" smtClean="0"/>
              <a:t>: Data frames</a:t>
            </a:r>
            <a:endParaRPr lang="en-US" dirty="0"/>
          </a:p>
        </p:txBody>
      </p:sp>
      <p:sp>
        <p:nvSpPr>
          <p:cNvPr id="81" name="Rectangle 80"/>
          <p:cNvSpPr/>
          <p:nvPr/>
        </p:nvSpPr>
        <p:spPr bwMode="auto">
          <a:xfrm>
            <a:off x="3107859" y="5961304"/>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85" name="Rectangle 84"/>
          <p:cNvSpPr/>
          <p:nvPr/>
        </p:nvSpPr>
        <p:spPr bwMode="auto">
          <a:xfrm>
            <a:off x="3818096" y="231849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86" name="Rectangle 85"/>
          <p:cNvSpPr/>
          <p:nvPr/>
        </p:nvSpPr>
        <p:spPr bwMode="auto">
          <a:xfrm>
            <a:off x="4134217" y="231785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87" name="TextBox 86"/>
          <p:cNvSpPr txBox="1"/>
          <p:nvPr/>
        </p:nvSpPr>
        <p:spPr>
          <a:xfrm>
            <a:off x="3851999" y="2267688"/>
            <a:ext cx="389074" cy="276999"/>
          </a:xfrm>
          <a:prstGeom prst="rect">
            <a:avLst/>
          </a:prstGeom>
          <a:noFill/>
        </p:spPr>
        <p:txBody>
          <a:bodyPr wrap="square" rtlCol="0">
            <a:spAutoFit/>
          </a:bodyPr>
          <a:lstStyle/>
          <a:p>
            <a:pPr algn="ctr"/>
            <a:r>
              <a:rPr lang="en-US" dirty="0" smtClean="0"/>
              <a:t>…</a:t>
            </a:r>
            <a:endParaRPr lang="en-US" dirty="0"/>
          </a:p>
        </p:txBody>
      </p:sp>
      <p:sp>
        <p:nvSpPr>
          <p:cNvPr id="88" name="Rectangle 87"/>
          <p:cNvSpPr/>
          <p:nvPr/>
        </p:nvSpPr>
        <p:spPr bwMode="auto">
          <a:xfrm>
            <a:off x="4239878" y="3346245"/>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Tx/Rx activities</a:t>
            </a:r>
          </a:p>
        </p:txBody>
      </p:sp>
      <p:sp>
        <p:nvSpPr>
          <p:cNvPr id="89" name="Right Brace 88"/>
          <p:cNvSpPr/>
          <p:nvPr/>
        </p:nvSpPr>
        <p:spPr bwMode="auto">
          <a:xfrm rot="5400000">
            <a:off x="4752242" y="3118566"/>
            <a:ext cx="148720" cy="522533"/>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0" name="Rectangle 89"/>
          <p:cNvSpPr/>
          <p:nvPr/>
        </p:nvSpPr>
        <p:spPr bwMode="auto">
          <a:xfrm>
            <a:off x="2904483" y="299912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91" name="Rectangle 90"/>
          <p:cNvSpPr/>
          <p:nvPr/>
        </p:nvSpPr>
        <p:spPr bwMode="auto">
          <a:xfrm>
            <a:off x="3220604" y="2998486"/>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92" name="TextBox 91"/>
          <p:cNvSpPr txBox="1"/>
          <p:nvPr/>
        </p:nvSpPr>
        <p:spPr>
          <a:xfrm>
            <a:off x="2938386" y="2948316"/>
            <a:ext cx="389074" cy="276999"/>
          </a:xfrm>
          <a:prstGeom prst="rect">
            <a:avLst/>
          </a:prstGeom>
          <a:noFill/>
        </p:spPr>
        <p:txBody>
          <a:bodyPr wrap="square" rtlCol="0">
            <a:spAutoFit/>
          </a:bodyPr>
          <a:lstStyle/>
          <a:p>
            <a:pPr algn="ctr"/>
            <a:r>
              <a:rPr lang="en-US" dirty="0" smtClean="0"/>
              <a:t>…</a:t>
            </a:r>
            <a:endParaRPr lang="en-US" dirty="0"/>
          </a:p>
        </p:txBody>
      </p:sp>
      <p:sp>
        <p:nvSpPr>
          <p:cNvPr id="61" name="Rectangle 60"/>
          <p:cNvSpPr/>
          <p:nvPr/>
        </p:nvSpPr>
        <p:spPr bwMode="auto">
          <a:xfrm>
            <a:off x="4462706" y="2926953"/>
            <a:ext cx="703236"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62" name="Rectangle 61"/>
          <p:cNvSpPr/>
          <p:nvPr/>
        </p:nvSpPr>
        <p:spPr bwMode="auto">
          <a:xfrm>
            <a:off x="6202075" y="2926648"/>
            <a:ext cx="703236"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63" name="Rectangle 62"/>
          <p:cNvSpPr/>
          <p:nvPr/>
        </p:nvSpPr>
        <p:spPr bwMode="auto">
          <a:xfrm>
            <a:off x="5306027" y="2239479"/>
            <a:ext cx="724840"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93" name="Rectangle 92"/>
          <p:cNvSpPr/>
          <p:nvPr/>
        </p:nvSpPr>
        <p:spPr bwMode="auto">
          <a:xfrm>
            <a:off x="5428241" y="231698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94" name="Rectangle 93"/>
          <p:cNvSpPr/>
          <p:nvPr/>
        </p:nvSpPr>
        <p:spPr bwMode="auto">
          <a:xfrm>
            <a:off x="5744362" y="231634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95" name="TextBox 94"/>
          <p:cNvSpPr txBox="1"/>
          <p:nvPr/>
        </p:nvSpPr>
        <p:spPr>
          <a:xfrm>
            <a:off x="5462144" y="2266178"/>
            <a:ext cx="389074" cy="276999"/>
          </a:xfrm>
          <a:prstGeom prst="rect">
            <a:avLst/>
          </a:prstGeom>
          <a:noFill/>
        </p:spPr>
        <p:txBody>
          <a:bodyPr wrap="square" rtlCol="0">
            <a:spAutoFit/>
          </a:bodyPr>
          <a:lstStyle/>
          <a:p>
            <a:pPr algn="ctr"/>
            <a:r>
              <a:rPr lang="en-US" dirty="0" smtClean="0"/>
              <a:t>…</a:t>
            </a:r>
            <a:endParaRPr lang="en-US" dirty="0"/>
          </a:p>
        </p:txBody>
      </p:sp>
      <p:sp>
        <p:nvSpPr>
          <p:cNvPr id="74" name="Rectangle 73"/>
          <p:cNvSpPr/>
          <p:nvPr/>
        </p:nvSpPr>
        <p:spPr bwMode="auto">
          <a:xfrm>
            <a:off x="4614012" y="300590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75" name="Rectangle 74"/>
          <p:cNvSpPr/>
          <p:nvPr/>
        </p:nvSpPr>
        <p:spPr bwMode="auto">
          <a:xfrm>
            <a:off x="4930133" y="300526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96" name="TextBox 95"/>
          <p:cNvSpPr txBox="1"/>
          <p:nvPr/>
        </p:nvSpPr>
        <p:spPr>
          <a:xfrm>
            <a:off x="4647915" y="2955098"/>
            <a:ext cx="389074" cy="276999"/>
          </a:xfrm>
          <a:prstGeom prst="rect">
            <a:avLst/>
          </a:prstGeom>
          <a:noFill/>
        </p:spPr>
        <p:txBody>
          <a:bodyPr wrap="square" rtlCol="0">
            <a:spAutoFit/>
          </a:bodyPr>
          <a:lstStyle/>
          <a:p>
            <a:pPr algn="ctr"/>
            <a:r>
              <a:rPr lang="en-US" dirty="0" smtClean="0"/>
              <a:t>…</a:t>
            </a:r>
            <a:endParaRPr lang="en-US" dirty="0"/>
          </a:p>
        </p:txBody>
      </p:sp>
      <p:sp>
        <p:nvSpPr>
          <p:cNvPr id="99" name="Rectangle 98"/>
          <p:cNvSpPr/>
          <p:nvPr/>
        </p:nvSpPr>
        <p:spPr bwMode="auto">
          <a:xfrm>
            <a:off x="6319593" y="300590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01" name="Rectangle 100"/>
          <p:cNvSpPr/>
          <p:nvPr/>
        </p:nvSpPr>
        <p:spPr bwMode="auto">
          <a:xfrm>
            <a:off x="6635714" y="300526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07" name="TextBox 106"/>
          <p:cNvSpPr txBox="1"/>
          <p:nvPr/>
        </p:nvSpPr>
        <p:spPr>
          <a:xfrm>
            <a:off x="6353496" y="2955098"/>
            <a:ext cx="389074" cy="276999"/>
          </a:xfrm>
          <a:prstGeom prst="rect">
            <a:avLst/>
          </a:prstGeom>
          <a:noFill/>
        </p:spPr>
        <p:txBody>
          <a:bodyPr wrap="square" rtlCol="0">
            <a:spAutoFit/>
          </a:bodyPr>
          <a:lstStyle/>
          <a:p>
            <a:pPr algn="ctr"/>
            <a:r>
              <a:rPr lang="en-US" dirty="0" smtClean="0"/>
              <a:t>…</a:t>
            </a:r>
            <a:endParaRPr lang="en-US" dirty="0"/>
          </a:p>
        </p:txBody>
      </p:sp>
      <p:sp>
        <p:nvSpPr>
          <p:cNvPr id="108" name="TextBox 107"/>
          <p:cNvSpPr txBox="1"/>
          <p:nvPr/>
        </p:nvSpPr>
        <p:spPr>
          <a:xfrm>
            <a:off x="3642541" y="1970352"/>
            <a:ext cx="1023719" cy="276999"/>
          </a:xfrm>
          <a:prstGeom prst="rect">
            <a:avLst/>
          </a:prstGeom>
          <a:noFill/>
        </p:spPr>
        <p:txBody>
          <a:bodyPr wrap="square" rtlCol="0">
            <a:spAutoFit/>
          </a:bodyPr>
          <a:lstStyle/>
          <a:p>
            <a:pPr algn="ctr"/>
            <a:r>
              <a:rPr lang="en-US" dirty="0" smtClean="0"/>
              <a:t>TWT SP(1a)</a:t>
            </a:r>
            <a:endParaRPr lang="en-US" dirty="0"/>
          </a:p>
        </p:txBody>
      </p:sp>
      <p:sp>
        <p:nvSpPr>
          <p:cNvPr id="109" name="TextBox 108"/>
          <p:cNvSpPr txBox="1"/>
          <p:nvPr/>
        </p:nvSpPr>
        <p:spPr>
          <a:xfrm>
            <a:off x="5239791" y="1970352"/>
            <a:ext cx="1069099" cy="276999"/>
          </a:xfrm>
          <a:prstGeom prst="rect">
            <a:avLst/>
          </a:prstGeom>
          <a:noFill/>
        </p:spPr>
        <p:txBody>
          <a:bodyPr wrap="square" rtlCol="0">
            <a:spAutoFit/>
          </a:bodyPr>
          <a:lstStyle/>
          <a:p>
            <a:pPr algn="ctr"/>
            <a:r>
              <a:rPr lang="en-US" dirty="0" smtClean="0"/>
              <a:t>TWT SP(1b)</a:t>
            </a:r>
            <a:endParaRPr lang="en-US" dirty="0"/>
          </a:p>
        </p:txBody>
      </p:sp>
      <p:sp>
        <p:nvSpPr>
          <p:cNvPr id="110" name="TextBox 109"/>
          <p:cNvSpPr txBox="1"/>
          <p:nvPr/>
        </p:nvSpPr>
        <p:spPr>
          <a:xfrm>
            <a:off x="2511266" y="2699795"/>
            <a:ext cx="970925" cy="276999"/>
          </a:xfrm>
          <a:prstGeom prst="rect">
            <a:avLst/>
          </a:prstGeom>
          <a:noFill/>
        </p:spPr>
        <p:txBody>
          <a:bodyPr wrap="square" rtlCol="0">
            <a:spAutoFit/>
          </a:bodyPr>
          <a:lstStyle/>
          <a:p>
            <a:pPr algn="ctr"/>
            <a:r>
              <a:rPr lang="en-US" dirty="0" smtClean="0"/>
              <a:t>TWT SP(2a)</a:t>
            </a:r>
            <a:endParaRPr lang="en-US" dirty="0"/>
          </a:p>
        </p:txBody>
      </p:sp>
      <p:sp>
        <p:nvSpPr>
          <p:cNvPr id="111" name="TextBox 110"/>
          <p:cNvSpPr txBox="1"/>
          <p:nvPr/>
        </p:nvSpPr>
        <p:spPr>
          <a:xfrm>
            <a:off x="4461494" y="2682018"/>
            <a:ext cx="1012576" cy="276999"/>
          </a:xfrm>
          <a:prstGeom prst="rect">
            <a:avLst/>
          </a:prstGeom>
          <a:noFill/>
        </p:spPr>
        <p:txBody>
          <a:bodyPr wrap="square" rtlCol="0">
            <a:spAutoFit/>
          </a:bodyPr>
          <a:lstStyle/>
          <a:p>
            <a:pPr algn="ctr"/>
            <a:r>
              <a:rPr lang="en-US" dirty="0" smtClean="0"/>
              <a:t>TWT SP(2b)</a:t>
            </a:r>
            <a:endParaRPr lang="en-US" dirty="0"/>
          </a:p>
        </p:txBody>
      </p:sp>
      <p:sp>
        <p:nvSpPr>
          <p:cNvPr id="112" name="TextBox 111"/>
          <p:cNvSpPr txBox="1"/>
          <p:nvPr/>
        </p:nvSpPr>
        <p:spPr>
          <a:xfrm>
            <a:off x="6154325" y="2691014"/>
            <a:ext cx="975631" cy="276999"/>
          </a:xfrm>
          <a:prstGeom prst="rect">
            <a:avLst/>
          </a:prstGeom>
          <a:noFill/>
        </p:spPr>
        <p:txBody>
          <a:bodyPr wrap="square" rtlCol="0">
            <a:spAutoFit/>
          </a:bodyPr>
          <a:lstStyle/>
          <a:p>
            <a:pPr algn="ctr"/>
            <a:r>
              <a:rPr lang="en-US" dirty="0" smtClean="0"/>
              <a:t>TWT SP(2c)</a:t>
            </a:r>
            <a:endParaRPr lang="en-US" dirty="0"/>
          </a:p>
        </p:txBody>
      </p:sp>
      <p:sp>
        <p:nvSpPr>
          <p:cNvPr id="113" name="TextBox 112"/>
          <p:cNvSpPr txBox="1"/>
          <p:nvPr/>
        </p:nvSpPr>
        <p:spPr>
          <a:xfrm>
            <a:off x="6160798" y="2347184"/>
            <a:ext cx="884642" cy="276999"/>
          </a:xfrm>
          <a:prstGeom prst="rect">
            <a:avLst/>
          </a:prstGeom>
          <a:noFill/>
        </p:spPr>
        <p:txBody>
          <a:bodyPr wrap="square" rtlCol="0">
            <a:spAutoFit/>
          </a:bodyPr>
          <a:lstStyle/>
          <a:p>
            <a:pPr algn="ctr"/>
            <a:r>
              <a:rPr lang="en-US" dirty="0" smtClean="0"/>
              <a:t>doze</a:t>
            </a:r>
            <a:endParaRPr lang="en-US" dirty="0"/>
          </a:p>
        </p:txBody>
      </p:sp>
      <p:sp>
        <p:nvSpPr>
          <p:cNvPr id="4" name="Date Placeholder 3"/>
          <p:cNvSpPr>
            <a:spLocks noGrp="1"/>
          </p:cNvSpPr>
          <p:nvPr>
            <p:ph type="dt" sz="half" idx="10"/>
          </p:nvPr>
        </p:nvSpPr>
        <p:spPr/>
        <p:txBody>
          <a:bodyPr/>
          <a:lstStyle/>
          <a:p>
            <a:pPr>
              <a:defRPr/>
            </a:pPr>
            <a:r>
              <a:rPr lang="en-US" altLang="en-US" smtClean="0"/>
              <a:t>September 2019</a:t>
            </a:r>
            <a:endParaRPr lang="en-GB" altLang="en-US" dirty="0"/>
          </a:p>
        </p:txBody>
      </p:sp>
      <p:sp>
        <p:nvSpPr>
          <p:cNvPr id="55" name="Rectangle 54"/>
          <p:cNvSpPr/>
          <p:nvPr/>
        </p:nvSpPr>
        <p:spPr bwMode="auto">
          <a:xfrm>
            <a:off x="2323514" y="5528774"/>
            <a:ext cx="4984371" cy="17729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56" name="Rectangle 55"/>
          <p:cNvSpPr/>
          <p:nvPr/>
        </p:nvSpPr>
        <p:spPr bwMode="auto">
          <a:xfrm>
            <a:off x="2846313" y="5353975"/>
            <a:ext cx="663232"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57" name="Rectangle 56"/>
          <p:cNvSpPr/>
          <p:nvPr/>
        </p:nvSpPr>
        <p:spPr bwMode="auto">
          <a:xfrm>
            <a:off x="2324135" y="4830345"/>
            <a:ext cx="4983750" cy="183689"/>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58" name="Rectangle 57"/>
          <p:cNvSpPr/>
          <p:nvPr/>
        </p:nvSpPr>
        <p:spPr bwMode="auto">
          <a:xfrm>
            <a:off x="2841355" y="4659536"/>
            <a:ext cx="724840"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59" name="Straight Connector 58"/>
          <p:cNvCxnSpPr/>
          <p:nvPr/>
        </p:nvCxnSpPr>
        <p:spPr bwMode="auto">
          <a:xfrm>
            <a:off x="2318598" y="5015041"/>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60" name="TextBox 59"/>
          <p:cNvSpPr txBox="1"/>
          <p:nvPr/>
        </p:nvSpPr>
        <p:spPr>
          <a:xfrm>
            <a:off x="1671925" y="4804532"/>
            <a:ext cx="647318" cy="276999"/>
          </a:xfrm>
          <a:prstGeom prst="rect">
            <a:avLst/>
          </a:prstGeom>
          <a:noFill/>
        </p:spPr>
        <p:txBody>
          <a:bodyPr wrap="square" rtlCol="0">
            <a:spAutoFit/>
          </a:bodyPr>
          <a:lstStyle/>
          <a:p>
            <a:pPr algn="ctr"/>
            <a:r>
              <a:rPr lang="en-US" dirty="0" smtClean="0"/>
              <a:t>Link 1</a:t>
            </a:r>
            <a:endParaRPr lang="en-US" dirty="0"/>
          </a:p>
        </p:txBody>
      </p:sp>
      <p:cxnSp>
        <p:nvCxnSpPr>
          <p:cNvPr id="82" name="Straight Connector 81"/>
          <p:cNvCxnSpPr/>
          <p:nvPr/>
        </p:nvCxnSpPr>
        <p:spPr bwMode="auto">
          <a:xfrm>
            <a:off x="2319997" y="5704873"/>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83" name="Rectangle 82"/>
          <p:cNvSpPr/>
          <p:nvPr/>
        </p:nvSpPr>
        <p:spPr bwMode="auto">
          <a:xfrm rot="16200000">
            <a:off x="460821" y="4817467"/>
            <a:ext cx="1425856"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84" name="TextBox 83"/>
          <p:cNvSpPr txBox="1"/>
          <p:nvPr/>
        </p:nvSpPr>
        <p:spPr>
          <a:xfrm>
            <a:off x="731427" y="4033065"/>
            <a:ext cx="884642" cy="276999"/>
          </a:xfrm>
          <a:prstGeom prst="rect">
            <a:avLst/>
          </a:prstGeom>
          <a:noFill/>
        </p:spPr>
        <p:txBody>
          <a:bodyPr wrap="square" rtlCol="0">
            <a:spAutoFit/>
          </a:bodyPr>
          <a:lstStyle/>
          <a:p>
            <a:pPr algn="ctr"/>
            <a:r>
              <a:rPr lang="en-US" dirty="0" smtClean="0"/>
              <a:t>AP MLLE</a:t>
            </a:r>
            <a:endParaRPr lang="en-US" dirty="0"/>
          </a:p>
        </p:txBody>
      </p:sp>
      <p:sp>
        <p:nvSpPr>
          <p:cNvPr id="97" name="Rectangle 96"/>
          <p:cNvSpPr/>
          <p:nvPr/>
        </p:nvSpPr>
        <p:spPr bwMode="auto">
          <a:xfrm>
            <a:off x="921716" y="4651065"/>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AP 1</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98" name="Rectangle 97"/>
          <p:cNvSpPr/>
          <p:nvPr/>
        </p:nvSpPr>
        <p:spPr bwMode="auto">
          <a:xfrm>
            <a:off x="921716" y="5332096"/>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AP 2</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00" name="TextBox 99"/>
          <p:cNvSpPr txBox="1"/>
          <p:nvPr/>
        </p:nvSpPr>
        <p:spPr>
          <a:xfrm>
            <a:off x="7600794" y="4069024"/>
            <a:ext cx="947857" cy="461665"/>
          </a:xfrm>
          <a:prstGeom prst="rect">
            <a:avLst/>
          </a:prstGeom>
          <a:noFill/>
        </p:spPr>
        <p:txBody>
          <a:bodyPr wrap="square" rtlCol="0">
            <a:spAutoFit/>
          </a:bodyPr>
          <a:lstStyle/>
          <a:p>
            <a:pPr algn="ctr"/>
            <a:r>
              <a:rPr lang="en-US" dirty="0" smtClean="0"/>
              <a:t>Non-AP MLLE</a:t>
            </a:r>
            <a:endParaRPr lang="en-US" dirty="0"/>
          </a:p>
        </p:txBody>
      </p:sp>
      <p:sp>
        <p:nvSpPr>
          <p:cNvPr id="102" name="Rectangle 101"/>
          <p:cNvSpPr/>
          <p:nvPr/>
        </p:nvSpPr>
        <p:spPr bwMode="auto">
          <a:xfrm rot="16200000">
            <a:off x="7389139" y="4807580"/>
            <a:ext cx="138989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03" name="Rectangle 102"/>
          <p:cNvSpPr/>
          <p:nvPr/>
        </p:nvSpPr>
        <p:spPr bwMode="auto">
          <a:xfrm>
            <a:off x="7787912" y="4653151"/>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STA 1</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04" name="Rectangle 103"/>
          <p:cNvSpPr/>
          <p:nvPr/>
        </p:nvSpPr>
        <p:spPr bwMode="auto">
          <a:xfrm>
            <a:off x="7787912" y="5332096"/>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STA 2</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05" name="TextBox 104"/>
          <p:cNvSpPr txBox="1"/>
          <p:nvPr/>
        </p:nvSpPr>
        <p:spPr>
          <a:xfrm>
            <a:off x="1671925" y="5489666"/>
            <a:ext cx="647318" cy="276999"/>
          </a:xfrm>
          <a:prstGeom prst="rect">
            <a:avLst/>
          </a:prstGeom>
          <a:noFill/>
        </p:spPr>
        <p:txBody>
          <a:bodyPr wrap="square" rtlCol="0">
            <a:spAutoFit/>
          </a:bodyPr>
          <a:lstStyle/>
          <a:p>
            <a:pPr algn="ctr"/>
            <a:r>
              <a:rPr lang="en-US" dirty="0" smtClean="0"/>
              <a:t>Link </a:t>
            </a:r>
            <a:r>
              <a:rPr lang="en-US" dirty="0"/>
              <a:t>2</a:t>
            </a:r>
          </a:p>
        </p:txBody>
      </p:sp>
      <p:sp>
        <p:nvSpPr>
          <p:cNvPr id="106" name="TextBox 105"/>
          <p:cNvSpPr txBox="1"/>
          <p:nvPr/>
        </p:nvSpPr>
        <p:spPr>
          <a:xfrm>
            <a:off x="7096591" y="5715105"/>
            <a:ext cx="571334" cy="276999"/>
          </a:xfrm>
          <a:prstGeom prst="rect">
            <a:avLst/>
          </a:prstGeom>
          <a:noFill/>
        </p:spPr>
        <p:txBody>
          <a:bodyPr wrap="square" rtlCol="0">
            <a:spAutoFit/>
          </a:bodyPr>
          <a:lstStyle/>
          <a:p>
            <a:pPr algn="ctr"/>
            <a:r>
              <a:rPr lang="en-US" dirty="0" smtClean="0"/>
              <a:t>time</a:t>
            </a:r>
            <a:endParaRPr lang="en-US" dirty="0"/>
          </a:p>
        </p:txBody>
      </p:sp>
      <p:sp>
        <p:nvSpPr>
          <p:cNvPr id="114" name="Rectangle 113"/>
          <p:cNvSpPr/>
          <p:nvPr/>
        </p:nvSpPr>
        <p:spPr bwMode="auto">
          <a:xfrm>
            <a:off x="2986092" y="474188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15" name="Rectangle 114"/>
          <p:cNvSpPr/>
          <p:nvPr/>
        </p:nvSpPr>
        <p:spPr bwMode="auto">
          <a:xfrm>
            <a:off x="3302213" y="4741241"/>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16" name="TextBox 115"/>
          <p:cNvSpPr txBox="1"/>
          <p:nvPr/>
        </p:nvSpPr>
        <p:spPr>
          <a:xfrm>
            <a:off x="3019995" y="4691071"/>
            <a:ext cx="389074" cy="276999"/>
          </a:xfrm>
          <a:prstGeom prst="rect">
            <a:avLst/>
          </a:prstGeom>
          <a:noFill/>
        </p:spPr>
        <p:txBody>
          <a:bodyPr wrap="square" rtlCol="0">
            <a:spAutoFit/>
          </a:bodyPr>
          <a:lstStyle/>
          <a:p>
            <a:pPr algn="ctr"/>
            <a:r>
              <a:rPr lang="en-US" dirty="0" smtClean="0"/>
              <a:t>…</a:t>
            </a:r>
            <a:endParaRPr lang="en-US" dirty="0"/>
          </a:p>
        </p:txBody>
      </p:sp>
      <p:sp>
        <p:nvSpPr>
          <p:cNvPr id="119" name="Rectangle 118"/>
          <p:cNvSpPr/>
          <p:nvPr/>
        </p:nvSpPr>
        <p:spPr bwMode="auto">
          <a:xfrm>
            <a:off x="2971277" y="542749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20" name="Rectangle 119"/>
          <p:cNvSpPr/>
          <p:nvPr/>
        </p:nvSpPr>
        <p:spPr bwMode="auto">
          <a:xfrm>
            <a:off x="3287398" y="542685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21" name="TextBox 120"/>
          <p:cNvSpPr txBox="1"/>
          <p:nvPr/>
        </p:nvSpPr>
        <p:spPr>
          <a:xfrm>
            <a:off x="3005180" y="5376688"/>
            <a:ext cx="389074" cy="276999"/>
          </a:xfrm>
          <a:prstGeom prst="rect">
            <a:avLst/>
          </a:prstGeom>
          <a:noFill/>
        </p:spPr>
        <p:txBody>
          <a:bodyPr wrap="square" rtlCol="0">
            <a:spAutoFit/>
          </a:bodyPr>
          <a:lstStyle/>
          <a:p>
            <a:pPr algn="ctr"/>
            <a:r>
              <a:rPr lang="en-US" dirty="0" smtClean="0"/>
              <a:t>…</a:t>
            </a:r>
            <a:endParaRPr lang="en-US" dirty="0"/>
          </a:p>
        </p:txBody>
      </p:sp>
      <p:sp>
        <p:nvSpPr>
          <p:cNvPr id="122" name="Rectangle 121"/>
          <p:cNvSpPr/>
          <p:nvPr/>
        </p:nvSpPr>
        <p:spPr bwMode="auto">
          <a:xfrm>
            <a:off x="4499992" y="5355325"/>
            <a:ext cx="703236"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23" name="Rectangle 122"/>
          <p:cNvSpPr/>
          <p:nvPr/>
        </p:nvSpPr>
        <p:spPr bwMode="auto">
          <a:xfrm>
            <a:off x="6308415" y="5355020"/>
            <a:ext cx="703236"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24" name="Rectangle 123"/>
          <p:cNvSpPr/>
          <p:nvPr/>
        </p:nvSpPr>
        <p:spPr bwMode="auto">
          <a:xfrm>
            <a:off x="4499992" y="4659536"/>
            <a:ext cx="665737"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25" name="Rectangle 124"/>
          <p:cNvSpPr/>
          <p:nvPr/>
        </p:nvSpPr>
        <p:spPr bwMode="auto">
          <a:xfrm>
            <a:off x="4616434" y="472834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26" name="Rectangle 125"/>
          <p:cNvSpPr/>
          <p:nvPr/>
        </p:nvSpPr>
        <p:spPr bwMode="auto">
          <a:xfrm>
            <a:off x="4932555" y="472770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27" name="TextBox 126"/>
          <p:cNvSpPr txBox="1"/>
          <p:nvPr/>
        </p:nvSpPr>
        <p:spPr>
          <a:xfrm>
            <a:off x="4650337" y="4677538"/>
            <a:ext cx="389074" cy="276999"/>
          </a:xfrm>
          <a:prstGeom prst="rect">
            <a:avLst/>
          </a:prstGeom>
          <a:noFill/>
        </p:spPr>
        <p:txBody>
          <a:bodyPr wrap="square" rtlCol="0">
            <a:spAutoFit/>
          </a:bodyPr>
          <a:lstStyle/>
          <a:p>
            <a:pPr algn="ctr"/>
            <a:r>
              <a:rPr lang="en-US" dirty="0" smtClean="0"/>
              <a:t>…</a:t>
            </a:r>
            <a:endParaRPr lang="en-US" dirty="0"/>
          </a:p>
        </p:txBody>
      </p:sp>
      <p:sp>
        <p:nvSpPr>
          <p:cNvPr id="128" name="Rectangle 127"/>
          <p:cNvSpPr/>
          <p:nvPr/>
        </p:nvSpPr>
        <p:spPr bwMode="auto">
          <a:xfrm>
            <a:off x="4680806" y="5434279"/>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29" name="Rectangle 128"/>
          <p:cNvSpPr/>
          <p:nvPr/>
        </p:nvSpPr>
        <p:spPr bwMode="auto">
          <a:xfrm>
            <a:off x="4996927" y="543364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30" name="TextBox 129"/>
          <p:cNvSpPr txBox="1"/>
          <p:nvPr/>
        </p:nvSpPr>
        <p:spPr>
          <a:xfrm>
            <a:off x="4714709" y="5383470"/>
            <a:ext cx="389074" cy="276999"/>
          </a:xfrm>
          <a:prstGeom prst="rect">
            <a:avLst/>
          </a:prstGeom>
          <a:noFill/>
        </p:spPr>
        <p:txBody>
          <a:bodyPr wrap="square" rtlCol="0">
            <a:spAutoFit/>
          </a:bodyPr>
          <a:lstStyle/>
          <a:p>
            <a:pPr algn="ctr"/>
            <a:r>
              <a:rPr lang="en-US" dirty="0" smtClean="0"/>
              <a:t>…</a:t>
            </a:r>
            <a:endParaRPr lang="en-US" dirty="0"/>
          </a:p>
        </p:txBody>
      </p:sp>
      <p:sp>
        <p:nvSpPr>
          <p:cNvPr id="131" name="Rectangle 130"/>
          <p:cNvSpPr/>
          <p:nvPr/>
        </p:nvSpPr>
        <p:spPr bwMode="auto">
          <a:xfrm>
            <a:off x="6425933" y="5434279"/>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32" name="Rectangle 131"/>
          <p:cNvSpPr/>
          <p:nvPr/>
        </p:nvSpPr>
        <p:spPr bwMode="auto">
          <a:xfrm>
            <a:off x="6742054" y="543364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33" name="TextBox 132"/>
          <p:cNvSpPr txBox="1"/>
          <p:nvPr/>
        </p:nvSpPr>
        <p:spPr>
          <a:xfrm>
            <a:off x="6459836" y="5383470"/>
            <a:ext cx="389074" cy="276999"/>
          </a:xfrm>
          <a:prstGeom prst="rect">
            <a:avLst/>
          </a:prstGeom>
          <a:noFill/>
        </p:spPr>
        <p:txBody>
          <a:bodyPr wrap="square" rtlCol="0">
            <a:spAutoFit/>
          </a:bodyPr>
          <a:lstStyle/>
          <a:p>
            <a:pPr algn="ctr"/>
            <a:r>
              <a:rPr lang="en-US" dirty="0" smtClean="0"/>
              <a:t>…</a:t>
            </a:r>
            <a:endParaRPr lang="en-US" dirty="0"/>
          </a:p>
        </p:txBody>
      </p:sp>
      <p:sp>
        <p:nvSpPr>
          <p:cNvPr id="134" name="TextBox 133"/>
          <p:cNvSpPr txBox="1"/>
          <p:nvPr/>
        </p:nvSpPr>
        <p:spPr>
          <a:xfrm>
            <a:off x="2810537" y="4415123"/>
            <a:ext cx="1023719" cy="276999"/>
          </a:xfrm>
          <a:prstGeom prst="rect">
            <a:avLst/>
          </a:prstGeom>
          <a:noFill/>
        </p:spPr>
        <p:txBody>
          <a:bodyPr wrap="square" rtlCol="0">
            <a:spAutoFit/>
          </a:bodyPr>
          <a:lstStyle/>
          <a:p>
            <a:pPr algn="ctr"/>
            <a:r>
              <a:rPr lang="en-US" dirty="0" smtClean="0"/>
              <a:t>TWT SP(1a)</a:t>
            </a:r>
            <a:endParaRPr lang="en-US" dirty="0"/>
          </a:p>
        </p:txBody>
      </p:sp>
      <p:sp>
        <p:nvSpPr>
          <p:cNvPr id="135" name="TextBox 134"/>
          <p:cNvSpPr txBox="1"/>
          <p:nvPr/>
        </p:nvSpPr>
        <p:spPr>
          <a:xfrm>
            <a:off x="4427984" y="4415123"/>
            <a:ext cx="1069099" cy="276999"/>
          </a:xfrm>
          <a:prstGeom prst="rect">
            <a:avLst/>
          </a:prstGeom>
          <a:noFill/>
        </p:spPr>
        <p:txBody>
          <a:bodyPr wrap="square" rtlCol="0">
            <a:spAutoFit/>
          </a:bodyPr>
          <a:lstStyle/>
          <a:p>
            <a:pPr algn="ctr"/>
            <a:r>
              <a:rPr lang="en-US" dirty="0" smtClean="0"/>
              <a:t>TWT SP(1b)</a:t>
            </a:r>
            <a:endParaRPr lang="en-US" dirty="0"/>
          </a:p>
        </p:txBody>
      </p:sp>
      <p:sp>
        <p:nvSpPr>
          <p:cNvPr id="136" name="TextBox 135"/>
          <p:cNvSpPr txBox="1"/>
          <p:nvPr/>
        </p:nvSpPr>
        <p:spPr>
          <a:xfrm>
            <a:off x="2808987" y="5128167"/>
            <a:ext cx="970925" cy="276999"/>
          </a:xfrm>
          <a:prstGeom prst="rect">
            <a:avLst/>
          </a:prstGeom>
          <a:noFill/>
        </p:spPr>
        <p:txBody>
          <a:bodyPr wrap="square" rtlCol="0">
            <a:spAutoFit/>
          </a:bodyPr>
          <a:lstStyle/>
          <a:p>
            <a:pPr algn="ctr"/>
            <a:r>
              <a:rPr lang="en-US" dirty="0" smtClean="0"/>
              <a:t>TWT SP(2a)</a:t>
            </a:r>
            <a:endParaRPr lang="en-US" dirty="0"/>
          </a:p>
        </p:txBody>
      </p:sp>
      <p:sp>
        <p:nvSpPr>
          <p:cNvPr id="137" name="TextBox 136"/>
          <p:cNvSpPr txBox="1"/>
          <p:nvPr/>
        </p:nvSpPr>
        <p:spPr>
          <a:xfrm>
            <a:off x="4528288" y="5110390"/>
            <a:ext cx="1012576" cy="276999"/>
          </a:xfrm>
          <a:prstGeom prst="rect">
            <a:avLst/>
          </a:prstGeom>
          <a:noFill/>
        </p:spPr>
        <p:txBody>
          <a:bodyPr wrap="square" rtlCol="0">
            <a:spAutoFit/>
          </a:bodyPr>
          <a:lstStyle/>
          <a:p>
            <a:pPr algn="ctr"/>
            <a:r>
              <a:rPr lang="en-US" dirty="0" smtClean="0"/>
              <a:t>TWT SP(2b)</a:t>
            </a:r>
            <a:endParaRPr lang="en-US" dirty="0"/>
          </a:p>
        </p:txBody>
      </p:sp>
      <p:sp>
        <p:nvSpPr>
          <p:cNvPr id="138" name="TextBox 137"/>
          <p:cNvSpPr txBox="1"/>
          <p:nvPr/>
        </p:nvSpPr>
        <p:spPr>
          <a:xfrm>
            <a:off x="6260665" y="5119386"/>
            <a:ext cx="975631" cy="276999"/>
          </a:xfrm>
          <a:prstGeom prst="rect">
            <a:avLst/>
          </a:prstGeom>
          <a:noFill/>
        </p:spPr>
        <p:txBody>
          <a:bodyPr wrap="square" rtlCol="0">
            <a:spAutoFit/>
          </a:bodyPr>
          <a:lstStyle/>
          <a:p>
            <a:pPr algn="ctr"/>
            <a:r>
              <a:rPr lang="en-US" dirty="0" smtClean="0"/>
              <a:t>TWT SP(2c)</a:t>
            </a:r>
            <a:endParaRPr lang="en-US" dirty="0"/>
          </a:p>
        </p:txBody>
      </p:sp>
      <p:sp>
        <p:nvSpPr>
          <p:cNvPr id="139" name="TextBox 138"/>
          <p:cNvSpPr txBox="1"/>
          <p:nvPr/>
        </p:nvSpPr>
        <p:spPr>
          <a:xfrm>
            <a:off x="6548634" y="3819252"/>
            <a:ext cx="884642" cy="276999"/>
          </a:xfrm>
          <a:prstGeom prst="rect">
            <a:avLst/>
          </a:prstGeom>
          <a:noFill/>
        </p:spPr>
        <p:txBody>
          <a:bodyPr wrap="square" rtlCol="0">
            <a:spAutoFit/>
          </a:bodyPr>
          <a:lstStyle/>
          <a:p>
            <a:pPr algn="ctr"/>
            <a:r>
              <a:rPr lang="en-US" dirty="0" smtClean="0"/>
              <a:t>doze</a:t>
            </a:r>
            <a:endParaRPr lang="en-US" dirty="0"/>
          </a:p>
        </p:txBody>
      </p:sp>
      <p:sp>
        <p:nvSpPr>
          <p:cNvPr id="3" name="TextBox 2"/>
          <p:cNvSpPr txBox="1"/>
          <p:nvPr/>
        </p:nvSpPr>
        <p:spPr>
          <a:xfrm>
            <a:off x="676956" y="1299368"/>
            <a:ext cx="2246128" cy="338554"/>
          </a:xfrm>
          <a:prstGeom prst="rect">
            <a:avLst/>
          </a:prstGeom>
          <a:noFill/>
        </p:spPr>
        <p:txBody>
          <a:bodyPr wrap="none" rtlCol="0">
            <a:spAutoFit/>
          </a:bodyPr>
          <a:lstStyle/>
          <a:p>
            <a:r>
              <a:rPr lang="en-US" sz="1600" b="1" dirty="0" smtClean="0"/>
              <a:t>Scenario 1: single radio</a:t>
            </a:r>
            <a:endParaRPr lang="en-US" sz="1600" b="1" dirty="0"/>
          </a:p>
        </p:txBody>
      </p:sp>
      <p:sp>
        <p:nvSpPr>
          <p:cNvPr id="140" name="TextBox 139"/>
          <p:cNvSpPr txBox="1"/>
          <p:nvPr/>
        </p:nvSpPr>
        <p:spPr>
          <a:xfrm>
            <a:off x="676956" y="3735818"/>
            <a:ext cx="3165738" cy="338554"/>
          </a:xfrm>
          <a:prstGeom prst="rect">
            <a:avLst/>
          </a:prstGeom>
          <a:noFill/>
        </p:spPr>
        <p:txBody>
          <a:bodyPr wrap="none" rtlCol="0">
            <a:spAutoFit/>
          </a:bodyPr>
          <a:lstStyle/>
          <a:p>
            <a:r>
              <a:rPr lang="en-US" sz="1600" b="1" dirty="0" smtClean="0"/>
              <a:t>Scenario 2: concurrent dual-radio</a:t>
            </a:r>
            <a:endParaRPr lang="en-US" sz="1600" b="1" dirty="0"/>
          </a:p>
        </p:txBody>
      </p:sp>
      <p:sp>
        <p:nvSpPr>
          <p:cNvPr id="141" name="TextBox 140"/>
          <p:cNvSpPr txBox="1"/>
          <p:nvPr/>
        </p:nvSpPr>
        <p:spPr>
          <a:xfrm>
            <a:off x="2517589" y="4192719"/>
            <a:ext cx="1351628" cy="276999"/>
          </a:xfrm>
          <a:prstGeom prst="rect">
            <a:avLst/>
          </a:prstGeom>
          <a:noFill/>
        </p:spPr>
        <p:txBody>
          <a:bodyPr wrap="square" rtlCol="0">
            <a:spAutoFit/>
          </a:bodyPr>
          <a:lstStyle/>
          <a:p>
            <a:pPr algn="ctr"/>
            <a:r>
              <a:rPr lang="en-US" dirty="0" smtClean="0"/>
              <a:t>TWT SP aligned</a:t>
            </a:r>
            <a:endParaRPr lang="en-US" dirty="0"/>
          </a:p>
        </p:txBody>
      </p:sp>
      <p:cxnSp>
        <p:nvCxnSpPr>
          <p:cNvPr id="11" name="Straight Connector 10"/>
          <p:cNvCxnSpPr/>
          <p:nvPr/>
        </p:nvCxnSpPr>
        <p:spPr bwMode="auto">
          <a:xfrm>
            <a:off x="2843808" y="4410704"/>
            <a:ext cx="0" cy="1487868"/>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42" name="Straight Connector 141"/>
          <p:cNvCxnSpPr/>
          <p:nvPr/>
        </p:nvCxnSpPr>
        <p:spPr bwMode="auto">
          <a:xfrm>
            <a:off x="4499992" y="4389404"/>
            <a:ext cx="0" cy="1487868"/>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43" name="Straight Connector 142"/>
          <p:cNvCxnSpPr/>
          <p:nvPr/>
        </p:nvCxnSpPr>
        <p:spPr bwMode="auto">
          <a:xfrm>
            <a:off x="6300192" y="4389404"/>
            <a:ext cx="0" cy="1487868"/>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144" name="Rectangle 143"/>
          <p:cNvSpPr/>
          <p:nvPr/>
        </p:nvSpPr>
        <p:spPr bwMode="auto">
          <a:xfrm>
            <a:off x="6295432" y="4662066"/>
            <a:ext cx="609879"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5" name="Rectangle 144"/>
          <p:cNvSpPr/>
          <p:nvPr/>
        </p:nvSpPr>
        <p:spPr bwMode="auto">
          <a:xfrm>
            <a:off x="6427655" y="473087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6" name="Rectangle 145"/>
          <p:cNvSpPr/>
          <p:nvPr/>
        </p:nvSpPr>
        <p:spPr bwMode="auto">
          <a:xfrm>
            <a:off x="6743776" y="473023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7" name="TextBox 146"/>
          <p:cNvSpPr txBox="1"/>
          <p:nvPr/>
        </p:nvSpPr>
        <p:spPr>
          <a:xfrm>
            <a:off x="6461558" y="4680068"/>
            <a:ext cx="389074" cy="276999"/>
          </a:xfrm>
          <a:prstGeom prst="rect">
            <a:avLst/>
          </a:prstGeom>
          <a:noFill/>
        </p:spPr>
        <p:txBody>
          <a:bodyPr wrap="square" rtlCol="0">
            <a:spAutoFit/>
          </a:bodyPr>
          <a:lstStyle/>
          <a:p>
            <a:pPr algn="ctr"/>
            <a:r>
              <a:rPr lang="en-US" dirty="0" smtClean="0"/>
              <a:t>…</a:t>
            </a:r>
            <a:endParaRPr lang="en-US" dirty="0"/>
          </a:p>
        </p:txBody>
      </p:sp>
      <p:sp>
        <p:nvSpPr>
          <p:cNvPr id="148" name="TextBox 147"/>
          <p:cNvSpPr txBox="1"/>
          <p:nvPr/>
        </p:nvSpPr>
        <p:spPr>
          <a:xfrm>
            <a:off x="6239205" y="4417653"/>
            <a:ext cx="1069099" cy="276999"/>
          </a:xfrm>
          <a:prstGeom prst="rect">
            <a:avLst/>
          </a:prstGeom>
          <a:noFill/>
        </p:spPr>
        <p:txBody>
          <a:bodyPr wrap="square" rtlCol="0">
            <a:spAutoFit/>
          </a:bodyPr>
          <a:lstStyle/>
          <a:p>
            <a:pPr algn="ctr"/>
            <a:r>
              <a:rPr lang="en-US" dirty="0" smtClean="0"/>
              <a:t>TWT SP(1c)</a:t>
            </a:r>
            <a:endParaRPr lang="en-US" dirty="0"/>
          </a:p>
        </p:txBody>
      </p:sp>
      <p:sp>
        <p:nvSpPr>
          <p:cNvPr id="117" name="TextBox 116"/>
          <p:cNvSpPr txBox="1"/>
          <p:nvPr/>
        </p:nvSpPr>
        <p:spPr>
          <a:xfrm>
            <a:off x="5209472" y="2525691"/>
            <a:ext cx="884642" cy="276999"/>
          </a:xfrm>
          <a:prstGeom prst="rect">
            <a:avLst/>
          </a:prstGeom>
          <a:noFill/>
        </p:spPr>
        <p:txBody>
          <a:bodyPr wrap="square" rtlCol="0">
            <a:spAutoFit/>
          </a:bodyPr>
          <a:lstStyle/>
          <a:p>
            <a:pPr algn="ctr"/>
            <a:r>
              <a:rPr lang="en-US" dirty="0" smtClean="0"/>
              <a:t>awake</a:t>
            </a:r>
            <a:endParaRPr lang="en-US" dirty="0"/>
          </a:p>
        </p:txBody>
      </p:sp>
    </p:spTree>
    <p:extLst>
      <p:ext uri="{BB962C8B-B14F-4D97-AF65-F5344CB8AC3E}">
        <p14:creationId xmlns:p14="http://schemas.microsoft.com/office/powerpoint/2010/main" val="33986570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Consideration for the signaling of buffered data for multi-link operation</a:t>
            </a:r>
            <a:endParaRPr lang="en-US" dirty="0"/>
          </a:p>
        </p:txBody>
      </p:sp>
      <p:sp>
        <p:nvSpPr>
          <p:cNvPr id="3" name="Content Placeholder 2"/>
          <p:cNvSpPr>
            <a:spLocks noGrp="1"/>
          </p:cNvSpPr>
          <p:nvPr>
            <p:ph idx="1"/>
          </p:nvPr>
        </p:nvSpPr>
        <p:spPr/>
        <p:txBody>
          <a:bodyPr/>
          <a:lstStyle/>
          <a:p>
            <a:r>
              <a:rPr lang="en-US" sz="2000" b="0" dirty="0" smtClean="0"/>
              <a:t>Today, buffered data at the AP are signaled in the TIM element and</a:t>
            </a:r>
            <a:r>
              <a:rPr lang="en-US" sz="2000" b="0" dirty="0"/>
              <a:t> </a:t>
            </a:r>
            <a:r>
              <a:rPr lang="en-US" sz="2000" b="0" dirty="0" smtClean="0"/>
              <a:t>all TIDs are mapped to a single link and a TIM bit is set to 1 when there is buffered data for the STA associated with the bit position</a:t>
            </a:r>
          </a:p>
          <a:p>
            <a:r>
              <a:rPr lang="en-US" sz="2000" b="0" dirty="0" smtClean="0"/>
              <a:t>In 11be, some use cases require TID-link mapping</a:t>
            </a:r>
          </a:p>
          <a:p>
            <a:r>
              <a:rPr lang="en-US" sz="2000" b="0" dirty="0" smtClean="0"/>
              <a:t>When a TID is mapped to a specific link(s), the signaling for the buffered data has to be expanded to indicate which AP has buffered data that is mapped to a TID(s)</a:t>
            </a:r>
            <a:endParaRPr lang="en-US" sz="2000" b="0" dirty="0"/>
          </a:p>
        </p:txBody>
      </p:sp>
      <p:sp>
        <p:nvSpPr>
          <p:cNvPr id="4" name="Footer Placeholder 3"/>
          <p:cNvSpPr>
            <a:spLocks noGrp="1"/>
          </p:cNvSpPr>
          <p:nvPr>
            <p:ph type="ftr" sz="quarter" idx="11"/>
          </p:nvPr>
        </p:nvSpPr>
        <p:spPr/>
        <p:txBody>
          <a:bodyPr/>
          <a:lstStyle/>
          <a:p>
            <a:pPr>
              <a:defRPr/>
            </a:pPr>
            <a:r>
              <a:rPr lang="en-US" smtClean="0"/>
              <a:t>Minyoung Park et.al., (Intel Corporation)</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9</a:t>
            </a:fld>
            <a:endParaRPr lang="en-GB" altLang="en-US"/>
          </a:p>
        </p:txBody>
      </p:sp>
      <p:sp>
        <p:nvSpPr>
          <p:cNvPr id="6" name="Date Placeholder 5"/>
          <p:cNvSpPr>
            <a:spLocks noGrp="1"/>
          </p:cNvSpPr>
          <p:nvPr>
            <p:ph type="dt" sz="half" idx="10"/>
          </p:nvPr>
        </p:nvSpPr>
        <p:spPr/>
        <p:txBody>
          <a:bodyPr/>
          <a:lstStyle/>
          <a:p>
            <a:pPr>
              <a:defRPr/>
            </a:pPr>
            <a:r>
              <a:rPr lang="en-US" altLang="en-US" smtClean="0"/>
              <a:t>September 2019</a:t>
            </a:r>
            <a:endParaRPr lang="en-GB" altLang="en-US" dirty="0"/>
          </a:p>
        </p:txBody>
      </p:sp>
    </p:spTree>
    <p:extLst>
      <p:ext uri="{BB962C8B-B14F-4D97-AF65-F5344CB8AC3E}">
        <p14:creationId xmlns:p14="http://schemas.microsoft.com/office/powerpoint/2010/main" val="82539027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138398</TotalTime>
  <Words>1743</Words>
  <Application>Microsoft Office PowerPoint</Application>
  <PresentationFormat>On-screen Show (4:3)</PresentationFormat>
  <Paragraphs>312</Paragraphs>
  <Slides>16</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Qualcomm Office Regular</vt:lpstr>
      <vt:lpstr>Qualcomm Regular</vt:lpstr>
      <vt:lpstr>Arial</vt:lpstr>
      <vt:lpstr>Times New Roman</vt:lpstr>
      <vt:lpstr>Wingdings</vt:lpstr>
      <vt:lpstr>802-11-Submission</vt:lpstr>
      <vt:lpstr>Multi-link power save operation </vt:lpstr>
      <vt:lpstr>Abstract</vt:lpstr>
      <vt:lpstr>Background – Multi-link Framework  [11-19/773r2]</vt:lpstr>
      <vt:lpstr>Background – Enabling a Link for Frame Exchange</vt:lpstr>
      <vt:lpstr>Per-link power save operation</vt:lpstr>
      <vt:lpstr>Example to use per-link PSM for multi-link power save operation</vt:lpstr>
      <vt:lpstr>Example of one STA indicating the power state (or availability) of the other STA of non-AP MLLE</vt:lpstr>
      <vt:lpstr>Example for TWT</vt:lpstr>
      <vt:lpstr>Consideration for the signaling of buffered data for multi-link operation</vt:lpstr>
      <vt:lpstr>Signaling for data buffered at AP MLLE (without TID-link mapping)</vt:lpstr>
      <vt:lpstr>Signaling for data buffered at AP MLLE (with TID-link mapping)</vt:lpstr>
      <vt:lpstr>Examples</vt:lpstr>
      <vt:lpstr>Conclusion</vt:lpstr>
      <vt:lpstr>Straw Poll 1 </vt:lpstr>
      <vt:lpstr>Straw Poll 2</vt:lpstr>
      <vt:lpstr>References</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Park, Minyoung</cp:lastModifiedBy>
  <cp:revision>2758</cp:revision>
  <cp:lastPrinted>1998-02-10T13:28:06Z</cp:lastPrinted>
  <dcterms:created xsi:type="dcterms:W3CDTF">2004-12-02T14:01:45Z</dcterms:created>
  <dcterms:modified xsi:type="dcterms:W3CDTF">2019-09-15T00:41:41Z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9e0d1078-9938-4df6-9157-16e8a2e8272e</vt:lpwstr>
  </property>
  <property fmtid="{D5CDD505-2E9C-101B-9397-08002B2CF9AE}" pid="4" name="CTP_TimeStamp">
    <vt:lpwstr>2019-09-15 00:41:40Z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